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3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74" r:id="rId11"/>
    <p:sldId id="280" r:id="rId12"/>
    <p:sldId id="275" r:id="rId13"/>
    <p:sldId id="278" r:id="rId14"/>
    <p:sldId id="279" r:id="rId15"/>
    <p:sldId id="277" r:id="rId16"/>
    <p:sldId id="276" r:id="rId17"/>
    <p:sldId id="291" r:id="rId18"/>
    <p:sldId id="292" r:id="rId19"/>
    <p:sldId id="293" r:id="rId20"/>
    <p:sldId id="294" r:id="rId21"/>
    <p:sldId id="296" r:id="rId22"/>
    <p:sldId id="289" r:id="rId23"/>
    <p:sldId id="290" r:id="rId24"/>
    <p:sldId id="295" r:id="rId25"/>
    <p:sldId id="297" r:id="rId26"/>
    <p:sldId id="298" r:id="rId27"/>
    <p:sldId id="299" r:id="rId28"/>
    <p:sldId id="300" r:id="rId29"/>
    <p:sldId id="301" r:id="rId30"/>
    <p:sldId id="302" r:id="rId31"/>
    <p:sldId id="272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73272"/>
    <a:srgbClr val="1E3272"/>
    <a:srgbClr val="2F5CB5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6" d="100"/>
          <a:sy n="76" d="100"/>
        </p:scale>
        <p:origin x="-7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buClr>
                <a:srgbClr val="F7B217"/>
              </a:buClr>
              <a:buFont typeface="Wingdings" pitchFamily="2" charset="2"/>
              <a:buChar char="§"/>
              <a:defRPr sz="2000">
                <a:solidFill>
                  <a:srgbClr val="273272"/>
                </a:solidFill>
              </a:defRPr>
            </a:lvl4pPr>
            <a:lvl5pPr>
              <a:buClr>
                <a:srgbClr val="1E3272"/>
              </a:buClr>
              <a:buFont typeface="Wingdings" pitchFamily="2" charset="2"/>
              <a:buChar char="§"/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2</a:t>
            </a:r>
            <a:r>
              <a:rPr lang="en-US" b="1" dirty="0" smtClean="0"/>
              <a:t>: Data Representation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177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Byte = 8 bits</a:t>
            </a:r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Binary 00000000</a:t>
            </a:r>
            <a:r>
              <a:rPr lang="en-US" sz="3600" baseline="-6000" dirty="0" smtClean="0"/>
              <a:t>2</a:t>
            </a:r>
            <a:r>
              <a:rPr lang="en-US" sz="3600" dirty="0" smtClean="0"/>
              <a:t> to 11111111</a:t>
            </a:r>
            <a:r>
              <a:rPr lang="en-US" sz="3600" baseline="-6000" dirty="0" smtClean="0"/>
              <a:t>2</a:t>
            </a:r>
            <a:endParaRPr lang="en-US" sz="3600" dirty="0" smtClean="0"/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Decimal: 0</a:t>
            </a:r>
            <a:r>
              <a:rPr lang="en-US" sz="3600" baseline="-6000" dirty="0" smtClean="0"/>
              <a:t>10</a:t>
            </a:r>
            <a:r>
              <a:rPr lang="en-US" sz="3600" dirty="0" smtClean="0"/>
              <a:t> to 255</a:t>
            </a:r>
            <a:r>
              <a:rPr lang="en-US" sz="3600" baseline="-6000" dirty="0" smtClean="0"/>
              <a:t>10</a:t>
            </a:r>
            <a:endParaRPr lang="en-US" sz="3600" dirty="0" smtClean="0"/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Hexadecimal 00</a:t>
            </a:r>
            <a:r>
              <a:rPr lang="en-US" sz="3600" baseline="-6000" dirty="0" smtClean="0"/>
              <a:t>16</a:t>
            </a:r>
            <a:r>
              <a:rPr lang="en-US" sz="3600" dirty="0" smtClean="0"/>
              <a:t> to FF</a:t>
            </a:r>
            <a:r>
              <a:rPr lang="en-US" sz="3600" baseline="-6000" dirty="0" smtClean="0"/>
              <a:t>16</a:t>
            </a:r>
            <a:endParaRPr lang="en-US" sz="3600" dirty="0" smtClean="0"/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Base 16 number representation</a:t>
            </a:r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Use characters ‘0’ to ‘9’ and ‘A’ to ‘F’</a:t>
            </a:r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Write FA1D37B</a:t>
            </a:r>
            <a:r>
              <a:rPr lang="en-US" sz="3200" baseline="-6000" dirty="0" smtClean="0"/>
              <a:t>16</a:t>
            </a:r>
            <a:r>
              <a:rPr lang="en-US" sz="3200" dirty="0" smtClean="0"/>
              <a:t> in C as</a:t>
            </a:r>
          </a:p>
          <a:p>
            <a:pPr marL="1295400" lvl="3">
              <a:lnSpc>
                <a:spcPct val="110000"/>
              </a:lnSpc>
            </a:pPr>
            <a:r>
              <a:rPr lang="en-US" sz="2800" dirty="0" smtClean="0"/>
              <a:t>0xFA1D37B</a:t>
            </a:r>
          </a:p>
          <a:p>
            <a:pPr marL="1295400" lvl="3">
              <a:lnSpc>
                <a:spcPct val="110000"/>
              </a:lnSpc>
            </a:pPr>
            <a:r>
              <a:rPr lang="en-US" sz="2800" dirty="0" smtClean="0"/>
              <a:t>0xfa1d37b </a:t>
            </a:r>
          </a:p>
          <a:p>
            <a:pPr marL="1181100" lvl="3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Byte Values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Representations</a:t>
            </a:r>
            <a:endParaRPr lang="ru-RU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3603203"/>
              </p:ext>
            </p:extLst>
          </p:nvPr>
        </p:nvGraphicFramePr>
        <p:xfrm>
          <a:off x="2794000" y="1371600"/>
          <a:ext cx="6972301" cy="4495797"/>
        </p:xfrm>
        <a:graphic>
          <a:graphicData uri="http://schemas.openxmlformats.org/drawingml/2006/table">
            <a:tbl>
              <a:tblPr/>
              <a:tblGrid>
                <a:gridCol w="2517775"/>
                <a:gridCol w="2227263"/>
                <a:gridCol w="2227263"/>
              </a:tblGrid>
              <a:tr h="54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61999" y="1216153"/>
            <a:ext cx="10918372" cy="3714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Programs refer to data by address</a:t>
            </a:r>
          </a:p>
          <a:p>
            <a:pPr marL="552450" lvl="1"/>
            <a:r>
              <a:rPr lang="en-US" sz="2800" dirty="0" smtClean="0"/>
              <a:t>Conceptually, envision it as a very large array of 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/>
            <a:r>
              <a:rPr lang="en-US" sz="2800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address</a:t>
            </a:r>
          </a:p>
          <a:p>
            <a:pPr marL="152400"/>
            <a:r>
              <a:rPr lang="en-US" sz="3200" dirty="0" smtClean="0"/>
              <a:t>Note: system provides private address spaces to each “process”</a:t>
            </a:r>
          </a:p>
          <a:p>
            <a:pPr marL="438150" lvl="1"/>
            <a:r>
              <a:rPr lang="en-US" sz="2800" dirty="0" smtClean="0"/>
              <a:t>Think of a process as a program being executed</a:t>
            </a:r>
          </a:p>
          <a:p>
            <a:pPr marL="438150" lvl="1"/>
            <a:r>
              <a:rPr lang="en-US" sz="2800" dirty="0" smtClean="0"/>
              <a:t>So, a program can clobber its own data, but not that of others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Byte-Oriented Memory Organization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015447" y="5135356"/>
            <a:ext cx="7046616" cy="1325325"/>
            <a:chOff x="-16" y="84"/>
            <a:chExt cx="4048" cy="696"/>
          </a:xfrm>
        </p:grpSpPr>
        <p:sp>
          <p:nvSpPr>
            <p:cNvPr id="6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19" name="Rectangle 19"/>
            <p:cNvSpPr>
              <a:spLocks/>
            </p:cNvSpPr>
            <p:nvPr/>
          </p:nvSpPr>
          <p:spPr bwMode="auto">
            <a:xfrm rot="19020000">
              <a:off x="-16" y="84"/>
              <a:ext cx="617" cy="2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20" name="Rectangle 20"/>
            <p:cNvSpPr>
              <a:spLocks/>
            </p:cNvSpPr>
            <p:nvPr/>
          </p:nvSpPr>
          <p:spPr bwMode="auto">
            <a:xfrm rot="19020000">
              <a:off x="3468" y="94"/>
              <a:ext cx="564" cy="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4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0699" y="1083052"/>
            <a:ext cx="10734675" cy="54132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 smtClean="0"/>
              <a:t>Word is a native unit of information handled by computer</a:t>
            </a:r>
          </a:p>
          <a:p>
            <a:pPr>
              <a:lnSpc>
                <a:spcPct val="110000"/>
              </a:lnSpc>
            </a:pPr>
            <a:r>
              <a:rPr lang="en-US" sz="3900" dirty="0" smtClean="0"/>
              <a:t>Any computer has a “Word Size”</a:t>
            </a:r>
          </a:p>
          <a:p>
            <a:pPr marL="552450" lvl="1">
              <a:lnSpc>
                <a:spcPct val="110000"/>
              </a:lnSpc>
            </a:pPr>
            <a:r>
              <a:rPr lang="en-US" sz="3500" dirty="0" smtClean="0"/>
              <a:t>Nominal size of integer-valued data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and of addresses</a:t>
            </a:r>
          </a:p>
          <a:p>
            <a:pPr marL="552450" lvl="1">
              <a:lnSpc>
                <a:spcPct val="110000"/>
              </a:lnSpc>
            </a:pPr>
            <a:r>
              <a:rPr lang="en-US" dirty="0" smtClean="0"/>
              <a:t>Until recently, most machines used 32 bits (4 bytes) as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Limits addresses to 4GB (2</a:t>
            </a:r>
            <a:r>
              <a:rPr lang="en-US" sz="2800" baseline="30000" dirty="0" smtClean="0"/>
              <a:t>32</a:t>
            </a:r>
            <a:r>
              <a:rPr lang="en-US" sz="2800" dirty="0" smtClean="0"/>
              <a:t> bytes)</a:t>
            </a:r>
          </a:p>
          <a:p>
            <a:pPr marL="438150" lvl="1">
              <a:lnSpc>
                <a:spcPct val="110000"/>
              </a:lnSpc>
            </a:pPr>
            <a:r>
              <a:rPr lang="en-US" dirty="0" smtClean="0"/>
              <a:t>Increasingly, machines have 64-bit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Potentially, could have 18 EB (</a:t>
            </a:r>
            <a:r>
              <a:rPr lang="en-US" sz="2800" dirty="0" err="1" smtClean="0"/>
              <a:t>exabytes</a:t>
            </a:r>
            <a:r>
              <a:rPr lang="en-US" sz="2800" dirty="0" smtClean="0"/>
              <a:t>) of addressable memory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That’s 18.4 X 10</a:t>
            </a:r>
            <a:r>
              <a:rPr lang="en-US" sz="2800" baseline="30000" dirty="0" smtClean="0"/>
              <a:t>18</a:t>
            </a:r>
          </a:p>
          <a:p>
            <a:pPr marL="552450" lvl="1">
              <a:lnSpc>
                <a:spcPct val="110000"/>
              </a:lnSpc>
            </a:pPr>
            <a:r>
              <a:rPr lang="en-US" dirty="0" smtClean="0"/>
              <a:t>Machines still support multiple data formats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Fractions or multiples of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Always integral number of bytes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Words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768824" y="1225553"/>
            <a:ext cx="6702745" cy="4997896"/>
          </a:xfrm>
        </p:spPr>
        <p:txBody>
          <a:bodyPr/>
          <a:lstStyle/>
          <a:p>
            <a:r>
              <a:rPr lang="en-US" dirty="0" smtClean="0"/>
              <a:t>Addresses Specify Byte Locations</a:t>
            </a:r>
          </a:p>
          <a:p>
            <a:pPr marL="552450" lvl="1"/>
            <a:r>
              <a:rPr lang="en-US" dirty="0" smtClean="0"/>
              <a:t>Address of first byte in word</a:t>
            </a:r>
          </a:p>
          <a:p>
            <a:pPr marL="552450" lvl="1"/>
            <a:r>
              <a:rPr lang="en-US" dirty="0" smtClean="0"/>
              <a:t>Addresses of successive words differ by 4 (32-bit) or 8 (64-bit)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Word-Oriented Memory Organization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956575" y="1095500"/>
            <a:ext cx="3467100" cy="5591175"/>
            <a:chOff x="0" y="0"/>
            <a:chExt cx="2184" cy="3522"/>
          </a:xfrm>
        </p:grpSpPr>
        <p:sp>
          <p:nvSpPr>
            <p:cNvPr id="6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19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20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21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22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23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24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25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26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27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28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29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74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5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31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70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1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2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3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32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33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34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</a:t>
              </a:r>
            </a:p>
          </p:txBody>
        </p:sp>
        <p:sp>
          <p:nvSpPr>
            <p:cNvPr id="35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6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37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39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1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3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4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5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7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8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9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103" y="860"/>
              <a:ext cx="340" cy="2486"/>
              <a:chOff x="0" y="34"/>
              <a:chExt cx="340" cy="2486"/>
            </a:xfrm>
          </p:grpSpPr>
          <p:sp>
            <p:nvSpPr>
              <p:cNvPr id="69" name="Rectangle 59"/>
              <p:cNvSpPr>
                <a:spLocks/>
              </p:cNvSpPr>
              <p:nvPr/>
            </p:nvSpPr>
            <p:spPr bwMode="auto">
              <a:xfrm>
                <a:off x="0" y="34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0000</a:t>
                </a:r>
              </a:p>
            </p:txBody>
          </p:sp>
          <p:sp>
            <p:nvSpPr>
              <p:cNvPr id="67" name="Rectangle 62"/>
              <p:cNvSpPr>
                <a:spLocks/>
              </p:cNvSpPr>
              <p:nvPr/>
            </p:nvSpPr>
            <p:spPr bwMode="auto">
              <a:xfrm>
                <a:off x="0" y="804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0004</a:t>
                </a:r>
              </a:p>
            </p:txBody>
          </p:sp>
          <p:sp>
            <p:nvSpPr>
              <p:cNvPr id="65" name="Rectangle 65"/>
              <p:cNvSpPr>
                <a:spLocks/>
              </p:cNvSpPr>
              <p:nvPr/>
            </p:nvSpPr>
            <p:spPr bwMode="auto">
              <a:xfrm>
                <a:off x="0" y="1576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0008</a:t>
                </a:r>
              </a:p>
            </p:txBody>
          </p:sp>
          <p:sp>
            <p:nvSpPr>
              <p:cNvPr id="63" name="Rectangle 68"/>
              <p:cNvSpPr>
                <a:spLocks/>
              </p:cNvSpPr>
              <p:nvPr/>
            </p:nvSpPr>
            <p:spPr bwMode="auto">
              <a:xfrm>
                <a:off x="0" y="2328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0012</a:t>
                </a:r>
              </a:p>
            </p:txBody>
          </p:sp>
        </p:grpSp>
        <p:grpSp>
          <p:nvGrpSpPr>
            <p:cNvPr id="51" name="Group 69"/>
            <p:cNvGrpSpPr>
              <a:grpSpLocks/>
            </p:cNvGrpSpPr>
            <p:nvPr/>
          </p:nvGrpSpPr>
          <p:grpSpPr bwMode="auto">
            <a:xfrm>
              <a:off x="679" y="1246"/>
              <a:ext cx="340" cy="1676"/>
              <a:chOff x="0" y="36"/>
              <a:chExt cx="340" cy="1676"/>
            </a:xfrm>
          </p:grpSpPr>
          <p:sp>
            <p:nvSpPr>
              <p:cNvPr id="57" name="Rectangle 72"/>
              <p:cNvSpPr>
                <a:spLocks/>
              </p:cNvSpPr>
              <p:nvPr/>
            </p:nvSpPr>
            <p:spPr bwMode="auto">
              <a:xfrm>
                <a:off x="0" y="36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0000</a:t>
                </a:r>
              </a:p>
            </p:txBody>
          </p:sp>
          <p:sp>
            <p:nvSpPr>
              <p:cNvPr id="55" name="Rectangle 75"/>
              <p:cNvSpPr>
                <a:spLocks/>
              </p:cNvSpPr>
              <p:nvPr/>
            </p:nvSpPr>
            <p:spPr bwMode="auto">
              <a:xfrm>
                <a:off x="0" y="1520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0008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are the bytes within a multi-byte word ordered in memory?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Conventions</a:t>
            </a:r>
          </a:p>
          <a:p>
            <a:pPr marL="552450" lvl="1">
              <a:lnSpc>
                <a:spcPct val="100000"/>
              </a:lnSpc>
            </a:pPr>
            <a:r>
              <a:rPr lang="en-US" b="1" dirty="0" smtClean="0"/>
              <a:t>Big </a:t>
            </a:r>
            <a:r>
              <a:rPr lang="en-US" b="1" dirty="0" err="1" smtClean="0"/>
              <a:t>Endian</a:t>
            </a:r>
            <a:r>
              <a:rPr lang="en-US" dirty="0" smtClean="0"/>
              <a:t>: Sun, PPC Mac, Internet</a:t>
            </a:r>
          </a:p>
          <a:p>
            <a:pPr marL="838200" lvl="2">
              <a:lnSpc>
                <a:spcPct val="100000"/>
              </a:lnSpc>
            </a:pPr>
            <a:r>
              <a:rPr lang="en-US" sz="2800" dirty="0" smtClean="0"/>
              <a:t>Least significant byte has highest address</a:t>
            </a:r>
          </a:p>
          <a:p>
            <a:pPr marL="552450" lvl="1">
              <a:lnSpc>
                <a:spcPct val="100000"/>
              </a:lnSpc>
            </a:pPr>
            <a:r>
              <a:rPr lang="en-US" b="1" dirty="0" smtClean="0"/>
              <a:t>Little </a:t>
            </a:r>
            <a:r>
              <a:rPr lang="en-US" b="1" dirty="0" err="1" smtClean="0"/>
              <a:t>Endian</a:t>
            </a:r>
            <a:r>
              <a:rPr lang="en-US" dirty="0" smtClean="0"/>
              <a:t>: x86, ARM processors running Android, </a:t>
            </a:r>
            <a:r>
              <a:rPr lang="en-US" dirty="0" err="1" smtClean="0"/>
              <a:t>iOS</a:t>
            </a:r>
            <a:r>
              <a:rPr lang="en-US" dirty="0" smtClean="0"/>
              <a:t>, and Windows, RISC-V</a:t>
            </a:r>
          </a:p>
          <a:p>
            <a:pPr marL="838200" lvl="2">
              <a:lnSpc>
                <a:spcPct val="100000"/>
              </a:lnSpc>
            </a:pPr>
            <a:r>
              <a:rPr lang="en-US" sz="2800" dirty="0" smtClean="0"/>
              <a:t>Least significant byte has lowest address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Ordering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311403"/>
            <a:ext cx="10515600" cy="1936622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marL="552450" lvl="1"/>
            <a:r>
              <a:rPr lang="en-US" dirty="0" smtClean="0"/>
              <a:t>Variable x has 4-byte value of 0x01234567</a:t>
            </a:r>
          </a:p>
          <a:p>
            <a:pPr marL="552450" lvl="1"/>
            <a:r>
              <a:rPr lang="en-US" dirty="0" smtClean="0"/>
              <a:t>Address given by &amp;x is 0x100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Ordering Example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073399" y="3549650"/>
            <a:ext cx="6867526" cy="816429"/>
            <a:chOff x="0" y="0"/>
            <a:chExt cx="3456" cy="400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864" y="0"/>
              <a:ext cx="432" cy="192"/>
              <a:chOff x="0" y="0"/>
              <a:chExt cx="432" cy="192"/>
            </a:xfrm>
          </p:grpSpPr>
          <p:sp>
            <p:nvSpPr>
              <p:cNvPr id="3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3" name="Rectangle 8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1296" y="0"/>
              <a:ext cx="432" cy="192"/>
              <a:chOff x="0" y="0"/>
              <a:chExt cx="432" cy="192"/>
            </a:xfrm>
          </p:grpSpPr>
          <p:sp>
            <p:nvSpPr>
              <p:cNvPr id="3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1" name="Rectangle 11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728" y="0"/>
              <a:ext cx="432" cy="192"/>
              <a:chOff x="0" y="0"/>
              <a:chExt cx="432" cy="192"/>
            </a:xfrm>
          </p:grpSpPr>
          <p:sp>
            <p:nvSpPr>
              <p:cNvPr id="2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Rectangle 14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2160" y="0"/>
              <a:ext cx="432" cy="192"/>
              <a:chOff x="0" y="0"/>
              <a:chExt cx="432" cy="192"/>
            </a:xfrm>
          </p:grpSpPr>
          <p:sp>
            <p:nvSpPr>
              <p:cNvPr id="2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7" name="Rectangle 17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1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2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13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2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2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1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1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3073399" y="4749800"/>
            <a:ext cx="6867526" cy="816429"/>
            <a:chOff x="0" y="0"/>
            <a:chExt cx="3456" cy="400"/>
          </a:xfrm>
        </p:grpSpPr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864" y="0"/>
              <a:ext cx="432" cy="192"/>
              <a:chOff x="0" y="0"/>
              <a:chExt cx="432" cy="192"/>
            </a:xfrm>
          </p:grpSpPr>
          <p:sp>
            <p:nvSpPr>
              <p:cNvPr id="61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2" name="Rectangle 37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36" name="Group 38"/>
            <p:cNvGrpSpPr>
              <a:grpSpLocks/>
            </p:cNvGrpSpPr>
            <p:nvPr/>
          </p:nvGrpSpPr>
          <p:grpSpPr bwMode="auto">
            <a:xfrm>
              <a:off x="1296" y="0"/>
              <a:ext cx="432" cy="192"/>
              <a:chOff x="0" y="0"/>
              <a:chExt cx="432" cy="192"/>
            </a:xfrm>
          </p:grpSpPr>
          <p:sp>
            <p:nvSpPr>
              <p:cNvPr id="59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0" name="Rectangle 40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37" name="Group 41"/>
            <p:cNvGrpSpPr>
              <a:grpSpLocks/>
            </p:cNvGrpSpPr>
            <p:nvPr/>
          </p:nvGrpSpPr>
          <p:grpSpPr bwMode="auto">
            <a:xfrm>
              <a:off x="1728" y="0"/>
              <a:ext cx="432" cy="192"/>
              <a:chOff x="0" y="0"/>
              <a:chExt cx="432" cy="192"/>
            </a:xfrm>
          </p:grpSpPr>
          <p:sp>
            <p:nvSpPr>
              <p:cNvPr id="57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8" name="Rectangle 43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38" name="Group 44"/>
            <p:cNvGrpSpPr>
              <a:grpSpLocks/>
            </p:cNvGrpSpPr>
            <p:nvPr/>
          </p:nvGrpSpPr>
          <p:grpSpPr bwMode="auto">
            <a:xfrm>
              <a:off x="2160" y="0"/>
              <a:ext cx="432" cy="192"/>
              <a:chOff x="0" y="0"/>
              <a:chExt cx="432" cy="192"/>
            </a:xfrm>
          </p:grpSpPr>
          <p:sp>
            <p:nvSpPr>
              <p:cNvPr id="55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6" name="Rectangle 46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39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41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53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4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42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51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2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43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0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44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7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8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5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63" name="Rectangle 63"/>
          <p:cNvSpPr>
            <a:spLocks/>
          </p:cNvSpPr>
          <p:nvPr/>
        </p:nvSpPr>
        <p:spPr bwMode="auto">
          <a:xfrm>
            <a:off x="1854200" y="3324225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2400" b="1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</a:t>
            </a:r>
            <a:r>
              <a:rPr lang="en-US" sz="2400" b="1" dirty="0" err="1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Endian</a:t>
            </a:r>
            <a:endParaRPr lang="en-US" sz="2400" b="1" dirty="0">
              <a:solidFill>
                <a:srgbClr val="98000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4" name="Rectangle 64"/>
          <p:cNvSpPr>
            <a:spLocks/>
          </p:cNvSpPr>
          <p:nvPr/>
        </p:nvSpPr>
        <p:spPr bwMode="auto">
          <a:xfrm>
            <a:off x="1854199" y="4667249"/>
            <a:ext cx="2308225" cy="424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2400" b="1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</a:t>
            </a:r>
            <a:r>
              <a:rPr lang="en-US" sz="2400" b="1" dirty="0" err="1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Endian</a:t>
            </a:r>
            <a:endParaRPr lang="en-US" sz="2400" b="1" dirty="0">
              <a:solidFill>
                <a:srgbClr val="98000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65" name="Group 65"/>
          <p:cNvGrpSpPr>
            <a:grpSpLocks/>
          </p:cNvGrpSpPr>
          <p:nvPr/>
        </p:nvGrpSpPr>
        <p:grpSpPr bwMode="auto">
          <a:xfrm>
            <a:off x="4787900" y="3945854"/>
            <a:ext cx="3433764" cy="391886"/>
            <a:chOff x="0" y="16"/>
            <a:chExt cx="1728" cy="192"/>
          </a:xfrm>
          <a:solidFill>
            <a:srgbClr val="F7B217"/>
          </a:solidFill>
        </p:grpSpPr>
        <p:grpSp>
          <p:nvGrpSpPr>
            <p:cNvPr id="66" name="Group 66"/>
            <p:cNvGrpSpPr>
              <a:grpSpLocks/>
            </p:cNvGrpSpPr>
            <p:nvPr/>
          </p:nvGrpSpPr>
          <p:grpSpPr bwMode="auto">
            <a:xfrm>
              <a:off x="0" y="16"/>
              <a:ext cx="432" cy="192"/>
              <a:chOff x="0" y="16"/>
              <a:chExt cx="432" cy="192"/>
            </a:xfrm>
            <a:grpFill/>
          </p:grpSpPr>
          <p:sp>
            <p:nvSpPr>
              <p:cNvPr id="7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7" name="Rectangle 68"/>
              <p:cNvSpPr>
                <a:spLocks/>
              </p:cNvSpPr>
              <p:nvPr/>
            </p:nvSpPr>
            <p:spPr bwMode="auto">
              <a:xfrm>
                <a:off x="93" y="29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67" name="Group 69"/>
            <p:cNvGrpSpPr>
              <a:grpSpLocks/>
            </p:cNvGrpSpPr>
            <p:nvPr/>
          </p:nvGrpSpPr>
          <p:grpSpPr bwMode="auto">
            <a:xfrm>
              <a:off x="432" y="16"/>
              <a:ext cx="432" cy="192"/>
              <a:chOff x="0" y="16"/>
              <a:chExt cx="432" cy="192"/>
            </a:xfrm>
            <a:grpFill/>
          </p:grpSpPr>
          <p:sp>
            <p:nvSpPr>
              <p:cNvPr id="7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5" name="Rectangle 71"/>
              <p:cNvSpPr>
                <a:spLocks/>
              </p:cNvSpPr>
              <p:nvPr/>
            </p:nvSpPr>
            <p:spPr bwMode="auto">
              <a:xfrm>
                <a:off x="93" y="28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68" name="Group 72"/>
            <p:cNvGrpSpPr>
              <a:grpSpLocks/>
            </p:cNvGrpSpPr>
            <p:nvPr/>
          </p:nvGrpSpPr>
          <p:grpSpPr bwMode="auto">
            <a:xfrm>
              <a:off x="864" y="16"/>
              <a:ext cx="432" cy="192"/>
              <a:chOff x="0" y="16"/>
              <a:chExt cx="432" cy="192"/>
            </a:xfrm>
            <a:grpFill/>
          </p:grpSpPr>
          <p:sp>
            <p:nvSpPr>
              <p:cNvPr id="7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3" name="Rectangle 74"/>
              <p:cNvSpPr>
                <a:spLocks/>
              </p:cNvSpPr>
              <p:nvPr/>
            </p:nvSpPr>
            <p:spPr bwMode="auto">
              <a:xfrm>
                <a:off x="93" y="25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69" name="Group 75"/>
            <p:cNvGrpSpPr>
              <a:grpSpLocks/>
            </p:cNvGrpSpPr>
            <p:nvPr/>
          </p:nvGrpSpPr>
          <p:grpSpPr bwMode="auto">
            <a:xfrm>
              <a:off x="1296" y="16"/>
              <a:ext cx="432" cy="192"/>
              <a:chOff x="0" y="16"/>
              <a:chExt cx="432" cy="192"/>
            </a:xfrm>
            <a:grpFill/>
          </p:grpSpPr>
          <p:sp>
            <p:nvSpPr>
              <p:cNvPr id="7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1" name="Rectangle 77"/>
              <p:cNvSpPr>
                <a:spLocks/>
              </p:cNvSpPr>
              <p:nvPr/>
            </p:nvSpPr>
            <p:spPr bwMode="auto">
              <a:xfrm>
                <a:off x="93" y="26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78" name="Group 78"/>
          <p:cNvGrpSpPr>
            <a:grpSpLocks/>
          </p:cNvGrpSpPr>
          <p:nvPr/>
        </p:nvGrpSpPr>
        <p:grpSpPr bwMode="auto">
          <a:xfrm>
            <a:off x="4787899" y="5145996"/>
            <a:ext cx="3433764" cy="391886"/>
            <a:chOff x="0" y="16"/>
            <a:chExt cx="1728" cy="192"/>
          </a:xfrm>
          <a:solidFill>
            <a:srgbClr val="F7B217"/>
          </a:solidFill>
        </p:grpSpPr>
        <p:grpSp>
          <p:nvGrpSpPr>
            <p:cNvPr id="79" name="Group 79"/>
            <p:cNvGrpSpPr>
              <a:grpSpLocks/>
            </p:cNvGrpSpPr>
            <p:nvPr/>
          </p:nvGrpSpPr>
          <p:grpSpPr bwMode="auto">
            <a:xfrm>
              <a:off x="0" y="16"/>
              <a:ext cx="432" cy="192"/>
              <a:chOff x="0" y="16"/>
              <a:chExt cx="432" cy="192"/>
            </a:xfrm>
            <a:grpFill/>
          </p:grpSpPr>
          <p:sp>
            <p:nvSpPr>
              <p:cNvPr id="89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90" name="Rectangle 81"/>
              <p:cNvSpPr>
                <a:spLocks/>
              </p:cNvSpPr>
              <p:nvPr/>
            </p:nvSpPr>
            <p:spPr bwMode="auto">
              <a:xfrm>
                <a:off x="93" y="28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80" name="Group 82"/>
            <p:cNvGrpSpPr>
              <a:grpSpLocks/>
            </p:cNvGrpSpPr>
            <p:nvPr/>
          </p:nvGrpSpPr>
          <p:grpSpPr bwMode="auto">
            <a:xfrm>
              <a:off x="432" y="16"/>
              <a:ext cx="432" cy="192"/>
              <a:chOff x="0" y="16"/>
              <a:chExt cx="432" cy="192"/>
            </a:xfrm>
            <a:grpFill/>
          </p:grpSpPr>
          <p:sp>
            <p:nvSpPr>
              <p:cNvPr id="87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8" name="Rectangle 84"/>
              <p:cNvSpPr>
                <a:spLocks/>
              </p:cNvSpPr>
              <p:nvPr/>
            </p:nvSpPr>
            <p:spPr bwMode="auto">
              <a:xfrm>
                <a:off x="93" y="30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81" name="Group 85"/>
            <p:cNvGrpSpPr>
              <a:grpSpLocks/>
            </p:cNvGrpSpPr>
            <p:nvPr/>
          </p:nvGrpSpPr>
          <p:grpSpPr bwMode="auto">
            <a:xfrm>
              <a:off x="864" y="16"/>
              <a:ext cx="432" cy="192"/>
              <a:chOff x="0" y="16"/>
              <a:chExt cx="432" cy="192"/>
            </a:xfrm>
            <a:grpFill/>
          </p:grpSpPr>
          <p:sp>
            <p:nvSpPr>
              <p:cNvPr id="85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6" name="Rectangle 87"/>
              <p:cNvSpPr>
                <a:spLocks/>
              </p:cNvSpPr>
              <p:nvPr/>
            </p:nvSpPr>
            <p:spPr bwMode="auto">
              <a:xfrm>
                <a:off x="93" y="29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82" name="Group 88"/>
            <p:cNvGrpSpPr>
              <a:grpSpLocks/>
            </p:cNvGrpSpPr>
            <p:nvPr/>
          </p:nvGrpSpPr>
          <p:grpSpPr bwMode="auto">
            <a:xfrm>
              <a:off x="1296" y="16"/>
              <a:ext cx="432" cy="192"/>
              <a:chOff x="0" y="16"/>
              <a:chExt cx="432" cy="192"/>
            </a:xfrm>
            <a:grpFill/>
          </p:grpSpPr>
          <p:sp>
            <p:nvSpPr>
              <p:cNvPr id="83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4" name="Rectangle 90"/>
              <p:cNvSpPr>
                <a:spLocks/>
              </p:cNvSpPr>
              <p:nvPr/>
            </p:nvSpPr>
            <p:spPr bwMode="auto">
              <a:xfrm>
                <a:off x="93" y="26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4559300"/>
            <a:ext cx="10515600" cy="2044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Sign Bit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For 2’s complement, most significant bit indicates sign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 smtClean="0"/>
              <a:t>0 for nonnegative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 smtClean="0"/>
              <a:t>1 for negative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Integers</a:t>
            </a:r>
            <a:endParaRPr lang="ru-R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1" y="3048000"/>
          <a:ext cx="8115299" cy="1397000"/>
        </p:xfrm>
        <a:graphic>
          <a:graphicData uri="http://schemas.openxmlformats.org/presentationml/2006/ole">
            <p:oleObj spid="_x0000_s24578" name="Equation" r:id="rId3" imgW="3323492" imgH="597877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12800" y="1270000"/>
          <a:ext cx="5016500" cy="1384300"/>
        </p:xfrm>
        <a:graphic>
          <a:graphicData uri="http://schemas.openxmlformats.org/presentationml/2006/ole">
            <p:oleObj spid="_x0000_s24579" name="Уравнение" r:id="rId4" imgW="2127738" imgH="597877" progId="Equation.3">
              <p:embed/>
            </p:oleObj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49300" y="990600"/>
            <a:ext cx="177644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273272"/>
                </a:solidFill>
              </a:rPr>
              <a:t>Unsigned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38200" y="2768600"/>
            <a:ext cx="4825232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273272"/>
                </a:solidFill>
              </a:rPr>
              <a:t>Signed (two’s complement)</a:t>
            </a:r>
            <a:endParaRPr lang="en-US" sz="3200" b="1" dirty="0">
              <a:solidFill>
                <a:srgbClr val="273272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3835400" y="4102100"/>
            <a:ext cx="5588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9700" y="4165600"/>
            <a:ext cx="12065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273272"/>
                </a:solidFill>
                <a:latin typeface="Calibri" pitchFamily="34" charset="0"/>
              </a:rPr>
              <a:t>Sign</a:t>
            </a:r>
            <a:r>
              <a:rPr lang="ru-RU" sz="2400" b="1" dirty="0" smtClean="0">
                <a:solidFill>
                  <a:srgbClr val="273272"/>
                </a:solidFill>
                <a:latin typeface="Calibri" pitchFamily="34" charset="0"/>
              </a:rPr>
              <a:t> </a:t>
            </a:r>
            <a:r>
              <a:rPr lang="en-US" sz="2400" b="1" dirty="0" smtClean="0">
                <a:solidFill>
                  <a:srgbClr val="273272"/>
                </a:solidFill>
                <a:latin typeface="Calibri" pitchFamily="34" charset="0"/>
              </a:rPr>
              <a:t>Bit</a:t>
            </a:r>
            <a:endParaRPr lang="en-US" sz="2400" b="1" dirty="0">
              <a:solidFill>
                <a:srgbClr val="273272"/>
              </a:solidFill>
              <a:latin typeface="Calibri" pitchFamily="34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6096001" y="1612900"/>
          <a:ext cx="5283199" cy="1148080"/>
        </p:xfrm>
        <a:graphic>
          <a:graphicData uri="http://schemas.openxmlformats.org/drawingml/2006/table">
            <a:tbl>
              <a:tblPr/>
              <a:tblGrid>
                <a:gridCol w="330199"/>
                <a:gridCol w="1244600"/>
                <a:gridCol w="965200"/>
                <a:gridCol w="2743200"/>
              </a:tblGrid>
              <a:tr h="340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Decimal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Hex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Binary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endParaRPr lang="ru-RU" sz="2400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15213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3B 6D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00111011 01101101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  <a:endParaRPr lang="ru-RU" sz="2400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-15213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C4 93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11000100 10010011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080078" y="983734"/>
            <a:ext cx="3532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rgbClr val="273272"/>
                </a:solidFill>
              </a:rPr>
              <a:t>C short 2 bytes 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Two-complement Encoding Example</a:t>
            </a:r>
            <a:endParaRPr lang="ru-RU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17600" y="3302000"/>
            <a:ext cx="4445000" cy="830997"/>
          </a:xfrm>
          <a:prstGeom prst="rect">
            <a:avLst/>
          </a:prstGeom>
          <a:solidFill>
            <a:srgbClr val="F7B21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cs typeface="Courier New" pitchFamily="49" charset="0"/>
              </a:rPr>
              <a:t>  x = </a:t>
            </a:r>
            <a:r>
              <a:rPr lang="ru-RU" sz="2400" dirty="0" smtClean="0">
                <a:cs typeface="Courier New" pitchFamily="49" charset="0"/>
              </a:rPr>
              <a:t>  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>
                <a:cs typeface="Courier New" pitchFamily="49" charset="0"/>
              </a:rPr>
              <a:t>15213: </a:t>
            </a:r>
            <a:r>
              <a:rPr lang="en-US" sz="2400" dirty="0" smtClean="0">
                <a:cs typeface="Courier New" pitchFamily="49" charset="0"/>
              </a:rPr>
              <a:t>00111011 </a:t>
            </a:r>
            <a:r>
              <a:rPr lang="en-US" sz="2400" dirty="0">
                <a:cs typeface="Courier New" pitchFamily="49" charset="0"/>
              </a:rPr>
              <a:t>01101101</a:t>
            </a:r>
          </a:p>
          <a:p>
            <a:r>
              <a:rPr lang="en-US" sz="2400" dirty="0">
                <a:cs typeface="Courier New" pitchFamily="49" charset="0"/>
              </a:rPr>
              <a:t>  y = </a:t>
            </a:r>
            <a:r>
              <a:rPr lang="ru-RU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-</a:t>
            </a:r>
            <a:r>
              <a:rPr lang="en-US" sz="2400" dirty="0">
                <a:cs typeface="Courier New" pitchFamily="49" charset="0"/>
              </a:rPr>
              <a:t>15213: 11000100 10010011</a:t>
            </a:r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idx="1"/>
          </p:nvPr>
        </p:nvGraphicFramePr>
        <p:xfrm>
          <a:off x="5867400" y="1104902"/>
          <a:ext cx="4699000" cy="5486400"/>
        </p:xfrm>
        <a:graphic>
          <a:graphicData uri="http://schemas.openxmlformats.org/drawingml/2006/table">
            <a:tbl>
              <a:tblPr/>
              <a:tblGrid>
                <a:gridCol w="939800"/>
                <a:gridCol w="939800"/>
                <a:gridCol w="939800"/>
                <a:gridCol w="939800"/>
                <a:gridCol w="939800"/>
              </a:tblGrid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Weight</a:t>
                      </a:r>
                      <a:endParaRPr lang="ru-RU" sz="2000" b="1" kern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15213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-15213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  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128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128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256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256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512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512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1024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1024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2048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2048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4096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4096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8192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8192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16384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16384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-32768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-32768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Sum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15213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-15213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987553"/>
            <a:ext cx="10515600" cy="1552447"/>
          </a:xfrm>
        </p:spPr>
        <p:txBody>
          <a:bodyPr/>
          <a:lstStyle/>
          <a:p>
            <a:r>
              <a:rPr lang="en-US" dirty="0" smtClean="0"/>
              <a:t>Developed by George Boole in 19th Century</a:t>
            </a:r>
          </a:p>
          <a:p>
            <a:pPr marL="552450" lvl="1"/>
            <a:r>
              <a:rPr lang="en-US" dirty="0" smtClean="0"/>
              <a:t>Algebraic representation of logic</a:t>
            </a:r>
          </a:p>
          <a:p>
            <a:pPr marL="838200" lvl="2"/>
            <a:r>
              <a:rPr lang="en-US" dirty="0" smtClean="0"/>
              <a:t>Encode “True” as 1 and “False” as 0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ru-RU" dirty="0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990600" y="2425700"/>
            <a:ext cx="44831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sz="2400" b="1" dirty="0">
                <a:solidFill>
                  <a:srgbClr val="273272"/>
                </a:solidFill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sz="2400" b="1" dirty="0" smtClean="0">
              <a:solidFill>
                <a:srgbClr val="273272"/>
              </a:solidFill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F7B217"/>
              </a:buClr>
              <a:buSzPct val="60000"/>
              <a:buFont typeface="Wingdings" charset="2"/>
              <a:buChar char="n"/>
            </a:pPr>
            <a:r>
              <a:rPr lang="en-US" sz="2400" b="1" dirty="0" smtClean="0">
                <a:solidFill>
                  <a:srgbClr val="273272"/>
                </a:solidFill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400" b="1" dirty="0">
                <a:solidFill>
                  <a:srgbClr val="273272"/>
                </a:solidFill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6" name="Picture 6"/>
          <p:cNvPicPr>
            <a:picLocks noChangeArrowheads="1"/>
          </p:cNvPicPr>
          <p:nvPr/>
        </p:nvPicPr>
        <p:blipFill>
          <a:blip r:embed="rId2" cstate="print"/>
          <a:srcRect r="77623"/>
          <a:stretch>
            <a:fillRect/>
          </a:stretch>
        </p:blipFill>
        <p:spPr bwMode="auto">
          <a:xfrm>
            <a:off x="2235200" y="33147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/>
          </p:cNvSpPr>
          <p:nvPr/>
        </p:nvSpPr>
        <p:spPr bwMode="auto">
          <a:xfrm>
            <a:off x="5816600" y="2413000"/>
            <a:ext cx="43688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  <a:buClr>
                <a:srgbClr val="F7B217"/>
              </a:buClr>
            </a:pPr>
            <a:r>
              <a:rPr lang="en-US" sz="2400" b="0" dirty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sz="2400" b="0" dirty="0" smtClean="0">
              <a:solidFill>
                <a:srgbClr val="27327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F7B217"/>
              </a:buClr>
              <a:buSzPct val="60000"/>
              <a:buFont typeface="Wingdings" charset="2"/>
              <a:buChar char="n"/>
            </a:pPr>
            <a:r>
              <a:rPr lang="en-US" sz="2400" b="0" dirty="0" smtClean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400" b="0" dirty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8" name="Picture 8"/>
          <p:cNvPicPr>
            <a:picLocks noChangeArrowheads="1"/>
          </p:cNvPicPr>
          <p:nvPr/>
        </p:nvPicPr>
        <p:blipFill>
          <a:blip r:embed="rId3" cstate="print"/>
          <a:srcRect r="77623"/>
          <a:stretch>
            <a:fillRect/>
          </a:stretch>
        </p:blipFill>
        <p:spPr bwMode="auto">
          <a:xfrm>
            <a:off x="7112000" y="32718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rrowheads="1"/>
          </p:cNvPicPr>
          <p:nvPr/>
        </p:nvPicPr>
        <p:blipFill>
          <a:blip r:embed="rId4" cstate="print"/>
          <a:srcRect r="77623"/>
          <a:stretch>
            <a:fillRect/>
          </a:stretch>
        </p:blipFill>
        <p:spPr bwMode="auto">
          <a:xfrm>
            <a:off x="2298700" y="54102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0"/>
          <p:cNvSpPr>
            <a:spLocks/>
          </p:cNvSpPr>
          <p:nvPr/>
        </p:nvSpPr>
        <p:spPr bwMode="auto">
          <a:xfrm>
            <a:off x="990600" y="4546600"/>
            <a:ext cx="29210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  <a:buClr>
                <a:srgbClr val="F7B217"/>
              </a:buClr>
            </a:pPr>
            <a:r>
              <a:rPr lang="en-US" sz="2400" b="0" dirty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sz="2400" b="0" dirty="0" smtClean="0">
              <a:solidFill>
                <a:srgbClr val="27327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F7B217"/>
              </a:buClr>
              <a:buSzPct val="60000"/>
              <a:buFont typeface="Wingdings" charset="2"/>
              <a:buChar char="n"/>
            </a:pPr>
            <a:r>
              <a:rPr lang="en-US" sz="2400" b="0" dirty="0" smtClean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400" b="0" dirty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11" name="Picture 11"/>
          <p:cNvPicPr>
            <a:picLocks noChangeArrowheads="1"/>
          </p:cNvPicPr>
          <p:nvPr/>
        </p:nvPicPr>
        <p:blipFill>
          <a:blip r:embed="rId5" cstate="print"/>
          <a:srcRect r="77623"/>
          <a:stretch>
            <a:fillRect/>
          </a:stretch>
        </p:blipFill>
        <p:spPr bwMode="auto">
          <a:xfrm>
            <a:off x="7175500" y="54308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2"/>
          <p:cNvSpPr>
            <a:spLocks/>
          </p:cNvSpPr>
          <p:nvPr/>
        </p:nvSpPr>
        <p:spPr bwMode="auto">
          <a:xfrm>
            <a:off x="5803900" y="4546600"/>
            <a:ext cx="62992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  <a:buClr>
                <a:srgbClr val="F7B217"/>
              </a:buClr>
            </a:pPr>
            <a:r>
              <a:rPr lang="en-US" sz="2400" b="0" dirty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sz="2400" b="0" dirty="0" err="1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sz="2400" b="0" dirty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sz="2400" b="0" dirty="0" smtClean="0">
              <a:solidFill>
                <a:srgbClr val="27327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F7B217"/>
              </a:buClr>
              <a:buSzPct val="60000"/>
              <a:buFont typeface="Wingdings" charset="2"/>
              <a:buChar char="n"/>
            </a:pPr>
            <a:r>
              <a:rPr lang="en-US" sz="2400" b="0" dirty="0" smtClean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400" b="0" dirty="0">
                <a:solidFill>
                  <a:srgbClr val="27327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1" y="1047429"/>
            <a:ext cx="10490860" cy="3488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Each bit is 0 or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By encoding/interpreting sets of bits in various ways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Computers determine what to do (instructions)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… and represent and manipulate numbers, sets, strings, etc…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Why bits? Electronic implementation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Easy to store with </a:t>
            </a:r>
            <a:r>
              <a:rPr lang="en-US" sz="2800" dirty="0" err="1" smtClean="0"/>
              <a:t>bistable</a:t>
            </a:r>
            <a:r>
              <a:rPr lang="en-US" sz="2800" dirty="0" smtClean="0"/>
              <a:t> elements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Reliably transmitted on noisy and inaccurate wires </a:t>
            </a:r>
          </a:p>
          <a:p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Bits</a:t>
            </a:r>
            <a:endParaRPr lang="ru-RU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42126" y="4611575"/>
            <a:ext cx="8777528" cy="2086099"/>
            <a:chOff x="0" y="0"/>
            <a:chExt cx="4320" cy="1392"/>
          </a:xfrm>
        </p:grpSpPr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F7B21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F7B21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Operate on Bit Vectors</a:t>
            </a:r>
          </a:p>
          <a:p>
            <a:pPr marL="552450" lvl="1"/>
            <a:r>
              <a:rPr lang="en-US" dirty="0" smtClean="0"/>
              <a:t> Operations applied bitwise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All of the Properties of Boolean Algebra Apply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Operations</a:t>
            </a:r>
            <a:endParaRPr lang="ru-RU" dirty="0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977900" y="2387600"/>
            <a:ext cx="2184252" cy="15799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320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  <a:endParaRPr lang="en-US" sz="3200" dirty="0">
              <a:solidFill>
                <a:srgbClr val="000066"/>
              </a:solidFill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3200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&amp; </a:t>
            </a:r>
            <a:r>
              <a:rPr lang="en-US" sz="320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01010101</a:t>
            </a:r>
          </a:p>
          <a:p>
            <a:r>
              <a:rPr lang="en-US" sz="3200" dirty="0" smtClean="0">
                <a:solidFill>
                  <a:srgbClr val="F7B217"/>
                </a:solidFill>
                <a:ea typeface="Courier New Bold" charset="0"/>
                <a:cs typeface="Courier New Bold" charset="0"/>
                <a:sym typeface="Courier New Bold" charset="0"/>
              </a:rPr>
              <a:t>   01000001</a:t>
            </a:r>
            <a:endParaRPr lang="en-US" sz="3200" dirty="0">
              <a:solidFill>
                <a:srgbClr val="F7B217"/>
              </a:solidFill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333500" y="3413125"/>
            <a:ext cx="1654969" cy="397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Rectangle 7"/>
          <p:cNvSpPr>
            <a:spLocks/>
          </p:cNvSpPr>
          <p:nvPr/>
        </p:nvSpPr>
        <p:spPr bwMode="auto">
          <a:xfrm>
            <a:off x="3594100" y="2400300"/>
            <a:ext cx="2092881" cy="15799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b="0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3200" b="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01101001</a:t>
            </a:r>
            <a:endParaRPr lang="en-US" sz="3200" b="0" dirty="0">
              <a:solidFill>
                <a:srgbClr val="000066"/>
              </a:solidFill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3200" b="0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| </a:t>
            </a:r>
            <a:r>
              <a:rPr lang="en-US" sz="3200" b="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01010101</a:t>
            </a:r>
          </a:p>
          <a:p>
            <a:r>
              <a:rPr lang="en-US" sz="3200" dirty="0" smtClean="0">
                <a:solidFill>
                  <a:srgbClr val="F7B217"/>
                </a:solidFill>
                <a:ea typeface="Courier New Bold" charset="0"/>
                <a:cs typeface="Courier New Bold" charset="0"/>
                <a:sym typeface="Courier New Bold" charset="0"/>
              </a:rPr>
              <a:t>   01111101</a:t>
            </a:r>
            <a:endParaRPr lang="en-US" sz="3200" b="0" dirty="0">
              <a:solidFill>
                <a:srgbClr val="F7B217"/>
              </a:solidFill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860800" y="3413124"/>
            <a:ext cx="1790700" cy="3175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6059720" y="2393042"/>
            <a:ext cx="2108911" cy="15799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b="0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3200" b="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01101001</a:t>
            </a:r>
            <a:endParaRPr lang="en-US" sz="3200" b="0" dirty="0">
              <a:solidFill>
                <a:srgbClr val="000066"/>
              </a:solidFill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3200" b="0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r>
              <a:rPr lang="en-US" sz="3200" dirty="0" smtClean="0">
                <a:solidFill>
                  <a:srgbClr val="CC0000"/>
                </a:solidFill>
                <a:ea typeface="Courier New Bold" charset="0"/>
                <a:cs typeface="Courier New Bold" charset="0"/>
                <a:sym typeface="Courier New Bold" charset="0"/>
              </a:rPr>
              <a:t>   </a:t>
            </a:r>
            <a:r>
              <a:rPr lang="en-US" sz="3200" dirty="0" smtClean="0">
                <a:solidFill>
                  <a:srgbClr val="F7B217"/>
                </a:solidFill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  <a:endParaRPr lang="en-US" sz="3200" b="0" dirty="0">
              <a:solidFill>
                <a:srgbClr val="F7B217"/>
              </a:solidFill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386292" y="3402964"/>
            <a:ext cx="1635028" cy="3176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8507413" y="2349500"/>
            <a:ext cx="2108911" cy="15799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b="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3200" b="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r>
              <a:rPr lang="en-US" sz="3200" b="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 </a:t>
            </a:r>
            <a:r>
              <a:rPr lang="en-US" sz="3200" dirty="0" smtClean="0">
                <a:solidFill>
                  <a:srgbClr val="F7B217"/>
                </a:solidFill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  <a:endParaRPr lang="en-US" sz="3200" b="0" dirty="0">
              <a:solidFill>
                <a:srgbClr val="F7B217"/>
              </a:solidFill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826500" y="33750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63752"/>
            <a:ext cx="10515600" cy="5794248"/>
          </a:xfrm>
        </p:spPr>
        <p:txBody>
          <a:bodyPr>
            <a:normAutofit fontScale="85000" lnSpcReduction="20000"/>
          </a:bodyPr>
          <a:lstStyle/>
          <a:p>
            <a:pPr marL="228600" lvl="1">
              <a:lnSpc>
                <a:spcPct val="110000"/>
              </a:lnSpc>
              <a:spcBef>
                <a:spcPts val="1000"/>
              </a:spcBef>
              <a:buClrTx/>
            </a:pPr>
            <a:r>
              <a:rPr lang="en-US" sz="4200" dirty="0" smtClean="0"/>
              <a:t>Operations &amp;&amp;, ||, !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Different from similar bitwise operations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View 0 as “False”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Anything nonzero as “True”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Always return 0 or 1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Early termination</a:t>
            </a:r>
          </a:p>
          <a:p>
            <a:pPr>
              <a:lnSpc>
                <a:spcPct val="110000"/>
              </a:lnSpc>
            </a:pPr>
            <a:r>
              <a:rPr lang="en-US" sz="4200" dirty="0" smtClean="0"/>
              <a:t>Examples (8-bit data type)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!0x41                =&gt;    0x00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!0x00                =&gt;    0x01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!!0x41               =&gt;    0x01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0x69 &amp;&amp; 0x55  =&gt;   0x01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/>
              <a:t>0x69 || 0x55    =&gt;   0x01</a:t>
            </a:r>
            <a:endParaRPr lang="ru-RU" sz="33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Operations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Extend number from N to M bits (M &gt; N)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Sign bit is copied to most significant bits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Number value is same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Example 1: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4-bit representation of 3 = 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  <a:r>
              <a:rPr lang="en-US" dirty="0" smtClean="0"/>
              <a:t>011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8-bit sign-extended value: </a:t>
            </a:r>
            <a:r>
              <a:rPr lang="en-US" dirty="0" smtClean="0">
                <a:solidFill>
                  <a:schemeClr val="accent2"/>
                </a:solidFill>
              </a:rPr>
              <a:t>0000</a:t>
            </a:r>
            <a:r>
              <a:rPr lang="en-US" dirty="0" smtClean="0"/>
              <a:t>0011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Example 2: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4-bit representation of -5 = </a:t>
            </a:r>
            <a:r>
              <a:rPr lang="en-US" dirty="0" smtClean="0">
                <a:solidFill>
                  <a:schemeClr val="accent2"/>
                </a:solidFill>
              </a:rPr>
              <a:t>1</a:t>
            </a:r>
            <a:r>
              <a:rPr lang="en-US" dirty="0" smtClean="0"/>
              <a:t>011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8-bit sign-extended value:  </a:t>
            </a:r>
            <a:r>
              <a:rPr lang="en-US" dirty="0" smtClean="0">
                <a:solidFill>
                  <a:schemeClr val="accent2"/>
                </a:solidFill>
              </a:rPr>
              <a:t>1111</a:t>
            </a:r>
            <a:r>
              <a:rPr lang="en-US" dirty="0" smtClean="0"/>
              <a:t>1011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Sign-Extension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Extend number from N to M bits (M &gt; N)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Zeros are copied to most significant bits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Value changes for negative numbers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Example 1: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4-bit value =                      </a:t>
            </a:r>
            <a:r>
              <a:rPr lang="ru-RU" dirty="0" smtClean="0"/>
              <a:t>        </a:t>
            </a:r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en-US" dirty="0" smtClean="0"/>
              <a:t> 0011 = 3</a:t>
            </a:r>
            <a:r>
              <a:rPr lang="en-US" baseline="-25000" dirty="0" smtClean="0"/>
              <a:t>10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8-bit zero-extended value: </a:t>
            </a:r>
            <a:r>
              <a:rPr lang="en-US" dirty="0" smtClean="0">
                <a:solidFill>
                  <a:schemeClr val="accent2"/>
                </a:solidFill>
              </a:rPr>
              <a:t>0000</a:t>
            </a:r>
            <a:r>
              <a:rPr lang="en-US" dirty="0" smtClean="0"/>
              <a:t>0011 = 3</a:t>
            </a:r>
            <a:r>
              <a:rPr lang="en-US" baseline="-25000" dirty="0" smtClean="0"/>
              <a:t>10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Example 2: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4-bit value =</a:t>
            </a:r>
            <a:r>
              <a:rPr lang="ru-RU" dirty="0" smtClean="0"/>
              <a:t>                                  </a:t>
            </a:r>
            <a:r>
              <a:rPr lang="en-US" dirty="0" smtClean="0"/>
              <a:t>1011 = -5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8-bit zero-extended value: </a:t>
            </a:r>
            <a:r>
              <a:rPr lang="en-US" dirty="0" smtClean="0">
                <a:solidFill>
                  <a:schemeClr val="accent2"/>
                </a:solidFill>
              </a:rPr>
              <a:t>0000</a:t>
            </a:r>
            <a:r>
              <a:rPr lang="en-US" dirty="0" smtClean="0"/>
              <a:t>1011 = 11</a:t>
            </a:r>
            <a:r>
              <a:rPr lang="en-US" baseline="-25000" dirty="0" smtClean="0"/>
              <a:t>10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Zero-Extension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989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Left Shift: 	x &lt;&lt; 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Shift bit-vector x left y positions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Throw away extra bits on left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Fill with 0’s on right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Right Shift: 	x &gt;&gt; 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Shift bit-vector x right y positions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Throw away extra bits on right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Logical shift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Fill with 0’s on left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Arithmetic shift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Replicate most significant bit on left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Undefined Behavior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Shift amount &lt; 0 or ≥ word size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Operations</a:t>
            </a:r>
            <a:endParaRPr lang="ru-RU" dirty="0"/>
          </a:p>
        </p:txBody>
      </p:sp>
      <p:grpSp>
        <p:nvGrpSpPr>
          <p:cNvPr id="89" name="Group 5"/>
          <p:cNvGrpSpPr>
            <a:grpSpLocks/>
          </p:cNvGrpSpPr>
          <p:nvPr/>
        </p:nvGrpSpPr>
        <p:grpSpPr bwMode="auto">
          <a:xfrm>
            <a:off x="8915400" y="17145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90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1" name="Rectangle 7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92" name="Group 8"/>
          <p:cNvGrpSpPr>
            <a:grpSpLocks/>
          </p:cNvGrpSpPr>
          <p:nvPr/>
        </p:nvGrpSpPr>
        <p:grpSpPr bwMode="auto">
          <a:xfrm>
            <a:off x="7542248" y="1714500"/>
            <a:ext cx="1373117" cy="457200"/>
            <a:chOff x="20" y="0"/>
            <a:chExt cx="864" cy="288"/>
          </a:xfrm>
          <a:solidFill>
            <a:srgbClr val="F7B217"/>
          </a:solidFill>
        </p:grpSpPr>
        <p:sp>
          <p:nvSpPr>
            <p:cNvPr id="93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10"/>
            <p:cNvSpPr>
              <a:spLocks/>
            </p:cNvSpPr>
            <p:nvPr/>
          </p:nvSpPr>
          <p:spPr bwMode="auto">
            <a:xfrm>
              <a:off x="362" y="15"/>
              <a:ext cx="179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 dirty="0" smtClean="0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  <a:endParaRPr lang="en-US" sz="2000" b="1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95" name="Group 11"/>
          <p:cNvGrpSpPr>
            <a:grpSpLocks/>
          </p:cNvGrpSpPr>
          <p:nvPr/>
        </p:nvGrpSpPr>
        <p:grpSpPr bwMode="auto">
          <a:xfrm>
            <a:off x="8915400" y="2171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96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7" name="Rectangle 13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98" name="Group 14"/>
          <p:cNvGrpSpPr>
            <a:grpSpLocks/>
          </p:cNvGrpSpPr>
          <p:nvPr/>
        </p:nvGrpSpPr>
        <p:grpSpPr bwMode="auto">
          <a:xfrm>
            <a:off x="7543800" y="2171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99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0" name="Rectangle 16"/>
            <p:cNvSpPr>
              <a:spLocks/>
            </p:cNvSpPr>
            <p:nvPr/>
          </p:nvSpPr>
          <p:spPr bwMode="auto">
            <a:xfrm>
              <a:off x="246" y="15"/>
              <a:ext cx="370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 dirty="0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01" name="Group 17"/>
          <p:cNvGrpSpPr>
            <a:grpSpLocks/>
          </p:cNvGrpSpPr>
          <p:nvPr/>
        </p:nvGrpSpPr>
        <p:grpSpPr bwMode="auto">
          <a:xfrm>
            <a:off x="8915400" y="2628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02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3" name="Rectangle 19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FFFFFF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104" name="Group 20"/>
          <p:cNvGrpSpPr>
            <a:grpSpLocks/>
          </p:cNvGrpSpPr>
          <p:nvPr/>
        </p:nvGrpSpPr>
        <p:grpSpPr bwMode="auto">
          <a:xfrm>
            <a:off x="7543800" y="2628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05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6" name="Rectangle 22"/>
            <p:cNvSpPr>
              <a:spLocks/>
            </p:cNvSpPr>
            <p:nvPr/>
          </p:nvSpPr>
          <p:spPr bwMode="auto">
            <a:xfrm>
              <a:off x="90" y="15"/>
              <a:ext cx="682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 dirty="0">
                  <a:solidFill>
                    <a:srgbClr val="000066"/>
                  </a:solidFill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2000" b="1" dirty="0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7" name="Group 23"/>
          <p:cNvGrpSpPr>
            <a:grpSpLocks/>
          </p:cNvGrpSpPr>
          <p:nvPr/>
        </p:nvGrpSpPr>
        <p:grpSpPr bwMode="auto">
          <a:xfrm>
            <a:off x="8915400" y="30861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08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9" name="Rectangle 25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FFFFFF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110" name="Group 26"/>
          <p:cNvGrpSpPr>
            <a:grpSpLocks/>
          </p:cNvGrpSpPr>
          <p:nvPr/>
        </p:nvGrpSpPr>
        <p:grpSpPr bwMode="auto">
          <a:xfrm>
            <a:off x="7543801" y="30861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11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2" name="Rectangle 28"/>
            <p:cNvSpPr>
              <a:spLocks/>
            </p:cNvSpPr>
            <p:nvPr/>
          </p:nvSpPr>
          <p:spPr bwMode="auto">
            <a:xfrm>
              <a:off x="38" y="15"/>
              <a:ext cx="787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13" name="Group 29"/>
          <p:cNvGrpSpPr>
            <a:grpSpLocks/>
          </p:cNvGrpSpPr>
          <p:nvPr/>
        </p:nvGrpSpPr>
        <p:grpSpPr bwMode="auto">
          <a:xfrm>
            <a:off x="8915400" y="39243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14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Rectangle 31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6" name="Group 32"/>
          <p:cNvGrpSpPr>
            <a:grpSpLocks/>
          </p:cNvGrpSpPr>
          <p:nvPr/>
        </p:nvGrpSpPr>
        <p:grpSpPr bwMode="auto">
          <a:xfrm>
            <a:off x="7542248" y="3924300"/>
            <a:ext cx="1373117" cy="457200"/>
            <a:chOff x="20" y="0"/>
            <a:chExt cx="864" cy="288"/>
          </a:xfrm>
          <a:solidFill>
            <a:srgbClr val="F7B217"/>
          </a:solidFill>
        </p:grpSpPr>
        <p:sp>
          <p:nvSpPr>
            <p:cNvPr id="117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8" name="Rectangle 34"/>
            <p:cNvSpPr>
              <a:spLocks/>
            </p:cNvSpPr>
            <p:nvPr/>
          </p:nvSpPr>
          <p:spPr bwMode="auto">
            <a:xfrm>
              <a:off x="362" y="15"/>
              <a:ext cx="179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 dirty="0" smtClean="0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  <a:endParaRPr lang="en-US" sz="2000" b="1" dirty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19" name="Group 35"/>
          <p:cNvGrpSpPr>
            <a:grpSpLocks/>
          </p:cNvGrpSpPr>
          <p:nvPr/>
        </p:nvGrpSpPr>
        <p:grpSpPr bwMode="auto">
          <a:xfrm>
            <a:off x="8915400" y="43815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20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1" name="Rectangle 37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22" name="Group 38"/>
          <p:cNvGrpSpPr>
            <a:grpSpLocks/>
          </p:cNvGrpSpPr>
          <p:nvPr/>
        </p:nvGrpSpPr>
        <p:grpSpPr bwMode="auto">
          <a:xfrm>
            <a:off x="7543800" y="43815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23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4" name="Rectangle 40"/>
            <p:cNvSpPr>
              <a:spLocks/>
            </p:cNvSpPr>
            <p:nvPr/>
          </p:nvSpPr>
          <p:spPr bwMode="auto">
            <a:xfrm>
              <a:off x="246" y="15"/>
              <a:ext cx="370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 dirty="0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25" name="Group 41"/>
          <p:cNvGrpSpPr>
            <a:grpSpLocks/>
          </p:cNvGrpSpPr>
          <p:nvPr/>
        </p:nvGrpSpPr>
        <p:grpSpPr bwMode="auto">
          <a:xfrm>
            <a:off x="8915400" y="4838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26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7" name="Rectangle 43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FFFFFF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28" name="Group 44"/>
          <p:cNvGrpSpPr>
            <a:grpSpLocks/>
          </p:cNvGrpSpPr>
          <p:nvPr/>
        </p:nvGrpSpPr>
        <p:grpSpPr bwMode="auto">
          <a:xfrm>
            <a:off x="7543800" y="4838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29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0" name="Rectangle 46"/>
            <p:cNvSpPr>
              <a:spLocks/>
            </p:cNvSpPr>
            <p:nvPr/>
          </p:nvSpPr>
          <p:spPr bwMode="auto">
            <a:xfrm>
              <a:off x="90" y="15"/>
              <a:ext cx="682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31" name="Group 47"/>
          <p:cNvGrpSpPr>
            <a:grpSpLocks/>
          </p:cNvGrpSpPr>
          <p:nvPr/>
        </p:nvGrpSpPr>
        <p:grpSpPr bwMode="auto">
          <a:xfrm>
            <a:off x="8915400" y="5295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32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3" name="Rectangle 49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2000" b="1">
                  <a:solidFill>
                    <a:srgbClr val="FFFFFF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34" name="Group 50"/>
          <p:cNvGrpSpPr>
            <a:grpSpLocks/>
          </p:cNvGrpSpPr>
          <p:nvPr/>
        </p:nvGrpSpPr>
        <p:grpSpPr bwMode="auto">
          <a:xfrm>
            <a:off x="7543801" y="5295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35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6" name="Rectangle 52"/>
            <p:cNvSpPr>
              <a:spLocks/>
            </p:cNvSpPr>
            <p:nvPr/>
          </p:nvSpPr>
          <p:spPr bwMode="auto">
            <a:xfrm>
              <a:off x="38" y="15"/>
              <a:ext cx="787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 dirty="0" err="1">
                  <a:solidFill>
                    <a:srgbClr val="000066"/>
                  </a:solidFill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2000" b="1" dirty="0">
                  <a:solidFill>
                    <a:srgbClr val="000066"/>
                  </a:solidFill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2000" b="1" dirty="0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37" name="Group 53"/>
          <p:cNvGrpSpPr>
            <a:grpSpLocks/>
          </p:cNvGrpSpPr>
          <p:nvPr/>
        </p:nvGrpSpPr>
        <p:grpSpPr bwMode="auto">
          <a:xfrm>
            <a:off x="8915400" y="2171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38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9" name="Rectangle 55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40" name="Group 56"/>
          <p:cNvGrpSpPr>
            <a:grpSpLocks/>
          </p:cNvGrpSpPr>
          <p:nvPr/>
        </p:nvGrpSpPr>
        <p:grpSpPr bwMode="auto">
          <a:xfrm>
            <a:off x="8915400" y="2171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41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2" name="Rectangle 58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2000" b="1">
                  <a:solidFill>
                    <a:srgbClr val="000066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43" name="Group 59"/>
          <p:cNvGrpSpPr>
            <a:grpSpLocks/>
          </p:cNvGrpSpPr>
          <p:nvPr/>
        </p:nvGrpSpPr>
        <p:grpSpPr bwMode="auto">
          <a:xfrm>
            <a:off x="8915400" y="2628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44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5" name="Rectangle 61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146" name="Group 62"/>
          <p:cNvGrpSpPr>
            <a:grpSpLocks/>
          </p:cNvGrpSpPr>
          <p:nvPr/>
        </p:nvGrpSpPr>
        <p:grpSpPr bwMode="auto">
          <a:xfrm>
            <a:off x="8915400" y="2628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47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8" name="Rectangle 64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149" name="Group 65"/>
          <p:cNvGrpSpPr>
            <a:grpSpLocks/>
          </p:cNvGrpSpPr>
          <p:nvPr/>
        </p:nvGrpSpPr>
        <p:grpSpPr bwMode="auto">
          <a:xfrm>
            <a:off x="8915400" y="30861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50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1" name="Rectangle 67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152" name="Group 68"/>
          <p:cNvGrpSpPr>
            <a:grpSpLocks/>
          </p:cNvGrpSpPr>
          <p:nvPr/>
        </p:nvGrpSpPr>
        <p:grpSpPr bwMode="auto">
          <a:xfrm>
            <a:off x="8915400" y="30861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53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4" name="Rectangle 70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155" name="Group 71"/>
          <p:cNvGrpSpPr>
            <a:grpSpLocks/>
          </p:cNvGrpSpPr>
          <p:nvPr/>
        </p:nvGrpSpPr>
        <p:grpSpPr bwMode="auto">
          <a:xfrm>
            <a:off x="8915400" y="43815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56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7" name="Rectangle 73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58" name="Group 74"/>
          <p:cNvGrpSpPr>
            <a:grpSpLocks/>
          </p:cNvGrpSpPr>
          <p:nvPr/>
        </p:nvGrpSpPr>
        <p:grpSpPr bwMode="auto">
          <a:xfrm>
            <a:off x="8915400" y="4838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59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0" name="Rectangle 76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61" name="Group 77"/>
          <p:cNvGrpSpPr>
            <a:grpSpLocks/>
          </p:cNvGrpSpPr>
          <p:nvPr/>
        </p:nvGrpSpPr>
        <p:grpSpPr bwMode="auto">
          <a:xfrm>
            <a:off x="8915400" y="5295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62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3" name="Rectangle 79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FFFFFF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64" name="Group 80"/>
          <p:cNvGrpSpPr>
            <a:grpSpLocks/>
          </p:cNvGrpSpPr>
          <p:nvPr/>
        </p:nvGrpSpPr>
        <p:grpSpPr bwMode="auto">
          <a:xfrm>
            <a:off x="8915400" y="43815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65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6" name="Rectangle 82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2000" b="1">
                  <a:solidFill>
                    <a:srgbClr val="000066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67" name="Group 83"/>
          <p:cNvGrpSpPr>
            <a:grpSpLocks/>
          </p:cNvGrpSpPr>
          <p:nvPr/>
        </p:nvGrpSpPr>
        <p:grpSpPr bwMode="auto">
          <a:xfrm>
            <a:off x="8915400" y="48387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68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9" name="Rectangle 85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 dirty="0">
                  <a:solidFill>
                    <a:srgbClr val="000066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2000" b="1" dirty="0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0" name="Group 86"/>
          <p:cNvGrpSpPr>
            <a:grpSpLocks/>
          </p:cNvGrpSpPr>
          <p:nvPr/>
        </p:nvGrpSpPr>
        <p:grpSpPr bwMode="auto">
          <a:xfrm>
            <a:off x="8915400" y="5295900"/>
            <a:ext cx="1371600" cy="457200"/>
            <a:chOff x="0" y="0"/>
            <a:chExt cx="864" cy="288"/>
          </a:xfrm>
          <a:solidFill>
            <a:srgbClr val="F7B217"/>
          </a:solidFill>
        </p:grpSpPr>
        <p:sp>
          <p:nvSpPr>
            <p:cNvPr id="171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2000" b="1" smtClean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2" name="Rectangle 88"/>
            <p:cNvSpPr>
              <a:spLocks/>
            </p:cNvSpPr>
            <p:nvPr/>
          </p:nvSpPr>
          <p:spPr bwMode="auto">
            <a:xfrm>
              <a:off x="59" y="15"/>
              <a:ext cx="745" cy="25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000066"/>
                  </a:solidFill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2000" b="1">
                  <a:solidFill>
                    <a:srgbClr val="000066"/>
                  </a:solidFill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000" dirty="0" smtClean="0"/>
              <a:t>Decimal</a:t>
            </a:r>
          </a:p>
          <a:p>
            <a:pPr marL="342900" indent="-342900">
              <a:spcBef>
                <a:spcPct val="20000"/>
              </a:spcBef>
            </a:pPr>
            <a:endParaRPr lang="en-US" sz="4000" dirty="0" smtClean="0"/>
          </a:p>
          <a:p>
            <a:pPr marL="342900" indent="-342900">
              <a:spcBef>
                <a:spcPct val="20000"/>
              </a:spcBef>
            </a:pPr>
            <a:endParaRPr lang="en-US" sz="4000" dirty="0" smtClean="0"/>
          </a:p>
          <a:p>
            <a:pPr marL="342900" indent="-342900">
              <a:spcBef>
                <a:spcPct val="20000"/>
              </a:spcBef>
            </a:pPr>
            <a:endParaRPr lang="en-US" sz="40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4000" dirty="0" smtClean="0"/>
              <a:t>Binary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Addition</a:t>
            </a:r>
            <a:endParaRPr lang="ru-RU" dirty="0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3200400" y="1676400"/>
            <a:ext cx="1990288" cy="23185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60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    </a:t>
            </a:r>
            <a:r>
              <a:rPr lang="en-US" sz="3600" b="1" dirty="0" smtClean="0">
                <a:solidFill>
                  <a:schemeClr val="accent1"/>
                </a:solidFill>
                <a:ea typeface="Courier New Bold" charset="0"/>
                <a:cs typeface="Courier New Bold" charset="0"/>
                <a:sym typeface="Courier New Bold" charset="0"/>
              </a:rPr>
              <a:t>11   </a:t>
            </a:r>
          </a:p>
          <a:p>
            <a:pPr eaLnBrk="1" hangingPunct="1"/>
            <a:r>
              <a:rPr lang="en-US" sz="360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360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 </a:t>
            </a:r>
            <a:r>
              <a:rPr lang="en-US" sz="3600" b="1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3734	</a:t>
            </a:r>
            <a:endParaRPr lang="en-US" sz="3600" b="1" dirty="0">
              <a:solidFill>
                <a:srgbClr val="000066"/>
              </a:solidFill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3600" b="1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+  5168</a:t>
            </a:r>
            <a:endParaRPr lang="en-US" sz="3600" b="1" dirty="0" smtClean="0">
              <a:solidFill>
                <a:srgbClr val="000066"/>
              </a:solidFill>
              <a:ea typeface="Courier New Bold" charset="0"/>
              <a:cs typeface="Courier New Bold" charset="0"/>
              <a:sym typeface="Courier New Bold" charset="0"/>
            </a:endParaRPr>
          </a:p>
          <a:p>
            <a:r>
              <a:rPr lang="en-US" sz="3600" b="1" dirty="0" smtClean="0">
                <a:solidFill>
                  <a:srgbClr val="F7B217"/>
                </a:solidFill>
                <a:ea typeface="Courier New Bold" charset="0"/>
                <a:cs typeface="Courier New Bold" charset="0"/>
                <a:sym typeface="Courier New Bold" charset="0"/>
              </a:rPr>
              <a:t>   </a:t>
            </a:r>
            <a:r>
              <a:rPr lang="en-US" sz="3600" b="1" dirty="0" smtClean="0">
                <a:solidFill>
                  <a:srgbClr val="F7B217"/>
                </a:solidFill>
                <a:ea typeface="Courier New Bold" charset="0"/>
                <a:cs typeface="Courier New Bold" charset="0"/>
                <a:sym typeface="Courier New Bold" charset="0"/>
              </a:rPr>
              <a:t> 8902</a:t>
            </a:r>
            <a:endParaRPr lang="en-US" sz="3600" b="1" dirty="0">
              <a:solidFill>
                <a:srgbClr val="F7B217"/>
              </a:solidFill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693787" y="3385115"/>
            <a:ext cx="901700" cy="3175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4470400" y="1968500"/>
            <a:ext cx="1016000" cy="0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64200" y="1651000"/>
            <a:ext cx="1587500" cy="6096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3200" b="1" dirty="0" smtClean="0">
                <a:solidFill>
                  <a:srgbClr val="273272"/>
                </a:solidFill>
              </a:rPr>
              <a:t>Carries</a:t>
            </a:r>
            <a:endParaRPr lang="ru-RU" sz="3200" b="1" dirty="0" smtClean="0">
              <a:solidFill>
                <a:srgbClr val="273272"/>
              </a:solidFill>
            </a:endParaRPr>
          </a:p>
        </p:txBody>
      </p:sp>
      <p:sp>
        <p:nvSpPr>
          <p:cNvPr id="16" name="Rectangle 5"/>
          <p:cNvSpPr>
            <a:spLocks/>
          </p:cNvSpPr>
          <p:nvPr/>
        </p:nvSpPr>
        <p:spPr bwMode="auto">
          <a:xfrm>
            <a:off x="3213100" y="4267200"/>
            <a:ext cx="1990288" cy="23185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60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    </a:t>
            </a:r>
            <a:r>
              <a:rPr lang="en-US" sz="3600" b="1" dirty="0" smtClean="0">
                <a:solidFill>
                  <a:schemeClr val="accent1"/>
                </a:solidFill>
                <a:ea typeface="Courier New Bold" charset="0"/>
                <a:cs typeface="Courier New Bold" charset="0"/>
                <a:sym typeface="Courier New Bold" charset="0"/>
              </a:rPr>
              <a:t>11   </a:t>
            </a:r>
          </a:p>
          <a:p>
            <a:pPr eaLnBrk="1" hangingPunct="1"/>
            <a:r>
              <a:rPr lang="en-US" sz="360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3600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 </a:t>
            </a:r>
            <a:r>
              <a:rPr lang="en-US" sz="3600" b="1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1011	</a:t>
            </a:r>
            <a:endParaRPr lang="en-US" sz="3600" b="1" dirty="0">
              <a:solidFill>
                <a:srgbClr val="000066"/>
              </a:solidFill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3600" b="1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+  0011</a:t>
            </a:r>
            <a:endParaRPr lang="en-US" sz="3600" b="1" dirty="0" smtClean="0">
              <a:solidFill>
                <a:srgbClr val="000066"/>
              </a:solidFill>
              <a:ea typeface="Courier New Bold" charset="0"/>
              <a:cs typeface="Courier New Bold" charset="0"/>
              <a:sym typeface="Courier New Bold" charset="0"/>
            </a:endParaRPr>
          </a:p>
          <a:p>
            <a:r>
              <a:rPr lang="en-US" sz="3600" b="1" dirty="0" smtClean="0">
                <a:solidFill>
                  <a:srgbClr val="F7B217"/>
                </a:solidFill>
                <a:ea typeface="Courier New Bold" charset="0"/>
                <a:cs typeface="Courier New Bold" charset="0"/>
                <a:sym typeface="Courier New Bold" charset="0"/>
              </a:rPr>
              <a:t>   </a:t>
            </a:r>
            <a:r>
              <a:rPr lang="en-US" sz="3600" b="1" dirty="0" smtClean="0">
                <a:solidFill>
                  <a:srgbClr val="F7B217"/>
                </a:solidFill>
                <a:ea typeface="Courier New Bold" charset="0"/>
                <a:cs typeface="Courier New Bold" charset="0"/>
                <a:sym typeface="Courier New Bold" charset="0"/>
              </a:rPr>
              <a:t> 1110</a:t>
            </a:r>
            <a:endParaRPr lang="en-US" sz="3600" b="1" dirty="0">
              <a:solidFill>
                <a:srgbClr val="F7B217"/>
              </a:solidFill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3693961" y="5975915"/>
            <a:ext cx="901700" cy="3175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4483100" y="4559300"/>
            <a:ext cx="1016000" cy="0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6900" y="4241800"/>
            <a:ext cx="1587500" cy="6096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3200" b="1" dirty="0" smtClean="0">
                <a:solidFill>
                  <a:srgbClr val="273272"/>
                </a:solidFill>
              </a:rPr>
              <a:t>Carries</a:t>
            </a:r>
            <a:endParaRPr lang="ru-RU" sz="3200" b="1" dirty="0" smtClean="0">
              <a:solidFill>
                <a:srgbClr val="27327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406653"/>
            <a:ext cx="10515600" cy="4997896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Digital systems operate on a </a:t>
            </a:r>
            <a:r>
              <a:rPr lang="en-US" b="1" dirty="0" smtClean="0"/>
              <a:t>fixed number of bits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Overflow: </a:t>
            </a:r>
            <a:r>
              <a:rPr lang="en-US" b="1" dirty="0" smtClean="0"/>
              <a:t>result </a:t>
            </a:r>
            <a:r>
              <a:rPr lang="en-US" b="1" dirty="0" smtClean="0"/>
              <a:t>is too big</a:t>
            </a:r>
            <a:r>
              <a:rPr lang="en-US" dirty="0" smtClean="0"/>
              <a:t> to fit in the </a:t>
            </a:r>
            <a:r>
              <a:rPr lang="en-US" dirty="0" smtClean="0"/>
              <a:t>bit size</a:t>
            </a:r>
            <a:endParaRPr lang="en-US" sz="1800" dirty="0" smtClean="0"/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Example: </a:t>
            </a:r>
            <a:r>
              <a:rPr lang="en-US" dirty="0" smtClean="0"/>
              <a:t>11 + </a:t>
            </a:r>
            <a:r>
              <a:rPr lang="en-US" dirty="0" smtClean="0"/>
              <a:t>6 = 17 (or 1 if the bit size limit is 4):</a:t>
            </a:r>
            <a:endParaRPr lang="en-US" dirty="0" smtClean="0"/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Addition with Overflow</a:t>
            </a:r>
            <a:endParaRPr lang="ru-RU" dirty="0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4954814" y="3416300"/>
            <a:ext cx="1990288" cy="256480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accent1"/>
                </a:solidFill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4000" b="1" dirty="0" smtClean="0">
                <a:solidFill>
                  <a:schemeClr val="accent1"/>
                </a:solidFill>
                <a:ea typeface="Courier New Bold" charset="0"/>
                <a:cs typeface="Courier New Bold" charset="0"/>
                <a:sym typeface="Courier New Bold" charset="0"/>
              </a:rPr>
              <a:t>111   </a:t>
            </a:r>
          </a:p>
          <a:p>
            <a:pPr eaLnBrk="1" hangingPunct="1"/>
            <a:r>
              <a:rPr lang="en-US" sz="4000" b="1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4000" b="1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   </a:t>
            </a:r>
            <a:r>
              <a:rPr lang="en-US" sz="4000" b="1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1011	</a:t>
            </a:r>
            <a:endParaRPr lang="en-US" sz="4000" b="1" dirty="0">
              <a:solidFill>
                <a:srgbClr val="000066"/>
              </a:solidFill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4000" b="1" dirty="0" smtClean="0">
                <a:solidFill>
                  <a:srgbClr val="000066"/>
                </a:solidFill>
                <a:ea typeface="Courier New Bold" charset="0"/>
                <a:cs typeface="Courier New Bold" charset="0"/>
                <a:sym typeface="Courier New Bold" charset="0"/>
              </a:rPr>
              <a:t>+  0110</a:t>
            </a:r>
            <a:endParaRPr lang="en-US" sz="4000" b="1" dirty="0" smtClean="0">
              <a:solidFill>
                <a:srgbClr val="000066"/>
              </a:solidFill>
              <a:ea typeface="Courier New Bold" charset="0"/>
              <a:cs typeface="Courier New Bold" charset="0"/>
              <a:sym typeface="Courier New Bold" charset="0"/>
            </a:endParaRPr>
          </a:p>
          <a:p>
            <a:r>
              <a:rPr lang="en-US" sz="4000" b="1" dirty="0" smtClean="0">
                <a:solidFill>
                  <a:srgbClr val="F7B217"/>
                </a:solidFill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4000" b="1" dirty="0" smtClean="0">
                <a:solidFill>
                  <a:srgbClr val="F7B217"/>
                </a:solidFill>
                <a:ea typeface="Courier New Bold" charset="0"/>
                <a:cs typeface="Courier New Bold" charset="0"/>
                <a:sym typeface="Courier New Bold" charset="0"/>
              </a:rPr>
              <a:t>1</a:t>
            </a:r>
            <a:r>
              <a:rPr lang="en-US" sz="4000" b="1" dirty="0" smtClean="0">
                <a:ea typeface="Courier New Bold" charset="0"/>
                <a:cs typeface="Courier New Bold" charset="0"/>
                <a:sym typeface="Courier New Bold" charset="0"/>
              </a:rPr>
              <a:t>0001</a:t>
            </a:r>
            <a:endParaRPr lang="en-US" sz="4000" b="1" dirty="0"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265170" y="5276392"/>
            <a:ext cx="1259455" cy="457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6799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 Negations means: complement and add 1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  Complement means 1 </a:t>
            </a:r>
            <a:r>
              <a:rPr lang="en-US" altLang="en-US" dirty="0" smtClean="0">
                <a:cs typeface="Arial" charset="0"/>
              </a:rPr>
              <a:t>→ </a:t>
            </a:r>
            <a:r>
              <a:rPr lang="en-US" altLang="en-US" dirty="0" smtClean="0"/>
              <a:t>0, 0 </a:t>
            </a:r>
            <a:r>
              <a:rPr lang="en-US" altLang="en-US" dirty="0" smtClean="0">
                <a:cs typeface="Arial" charset="0"/>
              </a:rPr>
              <a:t>→</a:t>
            </a:r>
            <a:r>
              <a:rPr lang="en-US" altLang="en-US" dirty="0" smtClean="0"/>
              <a:t> 1</a:t>
            </a:r>
          </a:p>
          <a:p>
            <a:pPr marL="457200" lvl="1" indent="0">
              <a:spcBef>
                <a:spcPts val="0"/>
              </a:spcBef>
            </a:pPr>
            <a:endParaRPr lang="en-US" altLang="en-US" dirty="0" smtClean="0"/>
          </a:p>
          <a:p>
            <a:pPr marL="457200" lvl="1" indent="0">
              <a:spcBef>
                <a:spcPts val="0"/>
              </a:spcBef>
            </a:pPr>
            <a:endParaRPr lang="en-US" altLang="en-US" dirty="0" smtClean="0"/>
          </a:p>
          <a:p>
            <a:pPr marL="457200" lvl="1" indent="0">
              <a:spcBef>
                <a:spcPts val="0"/>
              </a:spcBef>
            </a:pPr>
            <a:endParaRPr lang="en-US" altLang="en-US" dirty="0" smtClean="0"/>
          </a:p>
          <a:p>
            <a:pPr marL="457200" lvl="1" indent="0">
              <a:spcBef>
                <a:spcPts val="0"/>
              </a:spcBef>
            </a:pPr>
            <a:endParaRPr lang="en-US" altLang="en-US" dirty="0" smtClean="0"/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Negation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45699" y="2567835"/>
            <a:ext cx="4208746" cy="1114816"/>
          </a:xfrm>
          <a:prstGeom prst="rect">
            <a:avLst/>
          </a:prstGeom>
          <a:solidFill>
            <a:srgbClr val="F7B217"/>
          </a:solidFill>
          <a:ln w="25400">
            <a:solidFill>
              <a:srgbClr val="000066"/>
            </a:solidFill>
          </a:ln>
        </p:spPr>
        <p:txBody>
          <a:bodyPr wrap="square" lIns="72000" tIns="25200" rIns="0" bIns="25200" rtlCol="0" anchor="ctr" anchorCtr="0">
            <a:noAutofit/>
          </a:bodyPr>
          <a:lstStyle/>
          <a:p>
            <a:pPr marL="0" lvl="1"/>
            <a:r>
              <a:rPr lang="en-US" altLang="en-US" sz="3200" b="1" dirty="0" smtClean="0">
                <a:solidFill>
                  <a:srgbClr val="273272"/>
                </a:solidFill>
              </a:rPr>
              <a:t>X + ~X = 1111…111</a:t>
            </a:r>
            <a:r>
              <a:rPr lang="en-US" altLang="en-US" sz="3200" b="1" baseline="-25000" dirty="0" smtClean="0">
                <a:solidFill>
                  <a:srgbClr val="273272"/>
                </a:solidFill>
              </a:rPr>
              <a:t>2 </a:t>
            </a:r>
            <a:r>
              <a:rPr lang="en-US" altLang="en-US" sz="3200" b="1" dirty="0" smtClean="0">
                <a:solidFill>
                  <a:srgbClr val="273272"/>
                </a:solidFill>
              </a:rPr>
              <a:t>= -1</a:t>
            </a:r>
          </a:p>
          <a:p>
            <a:pPr marL="0" lvl="1"/>
            <a:r>
              <a:rPr lang="en-US" altLang="en-US" sz="3200" b="1" dirty="0" smtClean="0">
                <a:solidFill>
                  <a:srgbClr val="273272"/>
                </a:solidFill>
              </a:rPr>
              <a:t>~X + 1 = -</a:t>
            </a:r>
            <a:r>
              <a:rPr lang="en-US" altLang="en-US" sz="3200" b="1" dirty="0" smtClean="0">
                <a:solidFill>
                  <a:srgbClr val="273272"/>
                </a:solidFill>
              </a:rPr>
              <a:t>X</a:t>
            </a:r>
            <a:endParaRPr lang="en-US" altLang="en-US" sz="3200" b="1" dirty="0" smtClean="0">
              <a:solidFill>
                <a:srgbClr val="273272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999677" y="3789318"/>
            <a:ext cx="1795684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273272"/>
                </a:solidFill>
                <a:latin typeface="Calibri" pitchFamily="34" charset="0"/>
              </a:rPr>
              <a:t>x = 15213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793966" y="3816536"/>
            <a:ext cx="97334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273272"/>
                </a:solidFill>
                <a:latin typeface="Calibri" pitchFamily="34" charset="0"/>
              </a:rPr>
              <a:t>x = 0</a:t>
            </a:r>
            <a:endParaRPr lang="en-US" sz="3200" b="1" dirty="0">
              <a:solidFill>
                <a:srgbClr val="273272"/>
              </a:solidFill>
              <a:latin typeface="Calibri" pitchFamily="34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911190" y="4458638"/>
          <a:ext cx="4950991" cy="1219200"/>
        </p:xfrm>
        <a:graphic>
          <a:graphicData uri="http://schemas.openxmlformats.org/drawingml/2006/table">
            <a:tbl>
              <a:tblPr/>
              <a:tblGrid>
                <a:gridCol w="718945"/>
                <a:gridCol w="1041948"/>
                <a:gridCol w="885935"/>
                <a:gridCol w="2304163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Decimal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Hex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Binary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00 00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00000000 00000000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~0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-1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FF </a:t>
                      </a:r>
                      <a:r>
                        <a:rPr lang="en-US" sz="2000" b="1" dirty="0" err="1">
                          <a:latin typeface="+mn-lt"/>
                          <a:ea typeface="Times New Roman"/>
                          <a:cs typeface="Times New Roman"/>
                        </a:rPr>
                        <a:t>FF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11111111 11111111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~0+1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00 00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00000000 00000000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6214268" y="4471790"/>
          <a:ext cx="5059157" cy="1524000"/>
        </p:xfrm>
        <a:graphic>
          <a:graphicData uri="http://schemas.openxmlformats.org/drawingml/2006/table">
            <a:tbl>
              <a:tblPr/>
              <a:tblGrid>
                <a:gridCol w="737677"/>
                <a:gridCol w="1077239"/>
                <a:gridCol w="889348"/>
                <a:gridCol w="2354893"/>
              </a:tblGrid>
              <a:tr h="2045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Decimal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Hex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Binary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15213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3B 6D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00111011 01101101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~x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-15214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C4 92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11000100 10010010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~x+1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-15213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C4 93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11000100 10010011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-15213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C4 93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11000100 10010011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48215"/>
          </a:xfrm>
        </p:spPr>
        <p:txBody>
          <a:bodyPr/>
          <a:lstStyle/>
          <a:p>
            <a:r>
              <a:rPr lang="en-US" altLang="en-US" dirty="0" smtClean="0"/>
              <a:t>Add negation of second operand</a:t>
            </a:r>
          </a:p>
          <a:p>
            <a:r>
              <a:rPr lang="en-US" altLang="en-US" dirty="0" smtClean="0"/>
              <a:t>Example: 7 – 6 = 7 + (–6)</a:t>
            </a:r>
          </a:p>
          <a:p>
            <a:pPr lvl="1">
              <a:buNone/>
            </a:pPr>
            <a:r>
              <a:rPr lang="en-US" altLang="en-US" sz="2400" dirty="0" smtClean="0"/>
              <a:t>	+7:	0000 0000 … 0000 0111</a:t>
            </a:r>
            <a:br>
              <a:rPr lang="en-US" altLang="en-US" sz="2400" dirty="0" smtClean="0"/>
            </a:br>
            <a:r>
              <a:rPr lang="en-US" altLang="en-US" sz="2400" u="sng" dirty="0" smtClean="0"/>
              <a:t>–6:	1111 1111 … 1111 1010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+1:	0000 0000 … 0000 0001</a:t>
            </a:r>
          </a:p>
          <a:p>
            <a:r>
              <a:rPr lang="en-US" altLang="en-US" dirty="0" smtClean="0"/>
              <a:t>Overflow if result out of range</a:t>
            </a:r>
          </a:p>
          <a:p>
            <a:pPr lvl="1"/>
            <a:r>
              <a:rPr lang="en-US" altLang="en-US" dirty="0" smtClean="0"/>
              <a:t>Subtracting two +</a:t>
            </a:r>
            <a:r>
              <a:rPr lang="en-US" altLang="en-US" dirty="0" err="1" smtClean="0"/>
              <a:t>ve</a:t>
            </a:r>
            <a:r>
              <a:rPr lang="en-US" altLang="en-US" dirty="0" smtClean="0"/>
              <a:t> or two –</a:t>
            </a:r>
            <a:r>
              <a:rPr lang="en-US" altLang="en-US" dirty="0" err="1" smtClean="0"/>
              <a:t>ve</a:t>
            </a:r>
            <a:r>
              <a:rPr lang="en-US" altLang="en-US" dirty="0" smtClean="0"/>
              <a:t> operands, no overflow</a:t>
            </a:r>
          </a:p>
          <a:p>
            <a:pPr lvl="1"/>
            <a:r>
              <a:rPr lang="en-US" altLang="en-US" dirty="0" smtClean="0"/>
              <a:t>Subtracting +</a:t>
            </a:r>
            <a:r>
              <a:rPr lang="en-US" altLang="en-US" dirty="0" err="1" smtClean="0"/>
              <a:t>ve</a:t>
            </a:r>
            <a:r>
              <a:rPr lang="en-US" altLang="en-US" dirty="0" smtClean="0"/>
              <a:t> from –</a:t>
            </a:r>
            <a:r>
              <a:rPr lang="en-US" altLang="en-US" dirty="0" err="1" smtClean="0"/>
              <a:t>ve</a:t>
            </a:r>
            <a:r>
              <a:rPr lang="en-US" altLang="en-US" dirty="0" smtClean="0"/>
              <a:t> operand</a:t>
            </a:r>
          </a:p>
          <a:p>
            <a:pPr lvl="2"/>
            <a:r>
              <a:rPr lang="en-US" altLang="en-US" dirty="0" smtClean="0"/>
              <a:t>Overflow if result sign is 0</a:t>
            </a:r>
          </a:p>
          <a:p>
            <a:pPr lvl="1"/>
            <a:r>
              <a:rPr lang="en-US" altLang="en-US" dirty="0" smtClean="0"/>
              <a:t>Subtracting –</a:t>
            </a:r>
            <a:r>
              <a:rPr lang="en-US" altLang="en-US" dirty="0" err="1" smtClean="0"/>
              <a:t>ve</a:t>
            </a:r>
            <a:r>
              <a:rPr lang="en-US" altLang="en-US" dirty="0" smtClean="0"/>
              <a:t> from +</a:t>
            </a:r>
            <a:r>
              <a:rPr lang="en-US" altLang="en-US" dirty="0" err="1" smtClean="0"/>
              <a:t>ve</a:t>
            </a:r>
            <a:r>
              <a:rPr lang="en-US" altLang="en-US" dirty="0" smtClean="0"/>
              <a:t> operand</a:t>
            </a:r>
          </a:p>
          <a:p>
            <a:pPr lvl="2"/>
            <a:r>
              <a:rPr lang="en-US" altLang="en-US" dirty="0" smtClean="0"/>
              <a:t>Overflow if result sign is </a:t>
            </a:r>
            <a:r>
              <a:rPr lang="en-US" altLang="en-US" dirty="0" smtClean="0"/>
              <a:t>1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Subtraction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Mappings between unsigned and two’s complement numbers</a:t>
            </a:r>
            <a:r>
              <a:rPr lang="en-US" dirty="0" smtClean="0"/>
              <a:t>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7B217"/>
                </a:solidFill>
              </a:rPr>
              <a:t>Keep </a:t>
            </a:r>
            <a:r>
              <a:rPr lang="en-US" b="1" dirty="0" smtClean="0">
                <a:solidFill>
                  <a:srgbClr val="F7B217"/>
                </a:solidFill>
              </a:rPr>
              <a:t>bit representations and reinterpret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215990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Between Signed &amp; Unsigned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279895" y="2993893"/>
            <a:ext cx="2336800" cy="1041400"/>
          </a:xfrm>
          <a:prstGeom prst="rect">
            <a:avLst/>
          </a:prstGeom>
          <a:solidFill>
            <a:srgbClr val="F7B21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alibri" pitchFamily="34" charset="0"/>
              </a:rPr>
              <a:t>T2U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84695" y="3374893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alibri" pitchFamily="34" charset="0"/>
              </a:rPr>
              <a:t>T2B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27695" y="3374893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alibri" pitchFamily="34" charset="0"/>
              </a:rPr>
              <a:t>B2U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594095" y="351459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337295" y="351459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194295" y="3514593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066795" y="2827206"/>
            <a:ext cx="3028007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73272"/>
                </a:solidFill>
                <a:latin typeface="Calibri" pitchFamily="34" charset="0"/>
              </a:rPr>
              <a:t>Two’s Complement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391395" y="2764499"/>
            <a:ext cx="1575751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73272"/>
                </a:solidFill>
                <a:latin typeface="Calibri" pitchFamily="34" charset="0"/>
              </a:rPr>
              <a:t>Unsigned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401008" y="4164599"/>
            <a:ext cx="4114780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73272"/>
                </a:solidFill>
                <a:latin typeface="Calibri" pitchFamily="34" charset="0"/>
              </a:rPr>
              <a:t>Maintain Same Bit Pattern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109908" y="3284094"/>
            <a:ext cx="347851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i="1" dirty="0">
                <a:solidFill>
                  <a:srgbClr val="273272"/>
                </a:solidFill>
              </a:rPr>
              <a:t>x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377108" y="3284094"/>
            <a:ext cx="537005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i="1" dirty="0" err="1">
                <a:solidFill>
                  <a:srgbClr val="273272"/>
                </a:solidFill>
              </a:rPr>
              <a:t>ux</a:t>
            </a:r>
            <a:endParaRPr lang="en-US" sz="2800" b="1" i="1" dirty="0">
              <a:solidFill>
                <a:srgbClr val="273272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243508" y="3532434"/>
            <a:ext cx="309379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/>
              <a:t>X</a:t>
            </a:r>
          </a:p>
        </p:txBody>
      </p:sp>
      <p:sp>
        <p:nvSpPr>
          <p:cNvPr id="17" name="Rectangle 42"/>
          <p:cNvSpPr>
            <a:spLocks noChangeArrowheads="1"/>
          </p:cNvSpPr>
          <p:nvPr/>
        </p:nvSpPr>
        <p:spPr bwMode="auto">
          <a:xfrm>
            <a:off x="5291008" y="4862382"/>
            <a:ext cx="2336800" cy="1041400"/>
          </a:xfrm>
          <a:prstGeom prst="rect">
            <a:avLst/>
          </a:prstGeom>
          <a:solidFill>
            <a:srgbClr val="F7B21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alibri" pitchFamily="34" charset="0"/>
              </a:rPr>
              <a:t>U2T</a:t>
            </a: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595808" y="5243382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alibri" pitchFamily="34" charset="0"/>
              </a:rPr>
              <a:t>U2B</a:t>
            </a: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6738808" y="5243382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alibri" pitchFamily="34" charset="0"/>
              </a:rPr>
              <a:t>B2T</a:t>
            </a:r>
          </a:p>
        </p:txBody>
      </p:sp>
      <p:sp>
        <p:nvSpPr>
          <p:cNvPr id="20" name="Line 45"/>
          <p:cNvSpPr>
            <a:spLocks noChangeShapeType="1"/>
          </p:cNvSpPr>
          <p:nvPr/>
        </p:nvSpPr>
        <p:spPr bwMode="auto">
          <a:xfrm>
            <a:off x="4605208" y="5383082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7348408" y="5383082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47"/>
          <p:cNvSpPr>
            <a:spLocks noChangeShapeType="1"/>
          </p:cNvSpPr>
          <p:nvPr/>
        </p:nvSpPr>
        <p:spPr bwMode="auto">
          <a:xfrm>
            <a:off x="6205408" y="5383082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48"/>
          <p:cNvSpPr>
            <a:spLocks noChangeArrowheads="1"/>
          </p:cNvSpPr>
          <p:nvPr/>
        </p:nvSpPr>
        <p:spPr bwMode="auto">
          <a:xfrm>
            <a:off x="8391395" y="4595214"/>
            <a:ext cx="3028007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73272"/>
                </a:solidFill>
                <a:latin typeface="Calibri" pitchFamily="34" charset="0"/>
              </a:rPr>
              <a:t>Two’s Complement</a:t>
            </a:r>
          </a:p>
        </p:txBody>
      </p:sp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2396363" y="4684734"/>
            <a:ext cx="1575751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73272"/>
                </a:solidFill>
                <a:latin typeface="Calibri" pitchFamily="34" charset="0"/>
              </a:rPr>
              <a:t>Unsigned</a:t>
            </a:r>
          </a:p>
        </p:txBody>
      </p:sp>
      <p:sp>
        <p:nvSpPr>
          <p:cNvPr id="25" name="Rectangle 50"/>
          <p:cNvSpPr>
            <a:spLocks noChangeArrowheads="1"/>
          </p:cNvSpPr>
          <p:nvPr/>
        </p:nvSpPr>
        <p:spPr bwMode="auto">
          <a:xfrm>
            <a:off x="4500534" y="5895301"/>
            <a:ext cx="4114780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73272"/>
                </a:solidFill>
                <a:latin typeface="Calibri" pitchFamily="34" charset="0"/>
              </a:rPr>
              <a:t>Maintain Same Bit Pattern</a:t>
            </a:r>
          </a:p>
        </p:txBody>
      </p:sp>
      <p:sp>
        <p:nvSpPr>
          <p:cNvPr id="26" name="Rectangle 51"/>
          <p:cNvSpPr>
            <a:spLocks noChangeArrowheads="1"/>
          </p:cNvSpPr>
          <p:nvPr/>
        </p:nvSpPr>
        <p:spPr bwMode="auto">
          <a:xfrm>
            <a:off x="4121020" y="5114794"/>
            <a:ext cx="537005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i="1" dirty="0" err="1">
                <a:solidFill>
                  <a:srgbClr val="273272"/>
                </a:solidFill>
              </a:rPr>
              <a:t>ux</a:t>
            </a:r>
            <a:endParaRPr lang="en-US" sz="2800" b="1" i="1" dirty="0">
              <a:solidFill>
                <a:srgbClr val="273272"/>
              </a:solidFill>
            </a:endParaRPr>
          </a:p>
        </p:txBody>
      </p:sp>
      <p:sp>
        <p:nvSpPr>
          <p:cNvPr id="27" name="Rectangle 52"/>
          <p:cNvSpPr>
            <a:spLocks noChangeArrowheads="1"/>
          </p:cNvSpPr>
          <p:nvPr/>
        </p:nvSpPr>
        <p:spPr bwMode="auto">
          <a:xfrm>
            <a:off x="8388220" y="5114794"/>
            <a:ext cx="347851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i="1" dirty="0">
                <a:solidFill>
                  <a:srgbClr val="273272"/>
                </a:solidFill>
              </a:rPr>
              <a:t>x</a:t>
            </a:r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6240766" y="5422821"/>
            <a:ext cx="309379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/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Systems</a:t>
            </a:r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Decimal numbers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Binary numbers</a:t>
            </a:r>
          </a:p>
          <a:p>
            <a:endParaRPr lang="ru-RU" dirty="0"/>
          </a:p>
        </p:txBody>
      </p:sp>
      <p:graphicFrame>
        <p:nvGraphicFramePr>
          <p:cNvPr id="1027" name="Object 3"/>
          <p:cNvGraphicFramePr>
            <a:graphicFrameLocks noGrp="1" noChangeAspect="1"/>
          </p:cNvGraphicFramePr>
          <p:nvPr/>
        </p:nvGraphicFramePr>
        <p:xfrm>
          <a:off x="3784600" y="1117600"/>
          <a:ext cx="7924800" cy="2882900"/>
        </p:xfrm>
        <a:graphic>
          <a:graphicData uri="http://schemas.openxmlformats.org/presentationml/2006/ole">
            <p:oleObj spid="_x0000_s1027" name="Visio" r:id="rId3" imgW="3546348" imgH="1112520" progId="Visio.Drawing.11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Grp="1" noChangeAspect="1"/>
          </p:cNvGraphicFramePr>
          <p:nvPr/>
        </p:nvGraphicFramePr>
        <p:xfrm>
          <a:off x="3759200" y="3873500"/>
          <a:ext cx="8013700" cy="2768600"/>
        </p:xfrm>
        <a:graphic>
          <a:graphicData uri="http://schemas.openxmlformats.org/presentationml/2006/ole">
            <p:oleObj spid="_x0000_s1028" name="VISIO" r:id="rId4" imgW="3546348" imgH="95554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961348" y="1165964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41"/>
          <p:cNvGraphicFramePr>
            <a:graphicFrameLocks noGrp="1"/>
          </p:cNvGraphicFramePr>
          <p:nvPr/>
        </p:nvGraphicFramePr>
        <p:xfrm>
          <a:off x="8237948" y="1165964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79"/>
          <p:cNvGraphicFramePr>
            <a:graphicFrameLocks noGrp="1"/>
          </p:cNvGraphicFramePr>
          <p:nvPr/>
        </p:nvGraphicFramePr>
        <p:xfrm>
          <a:off x="2980148" y="1165964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26"/>
          <p:cNvGrpSpPr>
            <a:grpSpLocks/>
          </p:cNvGrpSpPr>
          <p:nvPr/>
        </p:nvGrpSpPr>
        <p:grpSpPr bwMode="auto">
          <a:xfrm>
            <a:off x="6485348" y="2461364"/>
            <a:ext cx="1447800" cy="584200"/>
            <a:chOff x="3312" y="1226"/>
            <a:chExt cx="912" cy="368"/>
          </a:xfrm>
        </p:grpSpPr>
        <p:sp>
          <p:nvSpPr>
            <p:cNvPr id="9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1" name="Group 127"/>
          <p:cNvGrpSpPr>
            <a:grpSpLocks/>
          </p:cNvGrpSpPr>
          <p:nvPr/>
        </p:nvGrpSpPr>
        <p:grpSpPr bwMode="auto">
          <a:xfrm>
            <a:off x="6485348" y="4899760"/>
            <a:ext cx="1447800" cy="492124"/>
            <a:chOff x="3312" y="2762"/>
            <a:chExt cx="912" cy="310"/>
          </a:xfrm>
        </p:grpSpPr>
        <p:sp>
          <p:nvSpPr>
            <p:cNvPr id="12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 smtClean="0">
                  <a:latin typeface="Calibri" pitchFamily="34" charset="0"/>
                </a:rPr>
                <a:t>+/- 16</a:t>
              </a:r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25652"/>
            <a:ext cx="10490200" cy="5349747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0</a:t>
            </a:r>
            <a:r>
              <a:rPr lang="en-US" dirty="0" smtClean="0"/>
              <a:t> = 1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 = 2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= 4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 = 8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= 16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5</a:t>
            </a:r>
            <a:r>
              <a:rPr lang="en-US" dirty="0" smtClean="0"/>
              <a:t> = 32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6</a:t>
            </a:r>
            <a:r>
              <a:rPr lang="en-US" dirty="0" smtClean="0"/>
              <a:t> = 64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7</a:t>
            </a:r>
            <a:r>
              <a:rPr lang="en-US" dirty="0" smtClean="0"/>
              <a:t> = 128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Handy to memorize up to 2</a:t>
            </a:r>
            <a:r>
              <a:rPr lang="en-US" baseline="30000" dirty="0" smtClean="0"/>
              <a:t>10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Two</a:t>
            </a:r>
            <a:endParaRPr lang="ru-RU" dirty="0"/>
          </a:p>
        </p:txBody>
      </p:sp>
      <p:sp>
        <p:nvSpPr>
          <p:cNvPr id="6" name="Содержимое 1"/>
          <p:cNvSpPr txBox="1">
            <a:spLocks/>
          </p:cNvSpPr>
          <p:nvPr/>
        </p:nvSpPr>
        <p:spPr>
          <a:xfrm>
            <a:off x="6591300" y="1051052"/>
            <a:ext cx="4737100" cy="543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8 </a:t>
            </a:r>
            <a:r>
              <a:rPr lang="en-US" sz="3600" dirty="0" smtClean="0">
                <a:solidFill>
                  <a:srgbClr val="273272"/>
                </a:solidFill>
              </a:rPr>
              <a:t> = 256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9</a:t>
            </a:r>
            <a:r>
              <a:rPr lang="en-US" sz="3600" dirty="0" smtClean="0">
                <a:solidFill>
                  <a:srgbClr val="273272"/>
                </a:solidFill>
              </a:rPr>
              <a:t>  = 512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10</a:t>
            </a:r>
            <a:r>
              <a:rPr lang="en-US" sz="3600" dirty="0" smtClean="0">
                <a:solidFill>
                  <a:srgbClr val="273272"/>
                </a:solidFill>
              </a:rPr>
              <a:t> = 1024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11</a:t>
            </a:r>
            <a:r>
              <a:rPr lang="en-US" sz="3600" dirty="0" smtClean="0">
                <a:solidFill>
                  <a:srgbClr val="273272"/>
                </a:solidFill>
              </a:rPr>
              <a:t> = 2048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12</a:t>
            </a:r>
            <a:r>
              <a:rPr lang="en-US" sz="3600" dirty="0" smtClean="0">
                <a:solidFill>
                  <a:srgbClr val="273272"/>
                </a:solidFill>
              </a:rPr>
              <a:t> = 4096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13</a:t>
            </a:r>
            <a:r>
              <a:rPr lang="en-US" sz="3600" dirty="0" smtClean="0">
                <a:solidFill>
                  <a:srgbClr val="273272"/>
                </a:solidFill>
              </a:rPr>
              <a:t> = 8192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14</a:t>
            </a:r>
            <a:r>
              <a:rPr lang="en-US" sz="3600" dirty="0" smtClean="0">
                <a:solidFill>
                  <a:srgbClr val="273272"/>
                </a:solidFill>
              </a:rPr>
              <a:t> = 16384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15</a:t>
            </a:r>
            <a:r>
              <a:rPr lang="en-US" sz="3600" dirty="0" smtClean="0">
                <a:solidFill>
                  <a:srgbClr val="273272"/>
                </a:solidFill>
              </a:rPr>
              <a:t> = 32768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Decimal to binary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10011</a:t>
            </a:r>
            <a:r>
              <a:rPr lang="en-US" baseline="-25000" dirty="0" smtClean="0"/>
              <a:t>2</a:t>
            </a:r>
            <a:r>
              <a:rPr lang="en-US" dirty="0" smtClean="0"/>
              <a:t> to decimal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16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+ 8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0 + 4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0 + 2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+ 1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= 19</a:t>
            </a:r>
            <a:r>
              <a:rPr lang="en-US" baseline="-25000" dirty="0" smtClean="0"/>
              <a:t>10</a:t>
            </a:r>
          </a:p>
          <a:p>
            <a:pPr marL="742950" lvl="1" indent="-285750">
              <a:spcBef>
                <a:spcPct val="20000"/>
              </a:spcBef>
              <a:buNone/>
            </a:pPr>
            <a:endParaRPr lang="en-US" baseline="-25000" dirty="0" smtClean="0"/>
          </a:p>
          <a:p>
            <a:pPr marL="742950" lvl="1" indent="-285750">
              <a:spcBef>
                <a:spcPct val="20000"/>
              </a:spcBef>
              <a:buNone/>
            </a:pPr>
            <a:endParaRPr lang="en-US" baseline="-25000" dirty="0" smtClean="0"/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Decimal to binary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47</a:t>
            </a:r>
            <a:r>
              <a:rPr lang="en-US" baseline="-25000" dirty="0" smtClean="0"/>
              <a:t>10</a:t>
            </a:r>
            <a:r>
              <a:rPr lang="en-US" dirty="0" smtClean="0"/>
              <a:t> to binary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32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+ 16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0 + 8</a:t>
            </a:r>
            <a:r>
              <a:rPr lang="en-US" dirty="0" smtClean="0">
                <a:cs typeface="Times New Roman" pitchFamily="18" charset="0"/>
              </a:rPr>
              <a:t>×1</a:t>
            </a:r>
            <a:r>
              <a:rPr lang="en-US" dirty="0" smtClean="0"/>
              <a:t> + 4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+ 1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= 101111</a:t>
            </a:r>
            <a:r>
              <a:rPr lang="en-US" baseline="-25000" dirty="0" smtClean="0"/>
              <a:t>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Conversion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76452"/>
            <a:ext cx="10515600" cy="56799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4600" i="1" dirty="0" smtClean="0"/>
              <a:t>N</a:t>
            </a:r>
            <a:r>
              <a:rPr lang="en-US" sz="4600" dirty="0" smtClean="0"/>
              <a:t>-digit decimal number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How many values? </a:t>
            </a:r>
            <a:r>
              <a:rPr lang="en-US" sz="4100" b="1" dirty="0" smtClean="0">
                <a:solidFill>
                  <a:schemeClr val="accent1"/>
                </a:solidFill>
              </a:rPr>
              <a:t>10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endParaRPr lang="en-US" sz="4100" b="1" dirty="0" smtClean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Range?  </a:t>
            </a:r>
            <a:r>
              <a:rPr lang="en-US" sz="4100" b="1" dirty="0" smtClean="0">
                <a:solidFill>
                  <a:schemeClr val="accent1"/>
                </a:solidFill>
              </a:rPr>
              <a:t>[0, 10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r>
              <a:rPr lang="en-US" sz="4100" b="1" dirty="0" smtClean="0">
                <a:solidFill>
                  <a:schemeClr val="accent1"/>
                </a:solidFill>
              </a:rPr>
              <a:t> - 1]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Example: 3-digit decimal number: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10</a:t>
            </a:r>
            <a:r>
              <a:rPr lang="en-US" sz="3300" b="1" baseline="30000" dirty="0" smtClean="0">
                <a:solidFill>
                  <a:schemeClr val="accent1"/>
                </a:solidFill>
              </a:rPr>
              <a:t>3</a:t>
            </a:r>
            <a:r>
              <a:rPr lang="en-US" sz="3300" b="1" dirty="0" smtClean="0">
                <a:solidFill>
                  <a:schemeClr val="accent1"/>
                </a:solidFill>
              </a:rPr>
              <a:t> = 1000 possible values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Range: [0, 999]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4600" i="1" dirty="0" smtClean="0"/>
              <a:t>N</a:t>
            </a:r>
            <a:r>
              <a:rPr lang="en-US" sz="4600" dirty="0" smtClean="0"/>
              <a:t>-bit binary number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How many values? </a:t>
            </a:r>
            <a:r>
              <a:rPr lang="en-US" sz="4100" b="1" dirty="0" smtClean="0">
                <a:solidFill>
                  <a:schemeClr val="accent1"/>
                </a:solidFill>
              </a:rPr>
              <a:t>2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endParaRPr lang="en-US" sz="4100" b="1" dirty="0" smtClean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Range: </a:t>
            </a:r>
            <a:r>
              <a:rPr lang="en-US" sz="4100" b="1" dirty="0" smtClean="0">
                <a:solidFill>
                  <a:schemeClr val="accent1"/>
                </a:solidFill>
              </a:rPr>
              <a:t>[0, 2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r>
              <a:rPr lang="en-US" sz="4100" b="1" dirty="0" smtClean="0">
                <a:solidFill>
                  <a:schemeClr val="accent1"/>
                </a:solidFill>
              </a:rPr>
              <a:t> - 1]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Example: 3-digit binary number: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2</a:t>
            </a:r>
            <a:r>
              <a:rPr lang="en-US" sz="3300" b="1" baseline="30000" dirty="0" smtClean="0">
                <a:solidFill>
                  <a:schemeClr val="accent1"/>
                </a:solidFill>
              </a:rPr>
              <a:t>3</a:t>
            </a:r>
            <a:r>
              <a:rPr lang="en-US" sz="3300" b="1" dirty="0" smtClean="0">
                <a:solidFill>
                  <a:schemeClr val="accent1"/>
                </a:solidFill>
              </a:rPr>
              <a:t> = 8 possible values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Range: [0, 7] = [000</a:t>
            </a:r>
            <a:r>
              <a:rPr lang="en-US" sz="33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3300" b="1" dirty="0" smtClean="0">
                <a:solidFill>
                  <a:schemeClr val="accent1"/>
                </a:solidFill>
              </a:rPr>
              <a:t> to 111</a:t>
            </a:r>
            <a:r>
              <a:rPr lang="en-US" sz="33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3300" b="1" dirty="0" smtClean="0">
                <a:solidFill>
                  <a:schemeClr val="accent1"/>
                </a:solidFill>
              </a:rPr>
              <a:t>]</a:t>
            </a:r>
            <a:endParaRPr lang="ru-RU" sz="33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Values and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241552"/>
            <a:ext cx="4381500" cy="5298947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Base 16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Shorthand for binary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Numbers</a:t>
            </a:r>
            <a:endParaRPr lang="ru-RU" dirty="0"/>
          </a:p>
        </p:txBody>
      </p:sp>
      <p:graphicFrame>
        <p:nvGraphicFramePr>
          <p:cNvPr id="154" name="Group 4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="" xmlns:p14="http://schemas.microsoft.com/office/powerpoint/2010/main" val="3887112680"/>
              </p:ext>
            </p:extLst>
          </p:nvPr>
        </p:nvGraphicFramePr>
        <p:xfrm>
          <a:off x="5384800" y="1041400"/>
          <a:ext cx="5257799" cy="5699760"/>
        </p:xfrm>
        <a:graphic>
          <a:graphicData uri="http://schemas.openxmlformats.org/drawingml/2006/table">
            <a:tbl>
              <a:tblPr/>
              <a:tblGrid>
                <a:gridCol w="1272048"/>
                <a:gridCol w="2035277"/>
                <a:gridCol w="1950474"/>
              </a:tblGrid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Hex 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Binary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+mn-lt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Hexadecimal to binary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4AF</a:t>
            </a:r>
            <a:r>
              <a:rPr lang="en-US" baseline="-25000" dirty="0" smtClean="0"/>
              <a:t>16</a:t>
            </a:r>
            <a:r>
              <a:rPr lang="en-US" dirty="0" smtClean="0"/>
              <a:t> (also written 0x4AF) to binary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0100 1010 1111</a:t>
            </a:r>
            <a:r>
              <a:rPr lang="en-US" baseline="-25000" dirty="0" smtClean="0"/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Hexadecimal to decimal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4AF</a:t>
            </a:r>
            <a:r>
              <a:rPr lang="en-US" baseline="-25000" dirty="0" smtClean="0"/>
              <a:t>16</a:t>
            </a:r>
            <a:r>
              <a:rPr lang="en-US" dirty="0" smtClean="0"/>
              <a:t> to decimal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16</a:t>
            </a:r>
            <a:r>
              <a:rPr lang="en-US" baseline="30000" dirty="0" smtClean="0"/>
              <a:t>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4 + 16</a:t>
            </a:r>
            <a:r>
              <a:rPr lang="en-US" baseline="30000" dirty="0" smtClean="0"/>
              <a:t>1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10 + 16</a:t>
            </a:r>
            <a:r>
              <a:rPr lang="en-US" baseline="30000" dirty="0" smtClean="0"/>
              <a:t>0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15 = 1199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to Binary Conversion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Bits, Bytes, Nibbles…</a:t>
            </a:r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4572000" cy="4997896"/>
          </a:xfrm>
        </p:spPr>
        <p:txBody>
          <a:bodyPr/>
          <a:lstStyle/>
          <a:p>
            <a:r>
              <a:rPr lang="en-US" dirty="0" smtClean="0"/>
              <a:t>Bits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Bytes &amp; Nibbles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Bytes</a:t>
            </a:r>
          </a:p>
          <a:p>
            <a:endParaRPr lang="ru-RU" dirty="0"/>
          </a:p>
        </p:txBody>
      </p:sp>
      <p:graphicFrame>
        <p:nvGraphicFramePr>
          <p:cNvPr id="2052" name="Object 4"/>
          <p:cNvGraphicFramePr>
            <a:graphicFrameLocks noGrp="1" noChangeAspect="1"/>
          </p:cNvGraphicFramePr>
          <p:nvPr/>
        </p:nvGraphicFramePr>
        <p:xfrm>
          <a:off x="5956300" y="990600"/>
          <a:ext cx="4102100" cy="1790700"/>
        </p:xfrm>
        <a:graphic>
          <a:graphicData uri="http://schemas.openxmlformats.org/presentationml/2006/ole">
            <p:oleObj spid="_x0000_s2052" name="Visio" r:id="rId3" imgW="1286256" imgH="562356" progId="Visio.Drawing.11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Grp="1" noChangeAspect="1"/>
          </p:cNvGraphicFramePr>
          <p:nvPr/>
        </p:nvGraphicFramePr>
        <p:xfrm>
          <a:off x="6438900" y="2425700"/>
          <a:ext cx="3352800" cy="1981200"/>
        </p:xfrm>
        <a:graphic>
          <a:graphicData uri="http://schemas.openxmlformats.org/presentationml/2006/ole">
            <p:oleObj spid="_x0000_s2053" name="VISIO" r:id="rId4" imgW="937260" imgH="638556" progId="Visio.Drawing.11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Grp="1" noChangeAspect="1"/>
          </p:cNvGraphicFramePr>
          <p:nvPr/>
        </p:nvGraphicFramePr>
        <p:xfrm>
          <a:off x="6019800" y="4826000"/>
          <a:ext cx="3835400" cy="1574800"/>
        </p:xfrm>
        <a:graphic>
          <a:graphicData uri="http://schemas.openxmlformats.org/presentationml/2006/ole">
            <p:oleObj spid="_x0000_s2054" name="VISIO" r:id="rId5" imgW="1301496" imgH="56083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13240</TotalTime>
  <Words>1619</Words>
  <Application>Microsoft Office PowerPoint</Application>
  <PresentationFormat>Произвольный</PresentationFormat>
  <Paragraphs>700</Paragraphs>
  <Slides>31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Тема Office</vt:lpstr>
      <vt:lpstr>Visio</vt:lpstr>
      <vt:lpstr>VISIO</vt:lpstr>
      <vt:lpstr>Equation</vt:lpstr>
      <vt:lpstr>Уравнение</vt:lpstr>
      <vt:lpstr>Computer Architecture and Operating Systems Lecture 2: Data Representation</vt:lpstr>
      <vt:lpstr>Everything is Bits</vt:lpstr>
      <vt:lpstr>Number Systems</vt:lpstr>
      <vt:lpstr>Powers of Two</vt:lpstr>
      <vt:lpstr>Number Conversion</vt:lpstr>
      <vt:lpstr>Binary Values and Range</vt:lpstr>
      <vt:lpstr>Hexadecimal Numbers</vt:lpstr>
      <vt:lpstr>Hexadecimal to Binary Conversion</vt:lpstr>
      <vt:lpstr>Bits, Bytes, Nibbles…</vt:lpstr>
      <vt:lpstr>Encoding Byte Values</vt:lpstr>
      <vt:lpstr>Example Data Representations</vt:lpstr>
      <vt:lpstr>Byte-Oriented Memory Organization</vt:lpstr>
      <vt:lpstr>Machine Words</vt:lpstr>
      <vt:lpstr>Word-Oriented Memory Organization</vt:lpstr>
      <vt:lpstr>Byte Ordering</vt:lpstr>
      <vt:lpstr>Byte Ordering Example</vt:lpstr>
      <vt:lpstr>Encoding Integers</vt:lpstr>
      <vt:lpstr>Two-complement Encoding Example</vt:lpstr>
      <vt:lpstr>Boolean Algebra</vt:lpstr>
      <vt:lpstr>Bitwise Operations</vt:lpstr>
      <vt:lpstr>Logic Operations</vt:lpstr>
      <vt:lpstr>Sign-Extension</vt:lpstr>
      <vt:lpstr>Zero-Extension</vt:lpstr>
      <vt:lpstr>Shift Operations</vt:lpstr>
      <vt:lpstr>Integer Addition</vt:lpstr>
      <vt:lpstr>Integer Addition with Overflow</vt:lpstr>
      <vt:lpstr>Integer Negation</vt:lpstr>
      <vt:lpstr>Integer Subtraction</vt:lpstr>
      <vt:lpstr>Mapping Between Signed &amp; Unsigned</vt:lpstr>
      <vt:lpstr>Mapping Signed  Unsigned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Sergey</cp:lastModifiedBy>
  <cp:revision>61</cp:revision>
  <dcterms:created xsi:type="dcterms:W3CDTF">2015-11-11T03:30:50Z</dcterms:created>
  <dcterms:modified xsi:type="dcterms:W3CDTF">2020-10-05T12:34:20Z</dcterms:modified>
</cp:coreProperties>
</file>