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79" r:id="rId4"/>
    <p:sldId id="281" r:id="rId5"/>
    <p:sldId id="282" r:id="rId6"/>
    <p:sldId id="284" r:id="rId7"/>
    <p:sldId id="283" r:id="rId8"/>
    <p:sldId id="285" r:id="rId9"/>
    <p:sldId id="288" r:id="rId10"/>
    <p:sldId id="290" r:id="rId11"/>
    <p:sldId id="289" r:id="rId12"/>
    <p:sldId id="309" r:id="rId13"/>
    <p:sldId id="291" r:id="rId14"/>
    <p:sldId id="292" r:id="rId15"/>
    <p:sldId id="297" r:id="rId16"/>
    <p:sldId id="293" r:id="rId17"/>
    <p:sldId id="294" r:id="rId18"/>
    <p:sldId id="296" r:id="rId19"/>
    <p:sldId id="295" r:id="rId20"/>
    <p:sldId id="298" r:id="rId21"/>
    <p:sldId id="299" r:id="rId22"/>
    <p:sldId id="300" r:id="rId23"/>
    <p:sldId id="301" r:id="rId24"/>
    <p:sldId id="303" r:id="rId25"/>
    <p:sldId id="304" r:id="rId26"/>
    <p:sldId id="308" r:id="rId27"/>
    <p:sldId id="305" r:id="rId28"/>
    <p:sldId id="306" r:id="rId29"/>
    <p:sldId id="302" r:id="rId30"/>
    <p:sldId id="307" r:id="rId31"/>
    <p:sldId id="27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27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Instruction </a:t>
            </a:r>
            <a:r>
              <a:rPr lang="en-US" b="1" dirty="0"/>
              <a:t>set architecture </a:t>
            </a:r>
            <a:r>
              <a:rPr lang="en-US" b="1" dirty="0" smtClean="0"/>
              <a:t>(ISA) </a:t>
            </a:r>
            <a:r>
              <a:rPr lang="en-US" dirty="0" smtClean="0"/>
              <a:t>is </a:t>
            </a:r>
            <a:r>
              <a:rPr lang="en-US" dirty="0"/>
              <a:t>the interface between the hardware and the lowest-level software. </a:t>
            </a:r>
            <a:r>
              <a:rPr lang="en-US" dirty="0" smtClean="0"/>
              <a:t>This is one of </a:t>
            </a:r>
            <a:r>
              <a:rPr lang="en-US" dirty="0"/>
              <a:t>the most important </a:t>
            </a:r>
            <a:r>
              <a:rPr lang="en-US" dirty="0" smtClean="0"/>
              <a:t>abstractions. </a:t>
            </a:r>
            <a:endParaRPr lang="en-US" b="1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300" b="1" dirty="0" smtClean="0"/>
              <a:t>ISA Classification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Complex instruction set computer (CISC)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x86/x64 (Intel and AMD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Reduced </a:t>
            </a:r>
            <a:r>
              <a:rPr lang="en-US" dirty="0"/>
              <a:t>instruction set computer (RISC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ARM, PowerPC, MIPS, RISC-V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Very </a:t>
            </a:r>
            <a:r>
              <a:rPr lang="en-US" dirty="0"/>
              <a:t>long instruction word (VLIW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Itanium, Elbrus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46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827" y="1020305"/>
            <a:ext cx="10457793" cy="245862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/>
              <a:t>Reduced Instruction Set Computing (RISC) </a:t>
            </a:r>
            <a:r>
              <a:rPr lang="en-US" sz="3200" dirty="0"/>
              <a:t>concept was proposed </a:t>
            </a:r>
            <a:r>
              <a:rPr lang="en-US" sz="3200" dirty="0" smtClean="0"/>
              <a:t>by  teams of researchers at </a:t>
            </a:r>
            <a:r>
              <a:rPr lang="en-US" sz="3200" b="1" dirty="0"/>
              <a:t>Stanford University</a:t>
            </a:r>
            <a:r>
              <a:rPr lang="en-US" sz="3200" dirty="0"/>
              <a:t> (John Hennessy) and </a:t>
            </a:r>
            <a:r>
              <a:rPr lang="en-US" sz="3200" b="1" dirty="0"/>
              <a:t>University of California Berkeley </a:t>
            </a:r>
            <a:r>
              <a:rPr lang="en-US" sz="3200" dirty="0"/>
              <a:t>(David Paterson) in </a:t>
            </a:r>
            <a:r>
              <a:rPr lang="en-US" sz="3200" b="1" dirty="0"/>
              <a:t>early 1980s</a:t>
            </a:r>
            <a:r>
              <a:rPr lang="en-US" sz="3200" dirty="0"/>
              <a:t> as an alternative of Complex Instruction Set Computing (CISC) dominating at that time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Computing (RISC)</a:t>
            </a:r>
          </a:p>
        </p:txBody>
      </p:sp>
      <p:pic>
        <p:nvPicPr>
          <p:cNvPr id="6" name="Рисунок 5" descr="DgbO7TvVQAAFHLL.jpg-large.jpg"/>
          <p:cNvPicPr>
            <a:picLocks noChangeAspect="1"/>
          </p:cNvPicPr>
          <p:nvPr/>
        </p:nvPicPr>
        <p:blipFill>
          <a:blip r:embed="rId2" cstate="print"/>
          <a:srcRect l="18086" t="21161" r="8489" b="16732"/>
          <a:stretch>
            <a:fillRect/>
          </a:stretch>
        </p:blipFill>
        <p:spPr>
          <a:xfrm>
            <a:off x="909391" y="3423295"/>
            <a:ext cx="5013107" cy="3180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2938" y="3226680"/>
            <a:ext cx="5423337" cy="3531469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1E3272"/>
                </a:solidFill>
              </a:rPr>
              <a:t>RISC ISAs dominate – most   mobile devices </a:t>
            </a:r>
            <a:r>
              <a:rPr lang="en-US" sz="3200" dirty="0" smtClean="0">
                <a:solidFill>
                  <a:srgbClr val="1E3272"/>
                </a:solidFill>
              </a:rPr>
              <a:t>use </a:t>
            </a:r>
            <a:r>
              <a:rPr lang="en-US" sz="3200" dirty="0" smtClean="0">
                <a:solidFill>
                  <a:srgbClr val="1E3272"/>
                </a:solidFill>
              </a:rPr>
              <a:t>ARM (RISC)</a:t>
            </a:r>
            <a:endParaRPr lang="en-US" sz="32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1E3272"/>
                </a:solidFill>
              </a:rPr>
              <a:t>Modern CISC ISAs (x86/x64)      are </a:t>
            </a:r>
            <a:r>
              <a:rPr lang="en-US" sz="3200" dirty="0" smtClean="0">
                <a:solidFill>
                  <a:srgbClr val="1E3272"/>
                </a:solidFill>
              </a:rPr>
              <a:t>RISC-like </a:t>
            </a:r>
            <a:r>
              <a:rPr lang="en-US" sz="3200" dirty="0" smtClean="0">
                <a:solidFill>
                  <a:srgbClr val="1E3272"/>
                </a:solidFill>
              </a:rPr>
              <a:t>underneath</a:t>
            </a:r>
            <a:endParaRPr lang="en-US" sz="32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1E3272"/>
                </a:solidFill>
              </a:rPr>
              <a:t>2017 Turing </a:t>
            </a:r>
            <a:r>
              <a:rPr lang="en-US" sz="3200" dirty="0" smtClean="0">
                <a:solidFill>
                  <a:srgbClr val="1E3272"/>
                </a:solidFill>
              </a:rPr>
              <a:t>Award to Patterson and </a:t>
            </a:r>
            <a:r>
              <a:rPr lang="en-US" sz="3200" dirty="0" smtClean="0">
                <a:solidFill>
                  <a:srgbClr val="1E3272"/>
                </a:solidFill>
              </a:rPr>
              <a:t>Hennessy</a:t>
            </a:r>
            <a:endParaRPr lang="ru-RU" sz="3200" b="0" dirty="0" smtClean="0">
              <a:solidFill>
                <a:srgbClr val="1E3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56317"/>
            <a:ext cx="10515600" cy="42138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/>
              <a:t>instructions are executed by hardware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Maximize the rate at which instructions are issued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Instructions should be easy to decode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Only loads and stores should reference memory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Provide plenty of registers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RISC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1135" y="2946435"/>
            <a:ext cx="1335748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Industry</a:t>
            </a:r>
          </a:p>
        </p:txBody>
      </p:sp>
      <p:pic>
        <p:nvPicPr>
          <p:cNvPr id="11" name="Picture 6" descr="Postdoctoral Fellowship Program in Chinese Buddhism 2019–2021, University  of California, Berkeley, USA - ARMAC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3263" y="5462189"/>
            <a:ext cx="2604503" cy="13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2186" y="5159241"/>
            <a:ext cx="1597181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4434" y="5189058"/>
            <a:ext cx="1466022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686" y="1193041"/>
            <a:ext cx="6711846" cy="54773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Simple ISA by UC</a:t>
            </a:r>
            <a:r>
              <a:rPr lang="ru-RU" dirty="0" smtClean="0"/>
              <a:t> </a:t>
            </a:r>
            <a:r>
              <a:rPr lang="en-US" dirty="0" smtClean="0"/>
              <a:t>Berkeley (2010)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Open and </a:t>
            </a:r>
            <a:r>
              <a:rPr lang="en-US" dirty="0" smtClean="0"/>
              <a:t>Free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Wide-Purpose </a:t>
            </a:r>
            <a:r>
              <a:rPr lang="en-US" dirty="0"/>
              <a:t>Configurable ISA (from </a:t>
            </a:r>
            <a:r>
              <a:rPr lang="en-US" dirty="0" err="1"/>
              <a:t>IoT</a:t>
            </a:r>
            <a:r>
              <a:rPr lang="en-US" dirty="0"/>
              <a:t> to mainframes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Maintained by RISC-V Foundation (moved to Switzerland)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Supported by many </a:t>
            </a:r>
            <a:r>
              <a:rPr lang="en-US" dirty="0"/>
              <a:t>IT Companies and Universities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975086" y="3446353"/>
            <a:ext cx="2554356" cy="1749288"/>
          </a:xfrm>
          <a:prstGeom prst="triangle">
            <a:avLst/>
          </a:prstGeom>
          <a:solidFill>
            <a:srgbClr val="F7B217"/>
          </a:solidFill>
          <a:ln w="50800">
            <a:solidFill>
              <a:srgbClr val="F07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3726" y="4532246"/>
            <a:ext cx="1843578" cy="584149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Innovation</a:t>
            </a:r>
          </a:p>
        </p:txBody>
      </p:sp>
      <p:pic>
        <p:nvPicPr>
          <p:cNvPr id="10" name="Picture 4" descr="File:RISC-V-logo-square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9805" y="1142024"/>
            <a:ext cx="2057499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9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098" y="2224507"/>
            <a:ext cx="9129943" cy="440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986871"/>
            <a:ext cx="3507853" cy="61271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and many others…</a:t>
            </a:r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838201" y="998937"/>
            <a:ext cx="10532504" cy="13555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Wide Support of IT Companies (except Intel and ARM) and Universities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06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Elbow Connector 44"/>
          <p:cNvCxnSpPr>
            <a:endCxn id="14" idx="0"/>
          </p:cNvCxnSpPr>
          <p:nvPr/>
        </p:nvCxnSpPr>
        <p:spPr>
          <a:xfrm rot="5400000" flipH="1" flipV="1">
            <a:off x="511095" y="3351391"/>
            <a:ext cx="3607034" cy="954156"/>
          </a:xfrm>
          <a:prstGeom prst="bentConnector5">
            <a:avLst>
              <a:gd name="adj1" fmla="val 711"/>
              <a:gd name="adj2" fmla="val -99504"/>
              <a:gd name="adj3" fmla="val 111408"/>
            </a:avLst>
          </a:prstGeom>
          <a:ln w="762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CPU Works</a:t>
            </a:r>
            <a:endParaRPr lang="en-US" dirty="0"/>
          </a:p>
        </p:txBody>
      </p:sp>
      <p:sp>
        <p:nvSpPr>
          <p:cNvPr id="6" name="Double Wave 5"/>
          <p:cNvSpPr/>
          <p:nvPr/>
        </p:nvSpPr>
        <p:spPr>
          <a:xfrm>
            <a:off x="7943520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575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38996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38996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7B217"/>
                </a:solidFill>
              </a:rPr>
              <a:t>32 bit words</a:t>
            </a:r>
            <a:endParaRPr lang="en-US" sz="24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8996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38996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38996" y="499201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37534" y="2024952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000000…000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4955" y="248914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34955" y="2956284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34955" y="342047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32-bit words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4955" y="387619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34955" y="4340390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Stored Data 28"/>
          <p:cNvSpPr/>
          <p:nvPr/>
        </p:nvSpPr>
        <p:spPr>
          <a:xfrm rot="16200000">
            <a:off x="2453549" y="4620197"/>
            <a:ext cx="671125" cy="1908314"/>
          </a:xfrm>
          <a:prstGeom prst="flowChartOnlineStorage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74605" y="5354282"/>
            <a:ext cx="1623123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ALU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7419" y="1021129"/>
            <a:ext cx="2300437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Register File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4954" y="6104385"/>
            <a:ext cx="2019435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Arithmetic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Logic Unit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32049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98724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404" y="2049149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x0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1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2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…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x31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5194" y="4413938"/>
            <a:ext cx="3612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C79"/>
                </a:solidFill>
              </a:rPr>
              <a:t>Machine language directly</a:t>
            </a:r>
          </a:p>
          <a:p>
            <a:pPr algn="ctr"/>
            <a:r>
              <a:rPr lang="en-US" sz="3600" b="1" dirty="0">
                <a:solidFill>
                  <a:srgbClr val="373C79"/>
                </a:solidFill>
              </a:rPr>
              <a:t>reflects this structure</a:t>
            </a:r>
            <a:endParaRPr lang="en-US" sz="36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834955" y="342047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938996" y="3596492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35579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135357" y="2898729"/>
            <a:ext cx="1543163" cy="23005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Stores program and data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106482" y="1934678"/>
            <a:ext cx="26296" cy="4256260"/>
          </a:xfrm>
          <a:prstGeom prst="straightConnector1">
            <a:avLst/>
          </a:prstGeom>
          <a:ln w="76200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-Right Arrow 74"/>
          <p:cNvSpPr/>
          <p:nvPr/>
        </p:nvSpPr>
        <p:spPr>
          <a:xfrm>
            <a:off x="3999862" y="1967630"/>
            <a:ext cx="3684483" cy="642109"/>
          </a:xfrm>
          <a:prstGeom prst="leftRightArrow">
            <a:avLst/>
          </a:prstGeom>
          <a:solidFill>
            <a:srgbClr val="F7B217"/>
          </a:solidFill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169237" y="2692440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8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12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16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20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1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89"/>
            <a:ext cx="10515600" cy="56612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Fetch next instruction from memory into </a:t>
            </a:r>
            <a:r>
              <a:rPr lang="en-US" altLang="en-US" dirty="0" smtClean="0"/>
              <a:t>instruction </a:t>
            </a:r>
            <a:r>
              <a:rPr lang="en-US" altLang="en-US" dirty="0"/>
              <a:t>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Change program counter to point to next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Determine type of instruction just fetched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If instructions uses word in memory, determine where Fetch word, if needed, into CPU 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Execute the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Go to step 1 to begin executing following instruction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CPU Scheme</a:t>
            </a:r>
            <a:endParaRPr lang="en-US" dirty="0"/>
          </a:p>
        </p:txBody>
      </p:sp>
      <p:pic>
        <p:nvPicPr>
          <p:cNvPr id="5" name="Pictur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3165" y="1177534"/>
            <a:ext cx="9474385" cy="51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68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General-Purpose Registers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1209487"/>
              </p:ext>
            </p:extLst>
          </p:nvPr>
        </p:nvGraphicFramePr>
        <p:xfrm>
          <a:off x="858083" y="1162879"/>
          <a:ext cx="6934195" cy="5231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6700"/>
                <a:gridCol w="1441174"/>
                <a:gridCol w="2474843"/>
                <a:gridCol w="1391478"/>
              </a:tblGrid>
              <a:tr h="473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24635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addr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47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gbl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53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87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95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48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05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19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0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51306" y="1620079"/>
            <a:ext cx="3429000" cy="401540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3200" b="1" dirty="0" smtClean="0">
                <a:solidFill>
                  <a:srgbClr val="273272"/>
                </a:solidFill>
              </a:rPr>
              <a:t>32 Registers</a:t>
            </a:r>
          </a:p>
          <a:p>
            <a:endParaRPr lang="en-US" sz="3200" b="1" dirty="0">
              <a:solidFill>
                <a:srgbClr val="273272"/>
              </a:solidFill>
            </a:endParaRPr>
          </a:p>
          <a:p>
            <a:r>
              <a:rPr lang="en-US" sz="3200" b="1" dirty="0" smtClean="0">
                <a:solidFill>
                  <a:srgbClr val="273272"/>
                </a:solidFill>
              </a:rPr>
              <a:t>32 (or 64) Bits Wide</a:t>
            </a:r>
          </a:p>
        </p:txBody>
      </p:sp>
    </p:spTree>
    <p:extLst>
      <p:ext uri="{BB962C8B-B14F-4D97-AF65-F5344CB8AC3E}">
        <p14:creationId xmlns:p14="http://schemas.microsoft.com/office/powerpoint/2010/main" xmlns="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Fixed-size 32 bit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Always three operands: d -&gt; op(s, 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Instruction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Computational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Load-store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Control-transfer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System instructions</a:t>
            </a:r>
          </a:p>
          <a:p>
            <a:r>
              <a:rPr lang="en-US" dirty="0" smtClean="0"/>
              <a:t>All operations done with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Under Cover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452" y="1008347"/>
            <a:ext cx="5472684" cy="5304377"/>
          </a:xfrm>
          <a:prstGeom prst="rect">
            <a:avLst/>
          </a:prstGeom>
          <a:ln w="25400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264631" y="4502401"/>
            <a:ext cx="252854" cy="1988479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32204" y="4353968"/>
            <a:ext cx="312896" cy="2067152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76231" y="5298186"/>
            <a:ext cx="364834" cy="1192694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08424" y="5914477"/>
            <a:ext cx="394536" cy="506643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39518" y="4672549"/>
            <a:ext cx="110690" cy="18183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92901" y="4303830"/>
            <a:ext cx="316804" cy="2187050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58354" y="5865932"/>
            <a:ext cx="326111" cy="606616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99957" y="4757275"/>
            <a:ext cx="274320" cy="1719690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30207" y="1157491"/>
            <a:ext cx="47987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Monitor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Hard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CPU (Processor)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memory DIMMs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battery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Motherboard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DVD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Keyboard</a:t>
            </a:r>
            <a:endParaRPr lang="en-US" sz="3200" dirty="0">
              <a:solidFill>
                <a:srgbClr val="27327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7452" y="6472548"/>
            <a:ext cx="5707352" cy="28438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1 2      3     4     5       6      7       8     9   10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958757" y="1602667"/>
            <a:ext cx="2278414" cy="476267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4403" y="3850103"/>
            <a:ext cx="1046062" cy="260951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19469"/>
            <a:ext cx="4767470" cy="4890052"/>
          </a:xfrm>
          <a:ln w="25400">
            <a:solidFill>
              <a:srgbClr val="1E3272"/>
            </a:solidFill>
          </a:ln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Primitive a</a:t>
            </a:r>
            <a:r>
              <a:rPr lang="en-US" sz="3200" dirty="0" smtClean="0"/>
              <a:t>rithmetic and </a:t>
            </a:r>
            <a:r>
              <a:rPr lang="en-US" sz="3200" dirty="0"/>
              <a:t>logical operations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Complex </a:t>
            </a:r>
            <a:r>
              <a:rPr lang="en-US" sz="3200" dirty="0"/>
              <a:t>data </a:t>
            </a:r>
            <a:r>
              <a:rPr lang="en-US" sz="3200" dirty="0" smtClean="0"/>
              <a:t>types and </a:t>
            </a:r>
            <a:r>
              <a:rPr lang="en-US" sz="3200" dirty="0"/>
              <a:t>data structures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Complex control structures – conditional statements</a:t>
            </a:r>
            <a:r>
              <a:rPr lang="en-US" sz="3200" dirty="0"/>
              <a:t>, loops </a:t>
            </a:r>
            <a:r>
              <a:rPr lang="en-US" sz="3200" dirty="0" smtClean="0"/>
              <a:t>and procedures</a:t>
            </a:r>
            <a:endParaRPr lang="en-US" sz="3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Not </a:t>
            </a:r>
            <a:r>
              <a:rPr lang="en-US" sz="3200" dirty="0"/>
              <a:t>suitable for </a:t>
            </a:r>
            <a:r>
              <a:rPr lang="en-US" sz="3200" dirty="0" smtClean="0"/>
              <a:t>direct implementation in hardware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Programming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82930" y="1719468"/>
            <a:ext cx="4871818" cy="4890053"/>
          </a:xfrm>
          <a:prstGeom prst="rect">
            <a:avLst/>
          </a:prstGeom>
          <a:ln w="25400">
            <a:solidFill>
              <a:srgbClr val="1E327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/>
              <a:t>Primitive </a:t>
            </a:r>
            <a:r>
              <a:rPr lang="en-US" sz="3200" dirty="0" smtClean="0"/>
              <a:t>arithmetic </a:t>
            </a:r>
            <a:r>
              <a:rPr lang="en-US" sz="3200" dirty="0"/>
              <a:t>and logical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Primitive data structures – bits and integers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Control transfer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Designed to be directly implementable in </a:t>
            </a:r>
            <a:r>
              <a:rPr lang="en-US" sz="3200" dirty="0" smtClean="0"/>
              <a:t>hardware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51001" y="948082"/>
            <a:ext cx="899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1E3272"/>
                </a:solidFill>
              </a:rPr>
              <a:t>High Level Language </a:t>
            </a:r>
            <a:r>
              <a:rPr lang="en-US" sz="3600" b="1" dirty="0" smtClean="0">
                <a:solidFill>
                  <a:srgbClr val="1E3272"/>
                </a:solidFill>
              </a:rPr>
              <a:t>vs Assembly </a:t>
            </a:r>
            <a:r>
              <a:rPr lang="en-US" sz="3600" b="1" dirty="0">
                <a:solidFill>
                  <a:srgbClr val="1E3272"/>
                </a:solidFill>
              </a:rPr>
              <a:t>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3536" y="6024746"/>
            <a:ext cx="4012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7B217"/>
                </a:solidFill>
                <a:cs typeface="Segoe UI" panose="020B0502040204020203" pitchFamily="34" charset="0"/>
              </a:rPr>
              <a:t>tedious programming!</a:t>
            </a:r>
            <a:endParaRPr lang="en-US" sz="3200" b="1" dirty="0">
              <a:solidFill>
                <a:srgbClr val="F7B217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3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628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Arithmetic, comparison, logical, and shift operations.</a:t>
            </a:r>
          </a:p>
          <a:p>
            <a:r>
              <a:rPr lang="en-US" dirty="0" smtClean="0"/>
              <a:t>Register-Register Instructions:</a:t>
            </a:r>
          </a:p>
          <a:p>
            <a:pPr lvl="1"/>
            <a:r>
              <a:rPr lang="en-US" dirty="0" smtClean="0"/>
              <a:t>2 source operand registers</a:t>
            </a:r>
          </a:p>
          <a:p>
            <a:pPr lvl="1"/>
            <a:r>
              <a:rPr lang="en-US" dirty="0" smtClean="0"/>
              <a:t>1 destination register</a:t>
            </a:r>
          </a:p>
          <a:p>
            <a:pPr lvl="1"/>
            <a:r>
              <a:rPr lang="en-US" dirty="0" smtClean="0"/>
              <a:t>Format: op </a:t>
            </a:r>
            <a:r>
              <a:rPr lang="en-US" dirty="0" err="1" smtClean="0"/>
              <a:t>dest</a:t>
            </a:r>
            <a:r>
              <a:rPr lang="en-US" dirty="0" smtClean="0"/>
              <a:t>, src1, src2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8510109"/>
              </p:ext>
            </p:extLst>
          </p:nvPr>
        </p:nvGraphicFramePr>
        <p:xfrm>
          <a:off x="1723885" y="3717236"/>
          <a:ext cx="84935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85"/>
                <a:gridCol w="2123385"/>
                <a:gridCol w="2123385"/>
                <a:gridCol w="2123385"/>
              </a:tblGrid>
              <a:tr h="1504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Arithmetic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Comparisons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Logical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Shifts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add, sub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and, or,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64635" y="4897864"/>
            <a:ext cx="3034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1E3272"/>
                </a:solidFill>
              </a:rPr>
              <a:t>add  x3, x1, x2</a:t>
            </a:r>
          </a:p>
          <a:p>
            <a:pPr lvl="1"/>
            <a:r>
              <a:rPr lang="en-US" sz="2800" dirty="0" err="1">
                <a:solidFill>
                  <a:srgbClr val="1E3272"/>
                </a:solidFill>
              </a:rPr>
              <a:t>slt</a:t>
            </a:r>
            <a:r>
              <a:rPr lang="en-US" sz="2800" dirty="0">
                <a:solidFill>
                  <a:srgbClr val="1E3272"/>
                </a:solidFill>
              </a:rPr>
              <a:t>     x3, x1, x2</a:t>
            </a:r>
          </a:p>
          <a:p>
            <a:pPr lvl="1"/>
            <a:r>
              <a:rPr lang="en-US" sz="2800" dirty="0">
                <a:solidFill>
                  <a:srgbClr val="1E3272"/>
                </a:solidFill>
              </a:rPr>
              <a:t>and  x3, x1, x2</a:t>
            </a:r>
          </a:p>
          <a:p>
            <a:pPr lvl="1"/>
            <a:r>
              <a:rPr lang="en-US" sz="2800" dirty="0" err="1">
                <a:solidFill>
                  <a:srgbClr val="1E3272"/>
                </a:solidFill>
              </a:rPr>
              <a:t>sll</a:t>
            </a:r>
            <a:r>
              <a:rPr lang="en-US" sz="2800" dirty="0">
                <a:solidFill>
                  <a:srgbClr val="1E3272"/>
                </a:solidFill>
              </a:rPr>
              <a:t>     x3, x1, x2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70" y="4855980"/>
            <a:ext cx="5552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x3 </a:t>
            </a:r>
            <a:r>
              <a:rPr lang="en-US" sz="2800" dirty="0">
                <a:solidFill>
                  <a:srgbClr val="00B050"/>
                </a:solidFill>
              </a:rPr>
              <a:t>&lt;- x1 + x2</a:t>
            </a:r>
          </a:p>
          <a:p>
            <a:r>
              <a:rPr lang="en-US" sz="2800" dirty="0">
                <a:solidFill>
                  <a:srgbClr val="00B050"/>
                </a:solidFill>
              </a:rPr>
              <a:t>if x1 &lt; x2 then x3 = 1 else x3 = 0</a:t>
            </a:r>
          </a:p>
          <a:p>
            <a:r>
              <a:rPr lang="en-US" sz="2800" dirty="0">
                <a:solidFill>
                  <a:srgbClr val="00B050"/>
                </a:solidFill>
              </a:rPr>
              <a:t>x3 &lt;- x1 &amp; x2</a:t>
            </a:r>
          </a:p>
          <a:p>
            <a:r>
              <a:rPr lang="en-US" sz="2800" dirty="0">
                <a:solidFill>
                  <a:srgbClr val="00B050"/>
                </a:solidFill>
              </a:rPr>
              <a:t>x3 &lt;- x1 &lt;&lt; x2</a:t>
            </a:r>
          </a:p>
        </p:txBody>
      </p:sp>
    </p:spTree>
    <p:extLst>
      <p:ext uri="{BB962C8B-B14F-4D97-AF65-F5344CB8AC3E}">
        <p14:creationId xmlns:p14="http://schemas.microsoft.com/office/powerpoint/2010/main" xmlns="" val="702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66652"/>
          </a:xfrm>
        </p:spPr>
        <p:txBody>
          <a:bodyPr>
            <a:normAutofit/>
          </a:bodyPr>
          <a:lstStyle/>
          <a:p>
            <a:r>
              <a:rPr lang="en-US" dirty="0" smtClean="0"/>
              <a:t> One </a:t>
            </a:r>
            <a:r>
              <a:rPr lang="en-US" dirty="0"/>
              <a:t>operand comes from a register and the other is a </a:t>
            </a:r>
            <a:r>
              <a:rPr lang="en-US" dirty="0" smtClean="0"/>
              <a:t> small </a:t>
            </a:r>
            <a:r>
              <a:rPr lang="en-US" dirty="0"/>
              <a:t>constant that is encoded into the instruction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Format</a:t>
            </a:r>
            <a:r>
              <a:rPr lang="en-US" dirty="0"/>
              <a:t>: op </a:t>
            </a:r>
            <a:r>
              <a:rPr lang="en-US" dirty="0" err="1"/>
              <a:t>dest</a:t>
            </a:r>
            <a:r>
              <a:rPr lang="en-US" dirty="0"/>
              <a:t>, src1, src2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Register-Immediate Instructions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807078"/>
              </p:ext>
            </p:extLst>
          </p:nvPr>
        </p:nvGraphicFramePr>
        <p:xfrm>
          <a:off x="1537255" y="2847978"/>
          <a:ext cx="9793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999"/>
                <a:gridCol w="1639956"/>
                <a:gridCol w="1898374"/>
                <a:gridCol w="1928191"/>
                <a:gridCol w="1659835"/>
              </a:tblGrid>
              <a:tr h="4075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Format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Arithmetic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Comparisons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Logical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Shifts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Register-Register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add, 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and, or,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Register-Immediate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addi</a:t>
                      </a:r>
                      <a:endParaRPr lang="en-US" sz="2400" b="0" dirty="0" smtClean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sltiu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andi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ori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xori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srai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37451" y="4337074"/>
            <a:ext cx="24085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1E3272"/>
                </a:solidFill>
              </a:rPr>
              <a:t>addi</a:t>
            </a:r>
            <a:r>
              <a:rPr lang="en-US" sz="2800" dirty="0">
                <a:solidFill>
                  <a:srgbClr val="1E3272"/>
                </a:solidFill>
              </a:rPr>
              <a:t> x3,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andi</a:t>
            </a:r>
            <a:r>
              <a:rPr lang="en-US" sz="2800" dirty="0">
                <a:solidFill>
                  <a:srgbClr val="1E3272"/>
                </a:solidFill>
              </a:rPr>
              <a:t> x3,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slli</a:t>
            </a:r>
            <a:r>
              <a:rPr lang="en-US" sz="2800" dirty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  x3</a:t>
            </a:r>
            <a:r>
              <a:rPr lang="en-US" sz="2800" dirty="0">
                <a:solidFill>
                  <a:srgbClr val="1E3272"/>
                </a:solidFill>
              </a:rPr>
              <a:t>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addi</a:t>
            </a:r>
            <a:r>
              <a:rPr lang="en-US" sz="2800" dirty="0">
                <a:solidFill>
                  <a:srgbClr val="1E3272"/>
                </a:solidFill>
              </a:rPr>
              <a:t> x3, x1, -3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8791" y="4330746"/>
            <a:ext cx="2415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x3 &lt;- x1 + 3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&amp;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&lt;&lt;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x1 - 3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5260" y="6216201"/>
            <a:ext cx="500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2F5CB5"/>
                </a:solidFill>
              </a:rPr>
              <a:t>No </a:t>
            </a:r>
            <a:r>
              <a:rPr lang="en-US" sz="2400" dirty="0" err="1">
                <a:solidFill>
                  <a:srgbClr val="2F5CB5"/>
                </a:solidFill>
              </a:rPr>
              <a:t>subi</a:t>
            </a:r>
            <a:r>
              <a:rPr lang="en-US" sz="2400" dirty="0">
                <a:solidFill>
                  <a:srgbClr val="2F5CB5"/>
                </a:solidFill>
              </a:rPr>
              <a:t>, instead use negative constant.</a:t>
            </a:r>
          </a:p>
        </p:txBody>
      </p:sp>
    </p:spTree>
    <p:extLst>
      <p:ext uri="{BB962C8B-B14F-4D97-AF65-F5344CB8AC3E}">
        <p14:creationId xmlns:p14="http://schemas.microsoft.com/office/powerpoint/2010/main" xmlns="" val="556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32945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 a = ((b+3) &gt;&gt; c) - 1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Break up complex expression into basic computations</a:t>
            </a:r>
            <a:r>
              <a:rPr lang="en-US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Our </a:t>
            </a:r>
            <a:r>
              <a:rPr lang="en-US" sz="2800" dirty="0"/>
              <a:t>instructions can only specify two source operands and one destination operand (also known as three address instruction</a:t>
            </a:r>
            <a:r>
              <a:rPr lang="en-US" sz="2800" dirty="0" smtClean="0"/>
              <a:t>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Assume a, b, c are in registers x1, x2, and x3 respectively. Use x4 for t0, and x5 for t1.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</a:t>
            </a:r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4809" y="4596779"/>
            <a:ext cx="2219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t0 = b + 3;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t1 = t0 &gt;&gt; c;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a = </a:t>
            </a:r>
            <a:r>
              <a:rPr lang="en-US" sz="3200" dirty="0" smtClean="0">
                <a:solidFill>
                  <a:srgbClr val="00B050"/>
                </a:solidFill>
              </a:rPr>
              <a:t> t1 </a:t>
            </a:r>
            <a:r>
              <a:rPr lang="en-US" sz="3200" dirty="0">
                <a:solidFill>
                  <a:srgbClr val="00B050"/>
                </a:solidFill>
              </a:rPr>
              <a:t>- 1;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9629" y="4596779"/>
            <a:ext cx="2529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x4, x2, 3</a:t>
            </a:r>
          </a:p>
          <a:p>
            <a:r>
              <a:rPr lang="en-US" sz="3200" dirty="0" err="1" smtClean="0">
                <a:solidFill>
                  <a:srgbClr val="1E3272"/>
                </a:solidFill>
              </a:rPr>
              <a:t>srl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>
                <a:solidFill>
                  <a:srgbClr val="1E3272"/>
                </a:solidFill>
              </a:rPr>
              <a:t>x5, x4, x3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x1, x5, -1</a:t>
            </a:r>
          </a:p>
        </p:txBody>
      </p:sp>
    </p:spTree>
    <p:extLst>
      <p:ext uri="{BB962C8B-B14F-4D97-AF65-F5344CB8AC3E}">
        <p14:creationId xmlns:p14="http://schemas.microsoft.com/office/powerpoint/2010/main" xmlns="" val="4153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8908"/>
            <a:ext cx="10515600" cy="3145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Need Conditional branch instructions: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Format: comp src1, src2, label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First performs comparison to determine if branch is taken or not: src1 comp src2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If comparison returns True, then branch is taken, else continue executing program in order.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66853" y="3826570"/>
            <a:ext cx="3849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if (a &lt; b</a:t>
            </a:r>
            <a:r>
              <a:rPr lang="en-US" sz="3200" dirty="0" smtClean="0">
                <a:solidFill>
                  <a:srgbClr val="00B050"/>
                </a:solidFill>
              </a:rPr>
              <a:t>):  c </a:t>
            </a:r>
            <a:r>
              <a:rPr lang="en-US" sz="3200" dirty="0">
                <a:solidFill>
                  <a:srgbClr val="00B050"/>
                </a:solidFill>
              </a:rPr>
              <a:t>= a +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else:          c </a:t>
            </a:r>
            <a:r>
              <a:rPr lang="en-US" sz="3200" dirty="0">
                <a:solidFill>
                  <a:srgbClr val="00B050"/>
                </a:solidFill>
              </a:rPr>
              <a:t>= b + </a:t>
            </a:r>
            <a:r>
              <a:rPr lang="en-US" sz="3200" dirty="0" smtClean="0">
                <a:solidFill>
                  <a:srgbClr val="00B050"/>
                </a:solidFill>
              </a:rPr>
              <a:t>2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assume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x1=a; x2=b; x3=c;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3112" y="3792721"/>
            <a:ext cx="3183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err="1" smtClean="0">
                <a:solidFill>
                  <a:srgbClr val="1E3272"/>
                </a:solidFill>
              </a:rPr>
              <a:t>bge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>
                <a:solidFill>
                  <a:srgbClr val="1E3272"/>
                </a:solidFill>
              </a:rPr>
              <a:t>x1, x2, else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x3, x1, 1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beq</a:t>
            </a:r>
            <a:r>
              <a:rPr lang="en-US" sz="3200" dirty="0">
                <a:solidFill>
                  <a:srgbClr val="1E3272"/>
                </a:solidFill>
              </a:rPr>
              <a:t>  x0, x0, end</a:t>
            </a:r>
          </a:p>
          <a:p>
            <a:r>
              <a:rPr lang="en-US" sz="3200" dirty="0">
                <a:solidFill>
                  <a:srgbClr val="1E3272"/>
                </a:solidFill>
              </a:rPr>
              <a:t>else: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x3, x2, 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xmlns="" val="1331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2"/>
            <a:ext cx="10691191" cy="5361895"/>
          </a:xfrm>
        </p:spPr>
        <p:txBody>
          <a:bodyPr>
            <a:normAutofit/>
          </a:bodyPr>
          <a:lstStyle/>
          <a:p>
            <a:r>
              <a:rPr lang="en-US" dirty="0" err="1"/>
              <a:t>jal</a:t>
            </a:r>
            <a:r>
              <a:rPr lang="en-US" dirty="0"/>
              <a:t>: Unconditional jump and link</a:t>
            </a:r>
          </a:p>
          <a:p>
            <a:pPr lvl="1"/>
            <a:r>
              <a:rPr lang="en-US" dirty="0"/>
              <a:t>  Example: </a:t>
            </a:r>
            <a:r>
              <a:rPr lang="en-US" dirty="0" err="1">
                <a:solidFill>
                  <a:srgbClr val="00B050"/>
                </a:solidFill>
              </a:rPr>
              <a:t>jal</a:t>
            </a:r>
            <a:r>
              <a:rPr lang="en-US" dirty="0">
                <a:solidFill>
                  <a:srgbClr val="00B050"/>
                </a:solidFill>
              </a:rPr>
              <a:t> x3, label</a:t>
            </a:r>
          </a:p>
          <a:p>
            <a:pPr lvl="1"/>
            <a:r>
              <a:rPr lang="en-US" dirty="0"/>
              <a:t>  Jump target specified as label</a:t>
            </a:r>
          </a:p>
          <a:p>
            <a:pPr lvl="1"/>
            <a:r>
              <a:rPr lang="en-US" dirty="0"/>
              <a:t>  </a:t>
            </a:r>
            <a:r>
              <a:rPr lang="en-US" dirty="0" smtClean="0"/>
              <a:t>label </a:t>
            </a:r>
            <a:r>
              <a:rPr lang="en-US" dirty="0"/>
              <a:t>is encoded as an offset from current instruction</a:t>
            </a:r>
          </a:p>
          <a:p>
            <a:pPr lvl="1"/>
            <a:r>
              <a:rPr lang="en-US" dirty="0"/>
              <a:t>  Link </a:t>
            </a:r>
            <a:r>
              <a:rPr lang="en-US" dirty="0" smtClean="0"/>
              <a:t>(to </a:t>
            </a:r>
            <a:r>
              <a:rPr lang="en-US" dirty="0"/>
              <a:t>be discussed </a:t>
            </a:r>
            <a:r>
              <a:rPr lang="en-US" dirty="0" smtClean="0"/>
              <a:t>later): </a:t>
            </a:r>
            <a:r>
              <a:rPr lang="en-US" dirty="0"/>
              <a:t>is stored in x3</a:t>
            </a:r>
          </a:p>
          <a:p>
            <a:r>
              <a:rPr lang="en-US" dirty="0" err="1"/>
              <a:t>jalr</a:t>
            </a:r>
            <a:r>
              <a:rPr lang="en-US" dirty="0"/>
              <a:t>: Unconditional jump via register and link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>
                <a:solidFill>
                  <a:srgbClr val="00B050"/>
                </a:solidFill>
              </a:rPr>
              <a:t>jalr</a:t>
            </a:r>
            <a:r>
              <a:rPr lang="en-US" dirty="0">
                <a:solidFill>
                  <a:srgbClr val="00B050"/>
                </a:solidFill>
              </a:rPr>
              <a:t> x3, 4(x1)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Jump </a:t>
            </a:r>
            <a:r>
              <a:rPr lang="en-US" dirty="0"/>
              <a:t>target specified as register value plus constant offset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Jump target = x1 + 4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jump to any 32 bit address – supports long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Unconditional Control </a:t>
            </a:r>
            <a:r>
              <a:rPr lang="en-US" dirty="0" smtClean="0"/>
              <a:t>Instructions: Jumps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93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3272"/>
            <a:ext cx="1051560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Instructions are encoded as 32 </a:t>
            </a:r>
            <a:r>
              <a:rPr lang="en-US" dirty="0" smtClean="0"/>
              <a:t>bits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Need to specify operation (10 bits)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specify 2 source registers (10 bits) or 1 source register (5 bits) plus a small </a:t>
            </a:r>
            <a:r>
              <a:rPr lang="en-US" dirty="0" smtClean="0"/>
              <a:t>constant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Need to </a:t>
            </a:r>
            <a:r>
              <a:rPr lang="en-US" dirty="0" smtClean="0"/>
              <a:t>specify </a:t>
            </a:r>
            <a:r>
              <a:rPr lang="en-US" dirty="0"/>
              <a:t>1 destination register (5 bits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constant in register-immediate instructions has to be smaller than 12 bits; bigger constants have to be stored in the memory or a register and then used explicitly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constant in a </a:t>
            </a:r>
            <a:r>
              <a:rPr lang="en-US" dirty="0" err="1"/>
              <a:t>jal</a:t>
            </a:r>
            <a:r>
              <a:rPr lang="en-US" dirty="0"/>
              <a:t> instruction is 20 bits wide (7 bits for operation, and 5 bits for register)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and Instruction Encoding </a:t>
            </a:r>
            <a:r>
              <a:rPr lang="en-US" dirty="0" smtClean="0"/>
              <a:t>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4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Computations </a:t>
            </a:r>
            <a:r>
              <a:rPr lang="en-US" dirty="0"/>
              <a:t>on </a:t>
            </a:r>
            <a:r>
              <a:rPr lang="en-US" dirty="0" smtClean="0"/>
              <a:t>Values in </a:t>
            </a:r>
            <a:r>
              <a:rPr lang="en-US" dirty="0"/>
              <a:t>Memory</a:t>
            </a:r>
          </a:p>
        </p:txBody>
      </p:sp>
      <p:sp>
        <p:nvSpPr>
          <p:cNvPr id="5" name="Double Wave 4"/>
          <p:cNvSpPr/>
          <p:nvPr/>
        </p:nvSpPr>
        <p:spPr>
          <a:xfrm>
            <a:off x="8510047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08102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5523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b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5523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c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5523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05523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a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5522" y="499496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B217"/>
                </a:solidFill>
              </a:rPr>
              <a:t>32 bit words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505523" y="547498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2106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6539" y="2692440"/>
            <a:ext cx="1258274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0x8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0xC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0x10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0x14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3529" y="1074481"/>
            <a:ext cx="45576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 = b + c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1E3272"/>
                </a:solidFill>
              </a:rPr>
              <a:t>x1 </a:t>
            </a:r>
            <a:r>
              <a:rPr lang="en-US" sz="3200" dirty="0">
                <a:solidFill>
                  <a:srgbClr val="1E3272"/>
                </a:solidFill>
              </a:rPr>
              <a:t>&lt;- load(Mem[b])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x2 &lt;- load(Mem[c])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store(Mem[a]) &lt;- </a:t>
            </a:r>
            <a:r>
              <a:rPr lang="en-US" sz="3200" dirty="0" smtClean="0">
                <a:solidFill>
                  <a:srgbClr val="1E3272"/>
                </a:solidFill>
              </a:rPr>
              <a:t>x3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1E3272"/>
                </a:solidFill>
              </a:rPr>
              <a:t>x1 &lt;- load(0x4)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x2 &lt;- load(0x8)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store(0x10) &lt;- x3</a:t>
            </a:r>
          </a:p>
        </p:txBody>
      </p:sp>
    </p:spTree>
    <p:extLst>
      <p:ext uri="{BB962C8B-B14F-4D97-AF65-F5344CB8AC3E}">
        <p14:creationId xmlns:p14="http://schemas.microsoft.com/office/powerpoint/2010/main" xmlns="" val="9742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34448"/>
          </a:xfrm>
        </p:spPr>
        <p:txBody>
          <a:bodyPr/>
          <a:lstStyle/>
          <a:p>
            <a:r>
              <a:rPr lang="en-US" dirty="0"/>
              <a:t>Address is specified as a &lt;base address, offset&gt; </a:t>
            </a:r>
            <a:r>
              <a:rPr lang="en-US" dirty="0" smtClean="0"/>
              <a:t>pair:</a:t>
            </a:r>
            <a:endParaRPr lang="en-US" dirty="0"/>
          </a:p>
          <a:p>
            <a:pPr lvl="1"/>
            <a:r>
              <a:rPr lang="en-US" dirty="0" smtClean="0"/>
              <a:t>Base </a:t>
            </a:r>
            <a:r>
              <a:rPr lang="en-US" dirty="0"/>
              <a:t>address is always stored in a </a:t>
            </a:r>
            <a:r>
              <a:rPr lang="en-US" dirty="0" smtClean="0"/>
              <a:t>register</a:t>
            </a:r>
            <a:endParaRPr lang="en-US" dirty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is specified as a small constant</a:t>
            </a:r>
          </a:p>
          <a:p>
            <a:pPr lvl="1"/>
            <a:r>
              <a:rPr lang="en-US" dirty="0"/>
              <a:t>Format: </a:t>
            </a:r>
            <a:r>
              <a:rPr lang="en-US" dirty="0" err="1">
                <a:solidFill>
                  <a:srgbClr val="00B050"/>
                </a:solidFill>
              </a:rPr>
              <a:t>lw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dest</a:t>
            </a:r>
            <a:r>
              <a:rPr lang="en-US" dirty="0">
                <a:solidFill>
                  <a:srgbClr val="00B050"/>
                </a:solidFill>
              </a:rPr>
              <a:t>, offset(base)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sw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>
                <a:solidFill>
                  <a:srgbClr val="00B050"/>
                </a:solidFill>
              </a:rPr>
              <a:t>, offset(base)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8736" y="3737252"/>
            <a:ext cx="34076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x1</a:t>
            </a:r>
            <a:r>
              <a:rPr lang="en-US" sz="3200" dirty="0">
                <a:solidFill>
                  <a:srgbClr val="1E3272"/>
                </a:solidFill>
              </a:rPr>
              <a:t>, 0x4(x0)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0x8(x0)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add </a:t>
            </a:r>
            <a:r>
              <a:rPr lang="en-US" sz="3200" dirty="0" smtClean="0">
                <a:solidFill>
                  <a:srgbClr val="1E3272"/>
                </a:solidFill>
              </a:rPr>
              <a:t> x3</a:t>
            </a:r>
            <a:r>
              <a:rPr lang="en-US" sz="3200" dirty="0">
                <a:solidFill>
                  <a:srgbClr val="1E3272"/>
                </a:solidFill>
              </a:rPr>
              <a:t>, x1, x2</a:t>
            </a:r>
          </a:p>
          <a:p>
            <a:r>
              <a:rPr lang="en-US" sz="3200" dirty="0" err="1" smtClean="0">
                <a:solidFill>
                  <a:srgbClr val="1E3272"/>
                </a:solidFill>
              </a:rPr>
              <a:t>sw</a:t>
            </a:r>
            <a:r>
              <a:rPr lang="en-US" sz="3200" dirty="0" smtClean="0">
                <a:solidFill>
                  <a:srgbClr val="1E3272"/>
                </a:solidFill>
              </a:rPr>
              <a:t>    x3</a:t>
            </a:r>
            <a:r>
              <a:rPr lang="en-US" sz="3200" dirty="0">
                <a:solidFill>
                  <a:srgbClr val="1E3272"/>
                </a:solidFill>
              </a:rPr>
              <a:t>, 0x10(x0)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3560" y="3770668"/>
            <a:ext cx="5099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x1 &lt;- load(Mem[x0 + 0x4])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x2 &lt;- load(Mem[x0 + 0x8])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store(Mem[x0 + 0x10]) &lt;- x3</a:t>
            </a:r>
          </a:p>
        </p:txBody>
      </p:sp>
    </p:spTree>
    <p:extLst>
      <p:ext uri="{BB962C8B-B14F-4D97-AF65-F5344CB8AC3E}">
        <p14:creationId xmlns:p14="http://schemas.microsoft.com/office/powerpoint/2010/main" xmlns="" val="17809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098008"/>
          </a:xfrm>
        </p:spPr>
        <p:txBody>
          <a:bodyPr/>
          <a:lstStyle/>
          <a:p>
            <a:r>
              <a:rPr lang="en-US" dirty="0"/>
              <a:t>Aliases to other actual instructions to simplify assembly programming.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529" y="2398774"/>
            <a:ext cx="38596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Pseudoinstruction</a:t>
            </a:r>
            <a:r>
              <a:rPr lang="en-US" sz="3200" dirty="0">
                <a:solidFill>
                  <a:srgbClr val="1E3272"/>
                </a:solidFill>
              </a:rPr>
              <a:t>:</a:t>
            </a:r>
          </a:p>
          <a:p>
            <a:endParaRPr lang="en-US" sz="3200" dirty="0">
              <a:solidFill>
                <a:srgbClr val="1E3272"/>
              </a:solidFill>
            </a:endParaRPr>
          </a:p>
          <a:p>
            <a:r>
              <a:rPr lang="en-US" sz="3200" dirty="0">
                <a:solidFill>
                  <a:srgbClr val="1E3272"/>
                </a:solidFill>
              </a:rPr>
              <a:t>mv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x1</a:t>
            </a:r>
          </a:p>
          <a:p>
            <a:r>
              <a:rPr lang="en-US" sz="3200" dirty="0">
                <a:solidFill>
                  <a:srgbClr val="1E3272"/>
                </a:solidFill>
              </a:rPr>
              <a:t>li </a:t>
            </a:r>
            <a:r>
              <a:rPr lang="en-US" sz="3200" dirty="0" smtClean="0">
                <a:solidFill>
                  <a:srgbClr val="1E3272"/>
                </a:solidFill>
              </a:rPr>
              <a:t>      x2</a:t>
            </a:r>
            <a:r>
              <a:rPr lang="en-US" sz="3200" dirty="0">
                <a:solidFill>
                  <a:srgbClr val="1E3272"/>
                </a:solidFill>
              </a:rPr>
              <a:t>, 3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ble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x1</a:t>
            </a:r>
            <a:r>
              <a:rPr lang="en-US" sz="3200" dirty="0">
                <a:solidFill>
                  <a:srgbClr val="1E3272"/>
                </a:solidFill>
              </a:rPr>
              <a:t>, x2, label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beqz</a:t>
            </a:r>
            <a:r>
              <a:rPr lang="en-US" sz="3200" dirty="0">
                <a:solidFill>
                  <a:srgbClr val="1E3272"/>
                </a:solidFill>
              </a:rPr>
              <a:t> x1, label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bnez</a:t>
            </a:r>
            <a:r>
              <a:rPr lang="en-US" sz="3200" dirty="0">
                <a:solidFill>
                  <a:srgbClr val="1E3272"/>
                </a:solidFill>
              </a:rPr>
              <a:t> x1, label</a:t>
            </a:r>
          </a:p>
          <a:p>
            <a:r>
              <a:rPr lang="en-US" sz="3200" dirty="0">
                <a:solidFill>
                  <a:srgbClr val="1E3272"/>
                </a:solidFill>
              </a:rPr>
              <a:t>j </a:t>
            </a:r>
            <a:r>
              <a:rPr lang="en-US" sz="3200" dirty="0" smtClean="0">
                <a:solidFill>
                  <a:srgbClr val="1E3272"/>
                </a:solidFill>
              </a:rPr>
              <a:t>       label</a:t>
            </a:r>
            <a:endParaRPr lang="en-US" sz="3200" dirty="0">
              <a:solidFill>
                <a:srgbClr val="1E32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336" y="2449841"/>
            <a:ext cx="59634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Equivalent Assembly Instruction: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>
                <a:solidFill>
                  <a:srgbClr val="00B050"/>
                </a:solidFill>
              </a:rPr>
              <a:t>addi</a:t>
            </a:r>
            <a:r>
              <a:rPr lang="en-US" sz="3200" dirty="0">
                <a:solidFill>
                  <a:srgbClr val="00B050"/>
                </a:solidFill>
              </a:rPr>
              <a:t> x2, x1, 0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addi</a:t>
            </a:r>
            <a:r>
              <a:rPr lang="en-US" sz="3200" dirty="0">
                <a:solidFill>
                  <a:srgbClr val="00B050"/>
                </a:solidFill>
              </a:rPr>
              <a:t> x2, x0, 3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bge</a:t>
            </a:r>
            <a:r>
              <a:rPr lang="en-US" sz="3200" dirty="0" smtClean="0">
                <a:solidFill>
                  <a:srgbClr val="00B050"/>
                </a:solidFill>
              </a:rPr>
              <a:t>  </a:t>
            </a:r>
            <a:r>
              <a:rPr lang="en-US" sz="3200" dirty="0">
                <a:solidFill>
                  <a:srgbClr val="00B050"/>
                </a:solidFill>
              </a:rPr>
              <a:t>x2, x1,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beq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x1</a:t>
            </a:r>
            <a:r>
              <a:rPr lang="en-US" sz="3200" dirty="0">
                <a:solidFill>
                  <a:srgbClr val="00B050"/>
                </a:solidFill>
              </a:rPr>
              <a:t>, x0,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bne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x1</a:t>
            </a:r>
            <a:r>
              <a:rPr lang="en-US" sz="3200" dirty="0">
                <a:solidFill>
                  <a:srgbClr val="00B050"/>
                </a:solidFill>
              </a:rPr>
              <a:t>, x0,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jal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x0</a:t>
            </a:r>
            <a:r>
              <a:rPr lang="en-US" sz="3200" dirty="0">
                <a:solidFill>
                  <a:srgbClr val="00B050"/>
                </a:solidFill>
              </a:rPr>
              <a:t>, label</a:t>
            </a:r>
          </a:p>
        </p:txBody>
      </p:sp>
    </p:spTree>
    <p:extLst>
      <p:ext uri="{BB962C8B-B14F-4D97-AF65-F5344CB8AC3E}">
        <p14:creationId xmlns:p14="http://schemas.microsoft.com/office/powerpoint/2010/main" xmlns="" val="13463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6910" y="2365057"/>
            <a:ext cx="829818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5340"/>
            <a:ext cx="10515600" cy="2857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more </a:t>
            </a:r>
            <a:r>
              <a:rPr lang="en-US" altLang="en-US" dirty="0" smtClean="0"/>
              <a:t>CPUs and </a:t>
            </a:r>
            <a:r>
              <a:rPr lang="en-US" altLang="en-US" dirty="0"/>
              <a:t>device controllers </a:t>
            </a:r>
            <a:r>
              <a:rPr lang="en-US" altLang="en-US" dirty="0" smtClean="0"/>
              <a:t>connected </a:t>
            </a:r>
            <a:r>
              <a:rPr lang="en-US" altLang="en-US" dirty="0"/>
              <a:t>through </a:t>
            </a:r>
            <a:r>
              <a:rPr lang="en-US" altLang="en-US" dirty="0" smtClean="0"/>
              <a:t>a bus </a:t>
            </a:r>
            <a:r>
              <a:rPr lang="en-US" altLang="en-US" dirty="0"/>
              <a:t>providing access to shared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9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58138" y="998143"/>
            <a:ext cx="2677340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2337"/>
            <a:ext cx="10515600" cy="1002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3200" dirty="0">
                <a:solidFill>
                  <a:srgbClr val="00B050"/>
                </a:solidFill>
              </a:rPr>
              <a:t>sum = a[0] + a[1] + a[2] + ... + a[n-1]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(assume base address </a:t>
            </a:r>
            <a:r>
              <a:rPr lang="en-US" sz="3200" dirty="0">
                <a:solidFill>
                  <a:srgbClr val="00B050"/>
                </a:solidFill>
              </a:rPr>
              <a:t>100</a:t>
            </a:r>
            <a:r>
              <a:rPr lang="en-US" sz="3200" dirty="0" smtClean="0">
                <a:solidFill>
                  <a:srgbClr val="00B050"/>
                </a:solidFill>
              </a:rPr>
              <a:t> is already in </a:t>
            </a:r>
            <a:r>
              <a:rPr lang="en-US" sz="3200" dirty="0">
                <a:solidFill>
                  <a:srgbClr val="00B050"/>
                </a:solidFill>
              </a:rPr>
              <a:t>x10)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 </a:t>
            </a:r>
            <a:r>
              <a:rPr lang="en-US" dirty="0"/>
              <a:t>to </a:t>
            </a:r>
            <a:r>
              <a:rPr lang="en-US" dirty="0" smtClean="0"/>
              <a:t>Sum Array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6864" y="2117977"/>
            <a:ext cx="3686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err="1" smtClean="0">
                <a:solidFill>
                  <a:srgbClr val="1E3272"/>
                </a:solidFill>
              </a:rPr>
              <a:t>lw</a:t>
            </a:r>
            <a:r>
              <a:rPr lang="en-US" sz="3200" dirty="0" smtClean="0">
                <a:solidFill>
                  <a:srgbClr val="1E3272"/>
                </a:solidFill>
              </a:rPr>
              <a:t>     x1</a:t>
            </a:r>
            <a:r>
              <a:rPr lang="en-US" sz="3200" dirty="0">
                <a:solidFill>
                  <a:srgbClr val="1E3272"/>
                </a:solidFill>
              </a:rPr>
              <a:t>, 0x0(x10)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0x4(x10)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add </a:t>
            </a:r>
            <a:r>
              <a:rPr lang="en-US" sz="3200" dirty="0" smtClean="0">
                <a:solidFill>
                  <a:srgbClr val="1E3272"/>
                </a:solidFill>
              </a:rPr>
              <a:t>  x3</a:t>
            </a:r>
            <a:r>
              <a:rPr lang="en-US" sz="3200" dirty="0">
                <a:solidFill>
                  <a:srgbClr val="1E3272"/>
                </a:solidFill>
              </a:rPr>
              <a:t>, x0, x0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loop: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  x4</a:t>
            </a:r>
            <a:r>
              <a:rPr lang="en-US" sz="3200" dirty="0">
                <a:solidFill>
                  <a:srgbClr val="1E3272"/>
                </a:solidFill>
              </a:rPr>
              <a:t>, 0x0(x1)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add  </a:t>
            </a:r>
            <a:r>
              <a:rPr lang="en-US" sz="3200" dirty="0" smtClean="0">
                <a:solidFill>
                  <a:srgbClr val="1E3272"/>
                </a:solidFill>
              </a:rPr>
              <a:t> x3</a:t>
            </a:r>
            <a:r>
              <a:rPr lang="en-US" sz="3200" dirty="0">
                <a:solidFill>
                  <a:srgbClr val="1E3272"/>
                </a:solidFill>
              </a:rPr>
              <a:t>, x3, x4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x1</a:t>
            </a:r>
            <a:r>
              <a:rPr lang="en-US" sz="3200" dirty="0">
                <a:solidFill>
                  <a:srgbClr val="1E3272"/>
                </a:solidFill>
              </a:rPr>
              <a:t>, x1, 4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x2</a:t>
            </a:r>
            <a:r>
              <a:rPr lang="en-US" sz="3200" dirty="0">
                <a:solidFill>
                  <a:srgbClr val="1E3272"/>
                </a:solidFill>
              </a:rPr>
              <a:t>, x2, -1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bnez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x2</a:t>
            </a:r>
            <a:r>
              <a:rPr lang="en-US" sz="3200" dirty="0">
                <a:solidFill>
                  <a:srgbClr val="1E3272"/>
                </a:solidFill>
              </a:rPr>
              <a:t>, loop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sw</a:t>
            </a:r>
            <a:r>
              <a:rPr lang="en-US" sz="3200" dirty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  x3</a:t>
            </a:r>
            <a:r>
              <a:rPr lang="en-US" sz="3200" dirty="0">
                <a:solidFill>
                  <a:srgbClr val="1E3272"/>
                </a:solidFill>
              </a:rPr>
              <a:t>, 0x8(x10)</a:t>
            </a:r>
          </a:p>
        </p:txBody>
      </p:sp>
      <p:sp>
        <p:nvSpPr>
          <p:cNvPr id="6" name="Double Wave 5"/>
          <p:cNvSpPr/>
          <p:nvPr/>
        </p:nvSpPr>
        <p:spPr>
          <a:xfrm>
            <a:off x="8793511" y="1508761"/>
            <a:ext cx="1903787" cy="5230370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00710" y="221710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7B217"/>
                </a:solidFill>
              </a:rPr>
              <a:t>a[0]</a:t>
            </a:r>
          </a:p>
        </p:txBody>
      </p:sp>
      <p:sp>
        <p:nvSpPr>
          <p:cNvPr id="8" name="Rectangle 7"/>
          <p:cNvSpPr/>
          <p:nvPr/>
        </p:nvSpPr>
        <p:spPr>
          <a:xfrm>
            <a:off x="8798131" y="268129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a[1]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98131" y="3148436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8131" y="3612629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7B217"/>
                </a:solidFill>
              </a:rPr>
              <a:t>a[n-1]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98131" y="4079768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930" y="2224068"/>
            <a:ext cx="1258274" cy="381097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4</a:t>
            </a: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100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104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108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93382" y="2774760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90803" y="3238953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1E3272"/>
                </a:solidFill>
              </a:rPr>
              <a:t>Addr</a:t>
            </a:r>
            <a:r>
              <a:rPr lang="en-US" sz="2800" dirty="0">
                <a:solidFill>
                  <a:srgbClr val="1E3272"/>
                </a:solidFill>
              </a:rPr>
              <a:t> of a[</a:t>
            </a:r>
            <a:r>
              <a:rPr lang="en-US" sz="2800" dirty="0" err="1">
                <a:solidFill>
                  <a:srgbClr val="1E3272"/>
                </a:solidFill>
              </a:rPr>
              <a:t>i</a:t>
            </a:r>
            <a:r>
              <a:rPr lang="en-US" sz="2800" dirty="0">
                <a:solidFill>
                  <a:srgbClr val="1E3272"/>
                </a:solidFill>
              </a:rPr>
              <a:t>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0803" y="3706092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n</a:t>
            </a:r>
            <a:endParaRPr lang="en-US" sz="3200" dirty="0">
              <a:solidFill>
                <a:srgbClr val="1E327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0803" y="417028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E3272"/>
                </a:solidFill>
              </a:rPr>
              <a:t>sum</a:t>
            </a:r>
            <a:endParaRPr lang="en-US" sz="2800" dirty="0">
              <a:solidFill>
                <a:srgbClr val="1E327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90803" y="462600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90803" y="5090198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E3272"/>
                </a:solidFill>
              </a:rPr>
              <a:t>100</a:t>
            </a:r>
            <a:endParaRPr lang="en-US" sz="2800" dirty="0">
              <a:solidFill>
                <a:srgbClr val="1E327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0260" y="2077764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Register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88301" y="3238953"/>
            <a:ext cx="827772" cy="239616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x1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2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x10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8130" y="454690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base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95082" y="501020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n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92034" y="5473499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sum</a:t>
            </a:r>
            <a:endParaRPr lang="en-US" sz="3200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2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1052"/>
            <a:ext cx="6958263" cy="5569257"/>
          </a:xfrm>
        </p:spPr>
        <p:txBody>
          <a:bodyPr>
            <a:noAutofit/>
          </a:bodyPr>
          <a:lstStyle/>
          <a:p>
            <a:r>
              <a:rPr lang="en-US" altLang="en-US" dirty="0"/>
              <a:t>Application software</a:t>
            </a:r>
          </a:p>
          <a:p>
            <a:pPr lvl="1"/>
            <a:r>
              <a:rPr lang="en-US" altLang="en-US" dirty="0"/>
              <a:t>Written in high-level language</a:t>
            </a:r>
          </a:p>
          <a:p>
            <a:r>
              <a:rPr lang="en-US" altLang="en-US" dirty="0"/>
              <a:t>System software</a:t>
            </a:r>
          </a:p>
          <a:p>
            <a:pPr lvl="1"/>
            <a:r>
              <a:rPr lang="en-US" altLang="en-US" dirty="0"/>
              <a:t>Compiler: translates high-level </a:t>
            </a:r>
            <a:r>
              <a:rPr lang="en-US" altLang="en-US" dirty="0" smtClean="0"/>
              <a:t>language code </a:t>
            </a:r>
            <a:r>
              <a:rPr lang="en-US" altLang="en-US" dirty="0"/>
              <a:t>to machine code</a:t>
            </a:r>
          </a:p>
          <a:p>
            <a:pPr lvl="1"/>
            <a:r>
              <a:rPr lang="en-US" altLang="en-US" dirty="0"/>
              <a:t>Operating System: service code</a:t>
            </a:r>
          </a:p>
          <a:p>
            <a:pPr lvl="2"/>
            <a:r>
              <a:rPr lang="en-US" altLang="en-US" sz="2800" dirty="0"/>
              <a:t>Handling input/output</a:t>
            </a:r>
          </a:p>
          <a:p>
            <a:pPr lvl="2"/>
            <a:r>
              <a:rPr lang="en-US" altLang="en-US" sz="2800" dirty="0"/>
              <a:t>Managing memory and storage</a:t>
            </a:r>
          </a:p>
          <a:p>
            <a:pPr lvl="2"/>
            <a:r>
              <a:rPr lang="en-US" altLang="en-US" sz="2800" dirty="0"/>
              <a:t>Scheduling tasks &amp; sharing resources</a:t>
            </a:r>
          </a:p>
          <a:p>
            <a:r>
              <a:rPr lang="en-US" altLang="en-US" dirty="0"/>
              <a:t>Hardware</a:t>
            </a:r>
          </a:p>
          <a:p>
            <a:pPr lvl="1"/>
            <a:r>
              <a:rPr lang="en-US" altLang="en-US" dirty="0" smtClean="0"/>
              <a:t>CPU, </a:t>
            </a:r>
            <a:r>
              <a:rPr lang="en-US" altLang="en-US" dirty="0"/>
              <a:t>memory, I/O </a:t>
            </a:r>
            <a:r>
              <a:rPr lang="en-US" altLang="en-US" dirty="0" smtClean="0"/>
              <a:t>controllers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Under Hood</a:t>
            </a:r>
            <a:endParaRPr lang="en-US" dirty="0"/>
          </a:p>
        </p:txBody>
      </p:sp>
      <p:pic>
        <p:nvPicPr>
          <p:cNvPr id="5" name="Picture 11" descr="f01-0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0196" y="1797675"/>
            <a:ext cx="4000508" cy="400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05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1680" y="1050002"/>
            <a:ext cx="6752120" cy="56232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High-level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Level of abstraction </a:t>
            </a:r>
            <a:r>
              <a:rPr lang="en-US" altLang="en-US" dirty="0" smtClean="0"/>
              <a:t>closer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dirty="0"/>
              <a:t>problem domain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Provides </a:t>
            </a:r>
            <a:r>
              <a:rPr lang="en-US" altLang="en-US" dirty="0" smtClean="0"/>
              <a:t>productivity </a:t>
            </a:r>
            <a:r>
              <a:rPr lang="en-US" altLang="en-US" dirty="0"/>
              <a:t>and portability </a:t>
            </a:r>
            <a:endParaRPr lang="en-AU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Assembly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Textual </a:t>
            </a:r>
            <a:r>
              <a:rPr lang="en-US" altLang="en-US" dirty="0" smtClean="0"/>
              <a:t>representation</a:t>
            </a:r>
            <a:br>
              <a:rPr lang="en-US" altLang="en-US" dirty="0" smtClean="0"/>
            </a:br>
            <a:r>
              <a:rPr lang="en-US" altLang="en-US" dirty="0" smtClean="0"/>
              <a:t> of </a:t>
            </a:r>
            <a:r>
              <a:rPr lang="en-US" altLang="en-US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Hardware representation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Binary digits (bits)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Encoded instructions and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103" y="1084730"/>
            <a:ext cx="3616093" cy="565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6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3"/>
            <a:ext cx="6707067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Abstraction helps us deal with complexity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Hide lower-level detail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Instruction set architecture (ISA)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hardware/software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Application binary </a:t>
            </a:r>
            <a:r>
              <a:rPr lang="en-US" altLang="en-US" dirty="0" smtClean="0"/>
              <a:t>interface (ABI)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ISA plus system 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/>
              <a:t>Implementation (microarchitecture)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details underlying </a:t>
            </a:r>
            <a:r>
              <a:rPr lang="en-US" altLang="en-US" dirty="0" smtClean="0"/>
              <a:t>the interface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03017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Левая фигурная скобка 9"/>
          <p:cNvSpPr/>
          <p:nvPr/>
        </p:nvSpPr>
        <p:spPr>
          <a:xfrm rot="10800000">
            <a:off x="9939442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29689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082364" cy="53960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 smtClean="0"/>
              <a:t>Central Processing Unit (CPU) </a:t>
            </a:r>
            <a:r>
              <a:rPr lang="en-US" altLang="en-US" dirty="0" smtClean="0"/>
              <a:t>is the heart of any computer system.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/>
              <a:t>Main components: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Register file: </a:t>
            </a:r>
            <a:r>
              <a:rPr lang="en-US" altLang="en-US" dirty="0" smtClean="0"/>
              <a:t>small </a:t>
            </a:r>
            <a:r>
              <a:rPr lang="en-US" altLang="en-US" dirty="0"/>
              <a:t>fast memory for immediate access to data</a:t>
            </a:r>
          </a:p>
          <a:p>
            <a:pPr>
              <a:lnSpc>
                <a:spcPct val="110000"/>
              </a:lnSpc>
            </a:pPr>
            <a:r>
              <a:rPr lang="en-US" altLang="en-US" b="1" dirty="0" err="1" smtClean="0"/>
              <a:t>Datapath</a:t>
            </a:r>
            <a:r>
              <a:rPr lang="en-US" altLang="en-US" b="1" dirty="0"/>
              <a:t>: </a:t>
            </a:r>
            <a:r>
              <a:rPr lang="en-US" altLang="en-US" dirty="0"/>
              <a:t>performs operations on data</a:t>
            </a:r>
          </a:p>
          <a:p>
            <a:pPr>
              <a:lnSpc>
                <a:spcPct val="110000"/>
              </a:lnSpc>
            </a:pPr>
            <a:r>
              <a:rPr lang="en-US" altLang="en-US" b="1" dirty="0" smtClean="0"/>
              <a:t>Control unit</a:t>
            </a:r>
            <a:r>
              <a:rPr lang="en-US" altLang="en-US" dirty="0" smtClean="0"/>
              <a:t>: </a:t>
            </a:r>
            <a:r>
              <a:rPr lang="en-US" altLang="en-US" dirty="0"/>
              <a:t>sequences </a:t>
            </a:r>
            <a:r>
              <a:rPr lang="en-US" altLang="en-US" dirty="0" err="1"/>
              <a:t>datapath</a:t>
            </a:r>
            <a:r>
              <a:rPr lang="en-US" altLang="en-US" dirty="0"/>
              <a:t>, memory,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Inside the Processor (CPU)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555" y="1448159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36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157084"/>
            <a:ext cx="10515600" cy="3561397"/>
          </a:xfrm>
        </p:spPr>
        <p:txBody>
          <a:bodyPr>
            <a:noAutofit/>
          </a:bodyPr>
          <a:lstStyle/>
          <a:p>
            <a:r>
              <a:rPr lang="en-US" altLang="en-US" dirty="0"/>
              <a:t>Operation of digital hardware governed by a constant-rate </a:t>
            </a:r>
            <a:r>
              <a:rPr lang="en-US" altLang="en-US" dirty="0" smtClean="0"/>
              <a:t>clock</a:t>
            </a:r>
          </a:p>
          <a:p>
            <a:r>
              <a:rPr lang="en-US" altLang="en-US" dirty="0"/>
              <a:t>Clock period: duration of a clock cycle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250 </a:t>
            </a:r>
            <a:r>
              <a:rPr lang="en-US" altLang="en-US" sz="3600" dirty="0" err="1" smtClean="0"/>
              <a:t>ps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0.25 ns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250×10</a:t>
            </a:r>
            <a:r>
              <a:rPr lang="en-US" altLang="en-US" sz="3600" baseline="30000" dirty="0" smtClean="0"/>
              <a:t>–12 </a:t>
            </a:r>
            <a:r>
              <a:rPr lang="en-US" altLang="en-US" sz="3600" dirty="0" smtClean="0"/>
              <a:t>s</a:t>
            </a:r>
            <a:endParaRPr lang="en-US" altLang="en-US" sz="3600" dirty="0"/>
          </a:p>
          <a:p>
            <a:r>
              <a:rPr lang="en-US" altLang="en-US" dirty="0"/>
              <a:t>Clock frequency (rate): cycles per second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4.0 GHz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4000 MHz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4.0×10</a:t>
            </a:r>
            <a:r>
              <a:rPr lang="en-US" altLang="en-US" sz="3600" baseline="30000" dirty="0" smtClean="0"/>
              <a:t>9 </a:t>
            </a:r>
            <a:r>
              <a:rPr lang="en-US" altLang="en-US" sz="3600" dirty="0" smtClean="0"/>
              <a:t>Hz</a:t>
            </a:r>
            <a:endParaRPr lang="en-AU" altLang="en-US" sz="3600" dirty="0"/>
          </a:p>
          <a:p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Clocking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261310" y="1316527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261310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9900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172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446085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61310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261310" y="1532427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24910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24910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73972" y="1819764"/>
            <a:ext cx="287338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900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900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8536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8536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7172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7172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5808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5808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9446085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446085" y="1532427"/>
            <a:ext cx="287337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5845635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5744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3016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973972" y="3043727"/>
            <a:ext cx="5903913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973972" y="1387964"/>
            <a:ext cx="0" cy="1655763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96871" y="1508314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Clock (cycles)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71762" y="1911239"/>
            <a:ext cx="2044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Data transfer</a:t>
            </a:r>
            <a:br>
              <a:rPr lang="en-US" altLang="en-US" sz="1800" b="1" dirty="0">
                <a:solidFill>
                  <a:srgbClr val="273272"/>
                </a:solidFill>
              </a:rPr>
            </a:br>
            <a:r>
              <a:rPr lang="en-US" altLang="en-US" sz="1800" b="1" dirty="0">
                <a:solidFill>
                  <a:srgbClr val="273272"/>
                </a:solidFill>
              </a:rPr>
              <a:t>and computation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02706" y="261668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Update state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492765" y="1243502"/>
            <a:ext cx="1258888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410701" y="1132176"/>
            <a:ext cx="1426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73272"/>
                </a:solidFill>
              </a:rPr>
              <a:t>Clock period</a:t>
            </a:r>
            <a:endParaRPr lang="en-AU" altLang="en-US" sz="1600" b="1" dirty="0">
              <a:solidFill>
                <a:srgbClr val="273272"/>
              </a:solidFill>
            </a:endParaRPr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59900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4261310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7172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7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22713"/>
            <a:ext cx="10515600" cy="3353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/>
              <a:t>Performance depends on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Algorithm: affects IC, possibly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Programming language: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Compiler: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Instruction set architecture: affects IC, CPI, </a:t>
            </a:r>
            <a:r>
              <a:rPr lang="en-AU" altLang="en-US" dirty="0" smtClean="0"/>
              <a:t>T</a:t>
            </a:r>
            <a:r>
              <a:rPr lang="en-AU" altLang="en-US" baseline="-25000" dirty="0" smtClean="0"/>
              <a:t>c</a:t>
            </a:r>
            <a:endParaRPr lang="en-AU" alt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CPU Time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7028690"/>
              </p:ext>
            </p:extLst>
          </p:nvPr>
        </p:nvGraphicFramePr>
        <p:xfrm>
          <a:off x="2327899" y="1464227"/>
          <a:ext cx="7848600" cy="920750"/>
        </p:xfrm>
        <a:graphic>
          <a:graphicData uri="http://schemas.openxmlformats.org/presentationml/2006/ole">
            <p:oleObj spid="_x0000_s3090" name="Equation" r:id="rId3" imgW="35687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8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10860</TotalTime>
  <Words>1820</Words>
  <Application>Microsoft Office PowerPoint</Application>
  <PresentationFormat>Произвольный</PresentationFormat>
  <Paragraphs>440</Paragraphs>
  <Slides>31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Тема Office</vt:lpstr>
      <vt:lpstr>Equation</vt:lpstr>
      <vt:lpstr>Computer Architecture and Operating Systems Lecture 3: Computer Architecture</vt:lpstr>
      <vt:lpstr>Computer Under Cover</vt:lpstr>
      <vt:lpstr>Computer Organization</vt:lpstr>
      <vt:lpstr>Program Under Hood</vt:lpstr>
      <vt:lpstr>Levels of Program Code</vt:lpstr>
      <vt:lpstr>Abstractions</vt:lpstr>
      <vt:lpstr>Inside the Processor (CPU)</vt:lpstr>
      <vt:lpstr>CPU Clocking</vt:lpstr>
      <vt:lpstr>CPU Time</vt:lpstr>
      <vt:lpstr>Instruction Set Architecture (ISA)</vt:lpstr>
      <vt:lpstr>Reduced Instruction Set Computing (RISC)</vt:lpstr>
      <vt:lpstr>RISC Principles</vt:lpstr>
      <vt:lpstr>RISC-V ISA</vt:lpstr>
      <vt:lpstr>RISC-V Community</vt:lpstr>
      <vt:lpstr>How CPU Works</vt:lpstr>
      <vt:lpstr>Instruction Execution</vt:lpstr>
      <vt:lpstr>RISC-V CPU Scheme</vt:lpstr>
      <vt:lpstr>RISC-V General-Purpose Registers</vt:lpstr>
      <vt:lpstr>RISC-V Instructions</vt:lpstr>
      <vt:lpstr>Assembly Programming</vt:lpstr>
      <vt:lpstr>Computational Instructions</vt:lpstr>
      <vt:lpstr>Register-Immediate Instructions</vt:lpstr>
      <vt:lpstr>Compound Computations</vt:lpstr>
      <vt:lpstr>Control Flow Instructions</vt:lpstr>
      <vt:lpstr>Unconditional Control Instructions: Jumps</vt:lpstr>
      <vt:lpstr>Constants and Instruction Encoding Limits</vt:lpstr>
      <vt:lpstr>Computations on Values in Memory</vt:lpstr>
      <vt:lpstr>Load and Store Instructions</vt:lpstr>
      <vt:lpstr>Pseudoinstructions</vt:lpstr>
      <vt:lpstr>Example: Program to Sum Array Elements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136</cp:revision>
  <dcterms:created xsi:type="dcterms:W3CDTF">2015-11-11T03:30:50Z</dcterms:created>
  <dcterms:modified xsi:type="dcterms:W3CDTF">2020-11-23T17:00:38Z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