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5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Memory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j 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j 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j 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j 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pattern-matching and replacement facility that provides a simple mechanism to name a frequently used sequence of 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61936"/>
          </a:xfrm>
        </p:spPr>
        <p:txBody>
          <a:bodyPr/>
          <a:lstStyle/>
          <a:p>
            <a:pPr indent="0" algn="ctr">
              <a:buNone/>
            </a:pPr>
            <a:r>
              <a:rPr lang="en-US" dirty="0" smtClean="0"/>
              <a:t>Segment </a:t>
            </a:r>
            <a:r>
              <a:rPr lang="en-US" b="1" dirty="0" smtClean="0">
                <a:solidFill>
                  <a:srgbClr val="F7B217"/>
                </a:solidFill>
              </a:rPr>
              <a:t>.data </a:t>
            </a:r>
            <a:r>
              <a:rPr lang="en-US" dirty="0" smtClean="0"/>
              <a:t>stores static data (</a:t>
            </a:r>
            <a:r>
              <a:rPr lang="en-US" dirty="0" smtClean="0">
                <a:solidFill>
                  <a:srgbClr val="1E3272"/>
                </a:solidFill>
              </a:rPr>
              <a:t>global variables and constants</a:t>
            </a:r>
            <a:r>
              <a:rPr lang="en-US" dirty="0" smtClean="0"/>
              <a:t>), which are described with the following directives: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7459" y="2299061"/>
            <a:ext cx="10881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word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0xDEADBEEF</a:t>
            </a:r>
            <a:r>
              <a:rPr lang="en-US" sz="3600" dirty="0" smtClean="0">
                <a:solidFill>
                  <a:srgbClr val="1E3272"/>
                </a:solidFill>
              </a:rPr>
              <a:t>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32-bit value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half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2F5CB5"/>
                </a:solidFill>
              </a:rPr>
              <a:t>0x1234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0x4567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16-bit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byte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2F5CB5"/>
                </a:solidFill>
              </a:rPr>
              <a:t>0x98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0x76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0x65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0x43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# 8-bit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8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8 bytes of empty space  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ascii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00B050"/>
                </a:solidFill>
              </a:rPr>
              <a:t>"Hello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String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asciz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00B050"/>
                </a:solidFill>
              </a:rPr>
              <a:t>"World!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Zero-terminated string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039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Data items are aligned in memory by their size for convenience of access. This means </a:t>
            </a:r>
            <a:r>
              <a:rPr lang="en-US" b="1" i="1" dirty="0" smtClean="0"/>
              <a:t>address is multiple of size</a:t>
            </a:r>
            <a:r>
              <a:rPr lang="en-US" dirty="0" smtClean="0"/>
              <a:t>. Default alignment is as follows: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byte</a:t>
            </a:r>
            <a:r>
              <a:rPr lang="en-US" sz="4100" dirty="0" smtClean="0"/>
              <a:t>      </a:t>
            </a:r>
            <a:r>
              <a:rPr lang="en-US" sz="4100" dirty="0" smtClean="0">
                <a:solidFill>
                  <a:srgbClr val="00B050"/>
                </a:solidFill>
              </a:rPr>
              <a:t># 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half</a:t>
            </a:r>
            <a:r>
              <a:rPr lang="en-US" sz="4100" dirty="0" smtClean="0"/>
              <a:t>       </a:t>
            </a:r>
            <a:r>
              <a:rPr lang="en-US" sz="4100" dirty="0" smtClean="0">
                <a:solidFill>
                  <a:srgbClr val="00B050"/>
                </a:solidFill>
              </a:rPr>
              <a:t># 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word   </a:t>
            </a:r>
            <a:r>
              <a:rPr lang="en-US" sz="4100" dirty="0" smtClean="0"/>
              <a:t>  </a:t>
            </a:r>
            <a:r>
              <a:rPr lang="en-US" sz="4100" dirty="0" smtClean="0">
                <a:solidFill>
                  <a:srgbClr val="00B050"/>
                </a:solidFill>
              </a:rPr>
              <a:t>#  4 bytes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It is possible to specify a </a:t>
            </a:r>
            <a:r>
              <a:rPr lang="en-US" b="1" i="1" dirty="0" smtClean="0"/>
              <a:t>custom alignment by 2</a:t>
            </a:r>
            <a:r>
              <a:rPr lang="en-US" b="1" i="1" baseline="30000" dirty="0" smtClean="0"/>
              <a:t>n </a:t>
            </a:r>
            <a:r>
              <a:rPr lang="en-US" b="1" i="1" dirty="0" smtClean="0"/>
              <a:t>bytes</a:t>
            </a:r>
            <a:r>
              <a:rPr lang="en-US" dirty="0" smtClean="0"/>
              <a:t> for a next data item with the .align directive. 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0   </a:t>
            </a:r>
            <a:r>
              <a:rPr lang="en-US" sz="4100" dirty="0" smtClean="0">
                <a:solidFill>
                  <a:srgbClr val="00B050"/>
                </a:solidFill>
              </a:rPr>
              <a:t>#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1   </a:t>
            </a:r>
            <a:r>
              <a:rPr lang="en-US" sz="4100" dirty="0" smtClean="0">
                <a:solidFill>
                  <a:srgbClr val="00B050"/>
                </a:solidFill>
              </a:rPr>
              <a:t>#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2   </a:t>
            </a:r>
            <a:r>
              <a:rPr lang="en-US" sz="4100" dirty="0" smtClean="0">
                <a:solidFill>
                  <a:srgbClr val="00B050"/>
                </a:solidFill>
              </a:rPr>
              <a:t># 4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3   </a:t>
            </a:r>
            <a:r>
              <a:rPr lang="en-US" sz="4100" dirty="0" smtClean="0">
                <a:solidFill>
                  <a:srgbClr val="00B050"/>
                </a:solidFill>
              </a:rPr>
              <a:t># 8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etc.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 Example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31963" y="953585"/>
            <a:ext cx="4140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 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word3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</a:t>
            </a:r>
            <a:endParaRPr lang="en-US" sz="2400" i="1" dirty="0" smtClean="0">
              <a:solidFill>
                <a:srgbClr val="2F5CB5"/>
              </a:solidFill>
            </a:endParaRPr>
          </a:p>
        </p:txBody>
      </p:sp>
      <p:pic>
        <p:nvPicPr>
          <p:cNvPr id="6" name="Рисунок 5" descr="Screenshot 2021-01-26 at 09.17.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002" y="1742531"/>
            <a:ext cx="4475321" cy="393981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96838" y="1541417"/>
            <a:ext cx="3749036" cy="181573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3296" y="3357154"/>
            <a:ext cx="3805642" cy="3448593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1587" y="2808514"/>
            <a:ext cx="4380402" cy="914400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79483" y="3744693"/>
            <a:ext cx="4380402" cy="124531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  <a:endCxn id="10" idx="1"/>
          </p:cNvCxnSpPr>
          <p:nvPr/>
        </p:nvCxnSpPr>
        <p:spPr>
          <a:xfrm>
            <a:off x="4545874" y="2449286"/>
            <a:ext cx="2085713" cy="816428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2" idx="1"/>
          </p:cNvCxnSpPr>
          <p:nvPr/>
        </p:nvCxnSpPr>
        <p:spPr>
          <a:xfrm flipV="1">
            <a:off x="4558938" y="4367352"/>
            <a:ext cx="2120545" cy="71409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803" y="1828799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Default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7824" y="4868091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Custom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1" y="955981"/>
            <a:ext cx="11062064" cy="583670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Load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lb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lbu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lw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contents of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Store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sb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00B050"/>
                </a:solidFill>
              </a:rPr>
              <a:t>) # Store low-order 8 bits (byte)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sh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low-order 16 bits (half)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sw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contents of t1 to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Load Address Pseudo Instruction</a:t>
            </a:r>
          </a:p>
          <a:p>
            <a:pPr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la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, label</a:t>
            </a:r>
            <a:r>
              <a:rPr lang="en-US" sz="2800" dirty="0" smtClean="0">
                <a:solidFill>
                  <a:srgbClr val="00B050"/>
                </a:solidFill>
              </a:rPr>
              <a:t> # t1 &lt;- address of label</a:t>
            </a:r>
            <a:endParaRPr lang="ru-RU" sz="2800" b="1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07607" y="992772"/>
            <a:ext cx="2455747" cy="579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x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y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z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main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0(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add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z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  <a:endParaRPr lang="en-US" sz="22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011680"/>
            <a:ext cx="4924697" cy="1280162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44538" y="3487783"/>
            <a:ext cx="4794068" cy="24819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566161" y="4206240"/>
            <a:ext cx="4898570" cy="22206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656217" cy="107115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With Offset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72922" y="1254032"/>
            <a:ext cx="3069694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800" b="1" i="1" dirty="0" smtClean="0">
                <a:solidFill>
                  <a:srgbClr val="1E3272"/>
                </a:solidFill>
              </a:rPr>
              <a:t>data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word</a:t>
            </a:r>
            <a:r>
              <a:rPr lang="fr-FR" sz="2800" dirty="0" smtClean="0">
                <a:solidFill>
                  <a:srgbClr val="1E3272"/>
                </a:solidFill>
              </a:rPr>
              <a:t>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800" b="1" dirty="0" smtClean="0">
                <a:solidFill>
                  <a:srgbClr val="1E3272"/>
                </a:solidFill>
              </a:rPr>
              <a:t>main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la    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i="1" dirty="0" smtClean="0">
                <a:solidFill>
                  <a:srgbClr val="1E3272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add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8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  <a:endParaRPr lang="en-US" sz="2800" dirty="0" smtClean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436199"/>
            <a:ext cx="58727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data[3] is a static array that stores three integer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data[3</a:t>
            </a:r>
            <a:r>
              <a:rPr lang="en-US" sz="3600" dirty="0" smtClean="0">
                <a:solidFill>
                  <a:srgbClr val="1E3272"/>
                </a:solidFill>
              </a:rPr>
              <a:t>]; </a:t>
            </a:r>
            <a:r>
              <a:rPr lang="en-US" sz="3600" dirty="0" smtClean="0">
                <a:solidFill>
                  <a:srgbClr val="00B050"/>
                </a:solidFill>
              </a:rPr>
              <a:t># x, y, z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558937" y="2155373"/>
            <a:ext cx="4101737" cy="151529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70663" y="3709851"/>
            <a:ext cx="4872446" cy="4180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657600" y="4598126"/>
            <a:ext cx="4898571" cy="11756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704011" y="5199017"/>
            <a:ext cx="5891349" cy="66620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</a:t>
            </a:r>
            <a:r>
              <a:rPr lang="en-US" dirty="0" err="1" smtClean="0"/>
              <a:t>Pseudoinstruction</a:t>
            </a:r>
            <a:r>
              <a:rPr lang="en-US" dirty="0" smtClean="0"/>
              <a:t>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190489" y="1306284"/>
            <a:ext cx="245574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x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y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z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main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x,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y,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lw 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x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lw   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  <a:r>
              <a:rPr lang="fr-FR" sz="2400" dirty="0" smtClean="0">
                <a:solidFill>
                  <a:srgbClr val="1E3272"/>
                </a:solidFill>
              </a:rPr>
              <a:t>, y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add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z,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en-US" sz="24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246811"/>
            <a:ext cx="5133703" cy="10450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44538" y="3735979"/>
            <a:ext cx="4990011" cy="20900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35979" y="4232366"/>
            <a:ext cx="4833255" cy="50945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852160" cy="94052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Pseudo Instructions</a:t>
            </a:r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839994" cy="54186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Load Pseudo Instructions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(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/>
              <a:t>)   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of memory at address t2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</a:t>
            </a:r>
            <a:r>
              <a:rPr lang="en-US" sz="3500" i="1" dirty="0" err="1" smtClean="0"/>
              <a:t>imm</a:t>
            </a:r>
            <a:r>
              <a:rPr lang="en-US" sz="3500" dirty="0" smtClean="0"/>
              <a:t> 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of memory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</a:t>
            </a:r>
            <a:r>
              <a:rPr lang="en-US" sz="3500" i="1" dirty="0" smtClean="0"/>
              <a:t>label</a:t>
            </a:r>
            <a:r>
              <a:rPr lang="en-US" sz="3500" dirty="0" smtClean="0"/>
              <a:t>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of memory at label's address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 smtClean="0"/>
              <a:t>Store Pseudo Instructions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,(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>
                <a:solidFill>
                  <a:srgbClr val="1E3272"/>
                </a:solidFill>
              </a:rPr>
              <a:t>)          </a:t>
            </a:r>
            <a:r>
              <a:rPr lang="en-US" sz="3500" dirty="0" smtClean="0">
                <a:solidFill>
                  <a:srgbClr val="00B050"/>
                </a:solidFill>
              </a:rPr>
              <a:t># Store t1 to address t2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err="1" smtClean="0">
                <a:solidFill>
                  <a:srgbClr val="1E3272"/>
                </a:solidFill>
              </a:rPr>
              <a:t>imm</a:t>
            </a:r>
            <a:r>
              <a:rPr lang="en-US" sz="3500" dirty="0" smtClean="0">
                <a:solidFill>
                  <a:srgbClr val="1E3272"/>
                </a:solidFill>
              </a:rPr>
              <a:t>        </a:t>
            </a:r>
            <a:r>
              <a:rPr lang="en-US" sz="3500" dirty="0" smtClean="0">
                <a:solidFill>
                  <a:srgbClr val="00B050"/>
                </a:solidFill>
              </a:rPr>
              <a:t># Store t1 to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err="1" smtClean="0">
                <a:solidFill>
                  <a:srgbClr val="1E3272"/>
                </a:solidFill>
              </a:rPr>
              <a:t>imm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>
                <a:solidFill>
                  <a:srgbClr val="1E3272"/>
                </a:solidFill>
              </a:rPr>
              <a:t>   </a:t>
            </a:r>
            <a:r>
              <a:rPr lang="en-US" sz="3500" dirty="0" smtClean="0">
                <a:solidFill>
                  <a:srgbClr val="00B050"/>
                </a:solidFill>
              </a:rPr>
              <a:t># Store t1 in to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r>
              <a:rPr lang="en-US" sz="3500" dirty="0" smtClean="0">
                <a:solidFill>
                  <a:srgbClr val="00B050"/>
                </a:solidFill>
              </a:rPr>
              <a:t> using t2 as temp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smtClean="0">
                <a:solidFill>
                  <a:srgbClr val="1E3272"/>
                </a:solidFill>
              </a:rPr>
              <a:t>label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dirty="0" smtClean="0">
                <a:solidFill>
                  <a:srgbClr val="FF0000"/>
                </a:solidFill>
              </a:rPr>
              <a:t>t2 </a:t>
            </a:r>
            <a:r>
              <a:rPr lang="en-US" sz="3500" dirty="0" smtClean="0">
                <a:solidFill>
                  <a:srgbClr val="00B050"/>
                </a:solidFill>
              </a:rPr>
              <a:t> # Store t1 to label's address using t2 as temp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 smtClean="0">
              <a:solidFill>
                <a:srgbClr val="00B05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1E3272"/>
                </a:solidFill>
              </a:rPr>
              <a:t>For instructions lb, </a:t>
            </a:r>
            <a:r>
              <a:rPr lang="en-US" sz="3200" dirty="0" err="1" smtClean="0">
                <a:solidFill>
                  <a:srgbClr val="1E3272"/>
                </a:solidFill>
              </a:rPr>
              <a:t>lbu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lh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lhu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sb</a:t>
            </a:r>
            <a:r>
              <a:rPr lang="en-US" sz="3200" dirty="0" smtClean="0">
                <a:solidFill>
                  <a:srgbClr val="1E3272"/>
                </a:solidFill>
              </a:rPr>
              <a:t>, and </a:t>
            </a:r>
            <a:r>
              <a:rPr lang="en-US" sz="3200" dirty="0" err="1" smtClean="0">
                <a:solidFill>
                  <a:srgbClr val="1E3272"/>
                </a:solidFill>
              </a:rPr>
              <a:t>sh</a:t>
            </a:r>
            <a:r>
              <a:rPr lang="en-US" sz="3200" dirty="0" smtClean="0">
                <a:solidFill>
                  <a:srgbClr val="1E3272"/>
                </a:solidFill>
              </a:rPr>
              <a:t> similar pseudo instructions are provided.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Pseudo 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j 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Pseudo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j 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bgez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j 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blt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j 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17284</TotalTime>
  <Words>1898</Words>
  <Application>Microsoft Office PowerPoint</Application>
  <PresentationFormat>Произвольный</PresentationFormat>
  <Paragraphs>390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Computer Architecture and Operating Systems Lecture 5: Assembly Programming – Branches and Memory</vt:lpstr>
      <vt:lpstr>Program Structure and Memory Layout</vt:lpstr>
      <vt:lpstr>Labels</vt:lpstr>
      <vt:lpstr>Addressing</vt:lpstr>
      <vt:lpstr>Program Counter</vt:lpstr>
      <vt:lpstr>Branch Instructions</vt:lpstr>
      <vt:lpstr>Branch Pseudo 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Data Segment</vt:lpstr>
      <vt:lpstr>Data Alignment</vt:lpstr>
      <vt:lpstr>Data Alignment Example</vt:lpstr>
      <vt:lpstr>Load and Store Instructions</vt:lpstr>
      <vt:lpstr>Load and Store Example </vt:lpstr>
      <vt:lpstr>Load and Store With Offset Example </vt:lpstr>
      <vt:lpstr>Load and Store Pseudoinstruction Example </vt:lpstr>
      <vt:lpstr>Load and Store Pseudo Instructions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308</cp:revision>
  <dcterms:created xsi:type="dcterms:W3CDTF">2015-11-11T03:30:50Z</dcterms:created>
  <dcterms:modified xsi:type="dcterms:W3CDTF">2021-01-27T05:27:19Z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