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308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0" r:id="rId28"/>
    <p:sldId id="297" r:id="rId29"/>
    <p:sldId id="298" r:id="rId30"/>
    <p:sldId id="299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smtClean="0"/>
              <a:t>7</a:t>
            </a:r>
            <a:r>
              <a:rPr lang="en-US" b="1" smtClean="0"/>
              <a:t>: </a:t>
            </a:r>
            <a:r>
              <a:rPr lang="en-US" b="1" dirty="0" smtClean="0"/>
              <a:t>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p:oleObj spid="_x0000_s19460" name="Equation" r:id="rId3" imgW="2032000" imgH="2286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p:oleObj spid="_x0000_s19461" name="Equation" r:id="rId4" imgW="2019300" imgH="228600" progId="Equation.3">
              <p:embed/>
            </p:oleObj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numbers</a:t>
            </a:r>
          </a:p>
          <a:p>
            <a:pPr lvl="1"/>
            <a:r>
              <a:rPr lang="en-US" dirty="0" smtClean="0"/>
              <a:t>allow for gradual underflow, with diminishing 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Values</a:t>
            </a:r>
            <a:endParaRPr lang="ru-RU" dirty="0"/>
          </a:p>
        </p:txBody>
      </p:sp>
      <p:pic>
        <p:nvPicPr>
          <p:cNvPr id="5" name="Рисунок 4" descr="Screenshot 2021-02-02 at 11.06.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8050" y="2131368"/>
            <a:ext cx="10320338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10</a:t>
            </a:r>
            <a:r>
              <a:rPr lang="en-US" altLang="en-US" sz="2400" baseline="30000" dirty="0" smtClean="0"/>
              <a:t>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–0.21875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Separate FP registers: f0, …, f31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values stored in the lower 32 bits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instructions operate only on FP registers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Programs generally don’t do integer ops on FP data, or vice versa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More registers with minimal code-size impact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load and store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flw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fld</a:t>
            </a:r>
            <a:endParaRPr lang="en-US" altLang="en-US" sz="3500" dirty="0" smtClean="0"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fsw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fsd</a:t>
            </a:r>
            <a:endParaRPr lang="en-US" altLang="en-US" sz="3500" dirty="0" smtClean="0">
              <a:latin typeface="Lucida Console" pitchFamily="49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fsqrt.s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fadds.s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fsqrt.d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fadd.d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 and double-precision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fle.s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fle.d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smtClean="0"/>
              <a:t>Result is 0 or 1 in integer destination register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Use </a:t>
            </a:r>
            <a:r>
              <a:rPr lang="en-US" altLang="en-US" sz="2200" dirty="0" err="1" smtClean="0"/>
              <a:t>beq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bne</a:t>
            </a:r>
            <a:r>
              <a:rPr lang="en-US" altLang="en-US" sz="2200" dirty="0" smtClean="0"/>
              <a:t> to branch on comparison result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Branch on FP condition code true or false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b.cond</a:t>
            </a:r>
            <a:endParaRPr lang="en-AU" altLang="en-US" sz="2600" dirty="0" smtClean="0"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21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500" dirty="0" smtClean="0"/>
              <a:t>C code:</a:t>
            </a:r>
          </a:p>
          <a:p>
            <a:pPr>
              <a:buNone/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f2c (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fahr) {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((5.0/9.0)*(fahr - 32.0));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fahr</a:t>
            </a:r>
            <a:r>
              <a:rPr lang="en-US" altLang="en-US" sz="2400" dirty="0" smtClean="0"/>
              <a:t> in f10, result in f10, literals in global memory space</a:t>
            </a:r>
          </a:p>
          <a:p>
            <a:pPr>
              <a:defRPr/>
            </a:pPr>
            <a:r>
              <a:rPr lang="en-US" altLang="en-US" sz="3500" dirty="0" smtClean="0"/>
              <a:t>Compiled RISC-V code: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f2c: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f0,const5(x3)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f1,const9(x3)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fdiv.s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f0, f0, 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 /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f1,const32(x3)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32.0f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fsub.s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f10,f10,f1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fahr – 32.0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fmul.s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f10,f0,f10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(5.0f/9.0f) * (fahr–32.0f)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x0,0(x1)  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return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°F to °C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3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= C + A </a:t>
            </a:r>
            <a:r>
              <a:rPr lang="en-US" altLang="en-US" sz="3200" dirty="0" smtClean="0">
                <a:cs typeface="Arial" charset="0"/>
              </a:rPr>
              <a:t>× 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code: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 smtClean="0">
                <a:latin typeface="Lucida Console" pitchFamily="49" charset="0"/>
              </a:rPr>
              <a:t>	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void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mm (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c[][],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a[][],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b[][]) {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size_t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i, j, k;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(i = 0; i &lt; 32; i = i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(j = 0; j &lt; 32; j = j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(k = 0; k &lt; 32; k = k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  c[i][j] = c[i][j] + a[i][k] * b[k][j];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Addresses of </a:t>
            </a:r>
            <a:r>
              <a:rPr lang="en-US" altLang="en-US" sz="2800" dirty="0" smtClean="0">
                <a:latin typeface="Lucida Console" pitchFamily="49" charset="0"/>
              </a:rPr>
              <a:t>c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a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b</a:t>
            </a:r>
            <a:r>
              <a:rPr lang="en-US" altLang="en-US" sz="2800" dirty="0" smtClean="0"/>
              <a:t> in x10, x11, x12, and</a:t>
            </a:r>
            <a:br>
              <a:rPr lang="en-US" altLang="en-US" sz="2800" dirty="0" smtClean="0"/>
            </a:br>
            <a:r>
              <a:rPr lang="en-US" altLang="en-US" sz="2800" dirty="0" err="1" smtClean="0">
                <a:latin typeface="Lucida Console" pitchFamily="49" charset="0"/>
              </a:rPr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j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k</a:t>
            </a:r>
            <a:r>
              <a:rPr lang="en-US" altLang="en-US" sz="2800" dirty="0" smtClean="0"/>
              <a:t> in x5, x6, x7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0920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en-US" sz="9800" dirty="0" smtClean="0"/>
              <a:t>RISC-V code: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mm:...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x28,32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x28 = 32 (row size/loop end)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x5,0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L1: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x6,0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0; initialize 2nd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L2: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x7,0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0; initialize 3rd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x30,x5,5 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c)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x30,x30,x6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j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x30,x30,3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offset of [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x30,x10,x30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address of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 f0,0(x30)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L3: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x29,x7,5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2**5 (size of row of b)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x29,x29,x6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size(row) + j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x29,x29,3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x29,x12,x29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b[k][j]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f1,0(x29)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b[k][j]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…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x29,x5,5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x29,x29,x7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x29,x29,3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x29,x11,x29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dirty="0" smtClean="0">
                <a:latin typeface="Lucida Console" panose="020B0609040504020204" pitchFamily="49" charset="0"/>
              </a:rPr>
              <a:t>    f2,0(x29)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f2 =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dirty="0" smtClean="0">
                <a:latin typeface="Lucida Console" panose="020B0609040504020204" pitchFamily="49" charset="0"/>
              </a:rPr>
              <a:t> f1, f2,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dirty="0" smtClean="0">
                <a:latin typeface="Lucida Console" panose="020B0609040504020204" pitchFamily="49" charset="0"/>
              </a:rPr>
              <a:t> f0, f0,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+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dirty="0" smtClean="0">
                <a:latin typeface="Lucida Console" panose="020B0609040504020204" pitchFamily="49" charset="0"/>
              </a:rPr>
              <a:t>   x7,x7,1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k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US" altLang="en-US" dirty="0" smtClean="0">
                <a:latin typeface="Lucida Console" panose="020B0609040504020204" pitchFamily="49" charset="0"/>
              </a:rPr>
              <a:t>   x7,x28,L3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(k &lt; 32) go to L3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fsd</a:t>
            </a:r>
            <a:r>
              <a:rPr lang="en-US" altLang="en-US" dirty="0" smtClean="0">
                <a:latin typeface="Lucida Console" panose="020B0609040504020204" pitchFamily="49" charset="0"/>
              </a:rPr>
              <a:t>    f0,0(x30)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c[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= f0</a:t>
            </a:r>
            <a:endParaRPr lang="en-AU" altLang="en-US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x6,x6,1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j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x6,x28,L2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(j &lt; 32) go to L2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x5,x5,1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x5,x28,L1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&lt; 32) go to L1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0587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IEEE Std 754 specifies additional rounding control</a:t>
            </a:r>
          </a:p>
          <a:p>
            <a:pPr lvl="1"/>
            <a:r>
              <a:rPr lang="en-US" altLang="en-US" dirty="0" smtClean="0"/>
              <a:t>Extra bits of precision (guard, round, sticky)</a:t>
            </a:r>
          </a:p>
          <a:p>
            <a:pPr lvl="1"/>
            <a:r>
              <a:rPr lang="en-US" altLang="en-US" dirty="0" smtClean="0"/>
              <a:t>Choice of rounding modes</a:t>
            </a:r>
          </a:p>
          <a:p>
            <a:pPr lvl="1"/>
            <a:r>
              <a:rPr lang="en-US" altLang="en-US" dirty="0" smtClean="0"/>
              <a:t>Allows programmer to fine-tune numerical behavior of a computation</a:t>
            </a:r>
          </a:p>
          <a:p>
            <a:r>
              <a:rPr lang="en-US" altLang="en-US" dirty="0" smtClean="0"/>
              <a:t>Not all FP units implement all options</a:t>
            </a:r>
          </a:p>
          <a:p>
            <a:pPr lvl="1"/>
            <a:r>
              <a:rPr lang="en-US" altLang="en-US" dirty="0" smtClean="0"/>
              <a:t>Most programming languages and FP libraries just use defaults</a:t>
            </a:r>
          </a:p>
          <a:p>
            <a:r>
              <a:rPr lang="en-US" altLang="en-US" dirty="0" smtClean="0"/>
              <a:t>Trade-off between hardware complexity, performance, and market requirements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Accurate Arithmetic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p:oleObj spid="_x0000_s20485" name="Worksheet" r:id="rId3" imgW="5305330" imgH="19145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14838" y="3074710"/>
            <a:ext cx="10537969" cy="321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514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514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514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42600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307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05750"/>
          <a:ext cx="5867400" cy="546100"/>
        </p:xfrm>
        <a:graphic>
          <a:graphicData uri="http://schemas.openxmlformats.org/presentationml/2006/ole">
            <p:oleObj spid="_x0000_s1027" name="Уравнение" r:id="rId3" imgW="2451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3882</TotalTime>
  <Words>1614</Words>
  <Application>Microsoft Office PowerPoint</Application>
  <PresentationFormat>Произвольный</PresentationFormat>
  <Paragraphs>331</Paragraphs>
  <Slides>31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31</vt:i4>
      </vt:variant>
    </vt:vector>
  </HeadingPairs>
  <TitlesOfParts>
    <vt:vector size="35" baseType="lpstr">
      <vt:lpstr>Тема Office</vt:lpstr>
      <vt:lpstr>Уравнение</vt:lpstr>
      <vt:lpstr>Equation</vt:lpstr>
      <vt:lpstr>Worksheet</vt:lpstr>
      <vt:lpstr>Computer Architecture and Operating Systems Lecture 7: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Special Values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8: Floating-Point Format</dc:title>
  <cp:lastModifiedBy>Sergey</cp:lastModifiedBy>
  <cp:revision>3</cp:revision>
  <dcterms:created xsi:type="dcterms:W3CDTF">2015-11-11T03:30:50Z</dcterms:created>
  <dcterms:modified xsi:type="dcterms:W3CDTF">2021-02-02T08:08:32Z</dcterms:modified>
</cp:coreProperties>
</file>