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4" r:id="rId3"/>
    <p:sldId id="375" r:id="rId4"/>
    <p:sldId id="377" r:id="rId5"/>
    <p:sldId id="376" r:id="rId6"/>
    <p:sldId id="378" r:id="rId7"/>
    <p:sldId id="379" r:id="rId8"/>
    <p:sldId id="380" r:id="rId9"/>
    <p:sldId id="396" r:id="rId10"/>
    <p:sldId id="397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401" r:id="rId25"/>
    <p:sldId id="402" r:id="rId26"/>
    <p:sldId id="395" r:id="rId27"/>
    <p:sldId id="394" r:id="rId28"/>
    <p:sldId id="398" r:id="rId29"/>
    <p:sldId id="399" r:id="rId30"/>
    <p:sldId id="400" r:id="rId31"/>
    <p:sldId id="403" r:id="rId32"/>
    <p:sldId id="406" r:id="rId33"/>
    <p:sldId id="407" r:id="rId34"/>
    <p:sldId id="408" r:id="rId35"/>
    <p:sldId id="409" r:id="rId36"/>
    <p:sldId id="404" r:id="rId37"/>
    <p:sldId id="405" r:id="rId38"/>
    <p:sldId id="27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3B217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8: </a:t>
            </a:r>
            <a:r>
              <a:rPr lang="en-US" b="1" dirty="0" smtClean="0"/>
              <a:t>Memory</a:t>
            </a:r>
            <a:r>
              <a:rPr lang="ru-RU" b="1" dirty="0" smtClean="0"/>
              <a:t> </a:t>
            </a:r>
            <a:r>
              <a:rPr lang="en-US" b="1" dirty="0" smtClean="0"/>
              <a:t>and Caches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477500" cy="49978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Compulsory</a:t>
            </a:r>
            <a:r>
              <a:rPr lang="en-US" dirty="0" smtClean="0"/>
              <a:t>: first time data accessed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Capacity</a:t>
            </a:r>
            <a:r>
              <a:rPr lang="en-US" dirty="0" smtClean="0"/>
              <a:t>: cache too small to hold all data of interest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Conflict</a:t>
            </a:r>
            <a:r>
              <a:rPr lang="en-US" dirty="0" smtClean="0"/>
              <a:t>: data of interest maps to a location in cache mapped to different data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178052"/>
            <a:ext cx="11049000" cy="545134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Hit</a:t>
            </a:r>
            <a:r>
              <a:rPr lang="en-US" dirty="0" smtClean="0"/>
              <a:t>: data found in that level of memory hierarchy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Miss</a:t>
            </a:r>
            <a:r>
              <a:rPr lang="en-US" dirty="0" smtClean="0"/>
              <a:t>: data not found (must go to next level)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b="1" dirty="0" smtClean="0"/>
              <a:t> Hit Rate    </a:t>
            </a:r>
            <a:r>
              <a:rPr lang="en-US" sz="3600" dirty="0" smtClean="0"/>
              <a:t>= # hits / # memory accesses      = 1 – Miss Rate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dirty="0" smtClean="0"/>
              <a:t> </a:t>
            </a:r>
            <a:r>
              <a:rPr lang="en-US" sz="3600" b="1" dirty="0" smtClean="0"/>
              <a:t>Miss Rate </a:t>
            </a:r>
            <a:r>
              <a:rPr lang="en-US" sz="3600" dirty="0" smtClean="0"/>
              <a:t>= # misses / # memory accesses = 1 – Hit Rate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Average memory access time (AMAT): </a:t>
            </a:r>
            <a:r>
              <a:rPr lang="en-US" dirty="0" smtClean="0"/>
              <a:t>average time for processor to access data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	</a:t>
            </a:r>
            <a:r>
              <a:rPr lang="en-US" sz="3600" b="1" dirty="0" smtClean="0"/>
              <a:t>AMAT</a:t>
            </a:r>
            <a:r>
              <a:rPr lang="en-US" sz="3600" dirty="0" smtClean="0"/>
              <a:t> =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 + </a:t>
            </a:r>
            <a:r>
              <a:rPr lang="en-US" sz="3600" dirty="0" err="1" smtClean="0"/>
              <a:t>MR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[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MM</a:t>
            </a:r>
            <a:r>
              <a:rPr lang="en-US" sz="3600" dirty="0" smtClean="0"/>
              <a:t> + MR</a:t>
            </a:r>
            <a:r>
              <a:rPr lang="en-US" sz="3600" baseline="-25000" dirty="0" smtClean="0"/>
              <a:t>MM</a:t>
            </a:r>
            <a:r>
              <a:rPr lang="en-US" sz="3600" dirty="0" smtClean="0"/>
              <a:t>(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VM</a:t>
            </a:r>
            <a:r>
              <a:rPr lang="en-US" sz="3600" dirty="0" smtClean="0"/>
              <a:t>)]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908047"/>
          </a:xfrm>
        </p:spPr>
        <p:txBody>
          <a:bodyPr/>
          <a:lstStyle/>
          <a:p>
            <a:r>
              <a:rPr lang="en-US" altLang="en-US" dirty="0" smtClean="0"/>
              <a:t>Cache memory</a:t>
            </a:r>
          </a:p>
          <a:p>
            <a:pPr lvl="1"/>
            <a:r>
              <a:rPr lang="en-US" altLang="en-US" dirty="0" smtClean="0"/>
              <a:t>The level of the memory hierarchy closest to the CPU</a:t>
            </a:r>
          </a:p>
          <a:p>
            <a:r>
              <a:rPr lang="en-US" altLang="en-US" dirty="0" smtClean="0"/>
              <a:t>Given accesses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X</a:t>
            </a:r>
            <a:r>
              <a:rPr lang="en-US" altLang="en-US" baseline="-25000" dirty="0" smtClean="0"/>
              <a:t>n–1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n</a:t>
            </a:r>
            <a:endParaRPr lang="en-AU" altLang="en-US" baseline="-25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ru-RU" dirty="0"/>
          </a:p>
        </p:txBody>
      </p:sp>
      <p:pic>
        <p:nvPicPr>
          <p:cNvPr id="5" name="Picture 10" descr="f05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35" y="3124187"/>
            <a:ext cx="4544272" cy="339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337300" y="3629153"/>
            <a:ext cx="4864100" cy="22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How do we know if the data is present?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Where do we look?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063753"/>
            <a:ext cx="10515600" cy="19334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Location determined by address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Direct mapped: only one choice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(Block address) modulo (#Blocks in cache)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</a:t>
            </a:r>
            <a:endParaRPr lang="ru-RU" dirty="0"/>
          </a:p>
        </p:txBody>
      </p:sp>
      <p:pic>
        <p:nvPicPr>
          <p:cNvPr id="5" name="Picture 9" descr="f05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08" y="2897184"/>
            <a:ext cx="5436120" cy="392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108700" y="3692653"/>
            <a:ext cx="5422900" cy="145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#Blocks is a power of 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Use low-order address bits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6675" y="28289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19175" y="6667500"/>
            <a:ext cx="47815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одержимое 1"/>
          <p:cNvSpPr txBox="1">
            <a:spLocks/>
          </p:cNvSpPr>
          <p:nvPr/>
        </p:nvSpPr>
        <p:spPr>
          <a:xfrm>
            <a:off x="1638300" y="3006853"/>
            <a:ext cx="13462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одержимое 1"/>
          <p:cNvSpPr txBox="1">
            <a:spLocks/>
          </p:cNvSpPr>
          <p:nvPr/>
        </p:nvSpPr>
        <p:spPr>
          <a:xfrm>
            <a:off x="698500" y="4518153"/>
            <a:ext cx="14986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0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How do we know which particular block is stored in a cache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block address as well as the 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Actually, only need the high-order bits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Called the tag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What if there is no data in a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Valid bit: 1 = present, 0 = not present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Initially 0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Tags and Valid Bits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98447"/>
          </a:xfrm>
        </p:spPr>
        <p:txBody>
          <a:bodyPr/>
          <a:lstStyle/>
          <a:p>
            <a:r>
              <a:rPr lang="en-US" altLang="en-US" dirty="0" smtClean="0"/>
              <a:t>8-blocks, 1 word/block, direct mapped</a:t>
            </a:r>
          </a:p>
          <a:p>
            <a:r>
              <a:rPr lang="en-US" altLang="en-US" dirty="0" smtClean="0"/>
              <a:t>Initial state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340100" y="289136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766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766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3639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33639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385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38513" y="1320800"/>
          <a:ext cx="6072187" cy="109702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13113" y="3051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[10000]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131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1941"/>
            <a:ext cx="10515600" cy="18409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Computer performance depends 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Processor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Memory performance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1655" y="2781163"/>
            <a:ext cx="7989570" cy="400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275013" y="30130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2750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3900" dirty="0" smtClean="0"/>
              <a:t>Fully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Allow a given block to go in any cache entry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Requires all entries to be searched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Comparator per entry (expensive)</a:t>
            </a:r>
          </a:p>
          <a:p>
            <a:pPr>
              <a:lnSpc>
                <a:spcPct val="110000"/>
              </a:lnSpc>
            </a:pPr>
            <a:r>
              <a:rPr lang="en-US" altLang="en-US" sz="3900" i="1" dirty="0" smtClean="0"/>
              <a:t>n</a:t>
            </a:r>
            <a:r>
              <a:rPr lang="en-US" altLang="en-US" sz="3900" dirty="0" smtClean="0"/>
              <a:t>-way set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Each set contains </a:t>
            </a: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entries</a:t>
            </a:r>
            <a:endParaRPr lang="en-AU" altLang="en-US" sz="3500" dirty="0" smtClean="0"/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Block number determines which set</a:t>
            </a:r>
          </a:p>
          <a:p>
            <a:pPr lvl="2">
              <a:lnSpc>
                <a:spcPct val="110000"/>
              </a:lnSpc>
            </a:pPr>
            <a:r>
              <a:rPr lang="en-US" altLang="en-US" sz="3500" dirty="0" smtClean="0"/>
              <a:t>(Block number) modulo (#Sets in cache)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Search all entries in a given set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comparators (less expensive)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 Examples</a:t>
            </a:r>
            <a:endParaRPr lang="ru-RU" dirty="0"/>
          </a:p>
        </p:txBody>
      </p:sp>
      <p:pic>
        <p:nvPicPr>
          <p:cNvPr id="5" name="Picture 5" descr="f05-13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2" y="1527146"/>
            <a:ext cx="10489652" cy="43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6184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For a cache with 8 entries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Spectrum of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  <p:pic>
        <p:nvPicPr>
          <p:cNvPr id="5" name="Picture 7" descr="f05-1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3712" y="1704971"/>
            <a:ext cx="6408433" cy="50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02900" cy="2416047"/>
          </a:xfrm>
        </p:spPr>
        <p:txBody>
          <a:bodyPr/>
          <a:lstStyle/>
          <a:p>
            <a:r>
              <a:rPr lang="en-US" altLang="en-US" dirty="0" smtClean="0"/>
              <a:t>Compare 4-block caches</a:t>
            </a:r>
          </a:p>
          <a:p>
            <a:pPr lvl="1"/>
            <a:r>
              <a:rPr lang="en-US" altLang="en-US" dirty="0" smtClean="0"/>
              <a:t>Direct mapped, 2-way set associative, fully associative</a:t>
            </a:r>
          </a:p>
          <a:p>
            <a:pPr lvl="1"/>
            <a:r>
              <a:rPr lang="en-US" altLang="en-US" dirty="0" smtClean="0"/>
              <a:t>Block access sequence: 0, 8, 0, 6, 8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Direct mapped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Associativity</a:t>
            </a:r>
            <a:r>
              <a:rPr lang="en-US" altLang="en-US" dirty="0" smtClean="0"/>
              <a:t> Example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174999" y="3924298"/>
          <a:ext cx="7454901" cy="2286004"/>
        </p:xfrm>
        <a:graphic>
          <a:graphicData uri="http://schemas.openxmlformats.org/drawingml/2006/table">
            <a:tbl>
              <a:tblPr/>
              <a:tblGrid>
                <a:gridCol w="1064018"/>
                <a:gridCol w="1067406"/>
                <a:gridCol w="1064018"/>
                <a:gridCol w="1064018"/>
                <a:gridCol w="1065711"/>
                <a:gridCol w="1065712"/>
                <a:gridCol w="1064018"/>
              </a:tblGrid>
              <a:tr h="3265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[8]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38353"/>
            <a:ext cx="10515600" cy="6253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2-way set associative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Associativity</a:t>
            </a:r>
            <a:r>
              <a:rPr lang="en-US" altLang="en-US" dirty="0" smtClean="0"/>
              <a:t> Example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859088" y="1692273"/>
          <a:ext cx="7275512" cy="2016126"/>
        </p:xfrm>
        <a:graphic>
          <a:graphicData uri="http://schemas.openxmlformats.org/drawingml/2006/table">
            <a:tbl>
              <a:tblPr/>
              <a:tblGrid>
                <a:gridCol w="1038414"/>
                <a:gridCol w="1041721"/>
                <a:gridCol w="1038414"/>
                <a:gridCol w="1038414"/>
                <a:gridCol w="1040067"/>
                <a:gridCol w="1040068"/>
                <a:gridCol w="1038414"/>
              </a:tblGrid>
              <a:tr h="2880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[8]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Содержимое 1"/>
          <p:cNvSpPr txBox="1">
            <a:spLocks/>
          </p:cNvSpPr>
          <p:nvPr/>
        </p:nvSpPr>
        <p:spPr>
          <a:xfrm>
            <a:off x="990600" y="3832353"/>
            <a:ext cx="10515600" cy="561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associative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/>
        </p:nvGraphicFramePr>
        <p:xfrm>
          <a:off x="2882901" y="4444999"/>
          <a:ext cx="7277101" cy="2047241"/>
        </p:xfrm>
        <a:graphic>
          <a:graphicData uri="http://schemas.openxmlformats.org/drawingml/2006/table">
            <a:tbl>
              <a:tblPr/>
              <a:tblGrid>
                <a:gridCol w="1038641"/>
                <a:gridCol w="1041948"/>
                <a:gridCol w="1038641"/>
                <a:gridCol w="1038641"/>
                <a:gridCol w="1040294"/>
                <a:gridCol w="1040295"/>
                <a:gridCol w="1038641"/>
              </a:tblGrid>
              <a:tr h="584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51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Increased </a:t>
            </a:r>
            <a:r>
              <a:rPr lang="en-US" altLang="en-US" dirty="0" err="1" smtClean="0"/>
              <a:t>associativity</a:t>
            </a:r>
            <a:r>
              <a:rPr lang="en-US" altLang="en-US" dirty="0" smtClean="0"/>
              <a:t> decreases miss rate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But with diminishing returns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Simulation of a system with 64KB</a:t>
            </a:r>
            <a:br>
              <a:rPr lang="en-US" altLang="en-US" dirty="0" smtClean="0"/>
            </a:br>
            <a:r>
              <a:rPr lang="en-US" altLang="en-US" dirty="0" smtClean="0"/>
              <a:t>D-cache, 16-word blocks, SPEC2000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1-way: 10.3%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2-way: 8.6%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4-way: 8.3%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8-way: 8.1%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Much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Direct mapped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No choice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Set associative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Prefer non-valid entry, if there is one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Otherwise, choose among entries in the set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Least-recently used (LRU)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Choose the one unused for the longest time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Simple for 2-way, manageable for 4-way, too hard beyond that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Random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Gives approximately the same performance as LRU for high </a:t>
            </a:r>
            <a:r>
              <a:rPr lang="en-US" altLang="en-US" dirty="0" err="1" smtClean="0"/>
              <a:t>associativity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Replacement Policy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515600" cy="56799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On data-write hit, could just update the block in cache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But then cache and memory would be inconsistent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Write through: also update memory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But makes writes take longer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e.g., if base CPI = 1, 10% of instructions are stores, write to memory takes 100 cycles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 Effective CPI = 1 + 0.1×100 = 11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Solution: write buffer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Holds data waiting to be written to memory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CPU continues immediately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Only stalls on write if write buffer is already full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Write-Through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28300" cy="5286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3900" dirty="0" smtClean="0"/>
              <a:t>Alternative: On data-write hit, just update the block in cache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Keep track of whether each block is dirty</a:t>
            </a:r>
          </a:p>
          <a:p>
            <a:pPr>
              <a:lnSpc>
                <a:spcPct val="150000"/>
              </a:lnSpc>
            </a:pPr>
            <a:r>
              <a:rPr lang="en-US" altLang="en-US" sz="3900" dirty="0" smtClean="0"/>
              <a:t>When a dirty block is replaced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Write it back to memory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Can use a write buffer to allow replacing block to be read first</a:t>
            </a:r>
            <a:endParaRPr lang="en-AU" altLang="en-US" sz="35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Write-Back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03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Make memory appear as fast as processor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Ideal memory: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Fast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Cheap (inexpensive)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Large (capacity)</a:t>
            </a:r>
          </a:p>
          <a:p>
            <a:pPr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F3B217"/>
                </a:solidFill>
              </a:rPr>
              <a:t> But can only choose two!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Challenge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894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What should happen on a write miss?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Alternatives for write-through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Allocate on miss: fetch the block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Write around: don’t fetch the block</a:t>
            </a:r>
          </a:p>
          <a:p>
            <a:pPr lvl="2">
              <a:spcBef>
                <a:spcPts val="1800"/>
              </a:spcBef>
            </a:pPr>
            <a:r>
              <a:rPr lang="en-US" altLang="en-US" sz="2800" dirty="0" smtClean="0"/>
              <a:t>Since programs often write a whole block before reading it (e.g., initialization)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For write-back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Usually fetch the block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 Allocation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Primary cache attached to CPU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Small, but fast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Level-2 cache services misses from primary cache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Larger, slower, but still faster than main memory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Main memory services L-2 cache misses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Some high-end systems include L-3 cache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Multilevel Caches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331774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Components of CPU time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Program execution cycles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Includes cache hit time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Memory stall cycles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Mainly from cache misses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With simplifying assumptions: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Cache Performance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01599" y="4051297"/>
            <a:ext cx="12028729" cy="1986534"/>
            <a:chOff x="254000" y="4051300"/>
            <a:chExt cx="11633200" cy="2006600"/>
          </a:xfrm>
        </p:grpSpPr>
        <p:sp>
          <p:nvSpPr>
            <p:cNvPr id="7" name="TextBox 6"/>
            <p:cNvSpPr txBox="1"/>
            <p:nvPr/>
          </p:nvSpPr>
          <p:spPr>
            <a:xfrm>
              <a:off x="4089400" y="4051300"/>
              <a:ext cx="32766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Memory Accesses    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Program  </a:t>
              </a: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4102100" y="4622800"/>
              <a:ext cx="30226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216400" y="5537200"/>
              <a:ext cx="21209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870700" y="5549900"/>
              <a:ext cx="2070100" cy="0"/>
            </a:xfrm>
            <a:prstGeom prst="line">
              <a:avLst/>
            </a:prstGeom>
            <a:ln w="50800">
              <a:solidFill>
                <a:srgbClr val="1E32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0900" y="4254500"/>
              <a:ext cx="46863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 Miss Rate × Miss Penalty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4000" y="4241800"/>
              <a:ext cx="39624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Memory Stall Cycles =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1300" y="4978400"/>
              <a:ext cx="23114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Instructions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Program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56400" y="4978400"/>
              <a:ext cx="2311400" cy="1079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Misses</a:t>
              </a:r>
            </a:p>
            <a:p>
              <a:pPr algn="ctr"/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Instructions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1600" y="5194300"/>
              <a:ext cx="27305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 Miss Penalty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0800" y="5207000"/>
              <a:ext cx="419100" cy="6985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×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46500" y="5168900"/>
              <a:ext cx="431800" cy="723900"/>
            </a:xfrm>
            <a:prstGeom prst="rect">
              <a:avLst/>
            </a:prstGeom>
            <a:noFill/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3200" b="1" dirty="0" smtClean="0">
                  <a:solidFill>
                    <a:srgbClr val="1E3272"/>
                  </a:solidFill>
                  <a:cs typeface="Arial" pitchFamily="34" charset="0"/>
                </a:rPr>
                <a:t>=</a:t>
              </a:r>
              <a:endParaRPr lang="ru-RU" sz="3200" b="1" dirty="0" smtClean="0">
                <a:solidFill>
                  <a:srgbClr val="1E3272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Given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I-cache miss rate = 2%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D-cache miss rate = 4%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Miss penalty = 100 cycles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Base CPI (ideal cache) = 2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 &amp; stores are 36% of instructions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Miss cycles per instruction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I-cache: 0.02 × 100 = 2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D-cache: 0.36 × 0.04 × 100 = 1.44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Actual CPI = 2 + 2 + 1.44 = 5.44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Ideal CPU is 5.44/2 =2.72 times faster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Performance Example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Hit time is also important for performance</a:t>
            </a:r>
          </a:p>
          <a:p>
            <a:r>
              <a:rPr lang="en-AU" altLang="en-US" dirty="0" smtClean="0"/>
              <a:t>Average memory access time (AMAT)</a:t>
            </a:r>
          </a:p>
          <a:p>
            <a:pPr lvl="1"/>
            <a:r>
              <a:rPr lang="en-AU" altLang="en-US" dirty="0" smtClean="0"/>
              <a:t>AMAT = Hit time + Miss rate </a:t>
            </a:r>
            <a:r>
              <a:rPr lang="en-US" altLang="en-US" dirty="0" smtClean="0">
                <a:cs typeface="Arial" charset="0"/>
              </a:rPr>
              <a:t>× Miss penalty</a:t>
            </a:r>
          </a:p>
          <a:p>
            <a:r>
              <a:rPr lang="en-US" altLang="en-US" dirty="0" smtClean="0">
                <a:cs typeface="Arial" charset="0"/>
              </a:rPr>
              <a:t>Example</a:t>
            </a:r>
          </a:p>
          <a:p>
            <a:pPr lvl="1"/>
            <a:r>
              <a:rPr lang="en-US" altLang="en-US" dirty="0" smtClean="0">
                <a:cs typeface="Arial" charset="0"/>
              </a:rPr>
              <a:t>CPU with 1ns clock, hit time = 1 cycle, miss penalty = 20 cycles, I-cache miss rate = 5%</a:t>
            </a:r>
          </a:p>
          <a:p>
            <a:pPr lvl="1"/>
            <a:r>
              <a:rPr lang="en-US" altLang="en-US" dirty="0" smtClean="0">
                <a:cs typeface="Arial" charset="0"/>
              </a:rPr>
              <a:t>AMAT = 1 + 0.05 × 20 = 2ns</a:t>
            </a:r>
          </a:p>
          <a:p>
            <a:pPr lvl="2"/>
            <a:r>
              <a:rPr lang="en-US" altLang="en-US" sz="2800" dirty="0" smtClean="0">
                <a:cs typeface="Arial" charset="0"/>
              </a:rPr>
              <a:t>2 cycles per instruction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Average Access Time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When CPU performance increased</a:t>
            </a:r>
          </a:p>
          <a:p>
            <a:pPr lvl="1"/>
            <a:r>
              <a:rPr lang="en-US" altLang="en-US" dirty="0" smtClean="0"/>
              <a:t>Miss penalty becomes more significant</a:t>
            </a:r>
          </a:p>
          <a:p>
            <a:r>
              <a:rPr lang="en-US" altLang="en-US" dirty="0" smtClean="0"/>
              <a:t>Decreasing base CPI</a:t>
            </a:r>
          </a:p>
          <a:p>
            <a:pPr lvl="1"/>
            <a:r>
              <a:rPr lang="en-US" altLang="en-US" dirty="0" smtClean="0"/>
              <a:t>Greater proportion of time spent on memory stalls</a:t>
            </a:r>
          </a:p>
          <a:p>
            <a:r>
              <a:rPr lang="en-US" altLang="en-US" dirty="0" smtClean="0"/>
              <a:t>Increasing clock rate</a:t>
            </a:r>
          </a:p>
          <a:p>
            <a:pPr lvl="1"/>
            <a:r>
              <a:rPr lang="en-US" altLang="en-US" dirty="0" smtClean="0"/>
              <a:t>Memory stalls account for more CPU cycles</a:t>
            </a:r>
          </a:p>
          <a:p>
            <a:r>
              <a:rPr lang="en-US" altLang="en-US" dirty="0" smtClean="0"/>
              <a:t>Can’t neglect cache behavior when evaluating system performance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Overal</a:t>
            </a:r>
            <a:r>
              <a:rPr lang="en-US" altLang="en-US" dirty="0" smtClean="0"/>
              <a:t> Performance Summary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7B217"/>
                </a:solidFill>
              </a:rPr>
              <a:t>Matrix Multiplication</a:t>
            </a:r>
            <a:endParaRPr lang="en-US" sz="4400" b="1" dirty="0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How Caches Affect Performance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Patterns</a:t>
            </a:r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1545900" y="1482601"/>
            <a:ext cx="1830600" cy="1647540"/>
            <a:chOff x="1584000" y="2016000"/>
            <a:chExt cx="2034000" cy="2034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1" name="Группа 270"/>
          <p:cNvGrpSpPr/>
          <p:nvPr/>
        </p:nvGrpSpPr>
        <p:grpSpPr>
          <a:xfrm>
            <a:off x="1545900" y="3273301"/>
            <a:ext cx="1830600" cy="1647540"/>
            <a:chOff x="1584000" y="2016000"/>
            <a:chExt cx="2034000" cy="2034000"/>
          </a:xfrm>
        </p:grpSpPr>
        <p:sp>
          <p:nvSpPr>
            <p:cNvPr id="272" name="Прямоугольник 27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Прямоугольник 28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Прямоугольник 28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Прямоугольник 28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Прямоугольник 28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Прямоугольник 29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Прямоугольник 29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Прямоугольник 29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Прямоугольник 29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Прямоугольник 29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Прямоугольник 29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Прямоугольник 29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8" name="Прямоугольник 29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9" name="Прямоугольник 29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0" name="Прямоугольник 29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Прямоугольник 30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Прямоугольник 30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3" name="Прямоугольник 30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4" name="Прямоугольник 30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Прямоугольник 30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Прямоугольник 30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Прямоугольник 30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Прямоугольник 30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Прямоугольник 30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Прямоугольник 30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Прямоугольник 31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Прямоугольник 31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Прямоугольник 31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Прямоугольник 31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Прямоугольник 31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Прямоугольник 31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Прямоугольник 31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Прямоугольник 31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Прямоугольник 31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Прямоугольник 32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Прямоугольник 32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Прямоугольник 32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Прямоугольник 32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Прямоугольник 32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Прямоугольник 32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Прямоугольник 32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Прямоугольник 32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Прямоугольник 32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Прямоугольник 32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Прямоугольник 33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Прямоугольник 33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Прямоугольник 33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Прямоугольник 33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Прямоугольник 33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6" name="Группа 335"/>
          <p:cNvGrpSpPr/>
          <p:nvPr/>
        </p:nvGrpSpPr>
        <p:grpSpPr>
          <a:xfrm>
            <a:off x="1533200" y="5058060"/>
            <a:ext cx="1830600" cy="1647540"/>
            <a:chOff x="1584000" y="2016000"/>
            <a:chExt cx="2034000" cy="2034000"/>
          </a:xfrm>
        </p:grpSpPr>
        <p:sp>
          <p:nvSpPr>
            <p:cNvPr id="337" name="Прямоугольник 33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Прямоугольник 33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9" name="Прямоугольник 33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0" name="Прямоугольник 33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1" name="Прямоугольник 34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2" name="Прямоугольник 34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Прямоугольник 34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Прямоугольник 34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Прямоугольник 34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Прямоугольник 34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7" name="Прямоугольник 34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Прямоугольник 34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9" name="Прямоугольник 34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Прямоугольник 34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1" name="Прямоугольник 35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2" name="Прямоугольник 35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3" name="Прямоугольник 35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Прямоугольник 35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Прямоугольник 35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7" name="Прямоугольник 35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8" name="Прямоугольник 35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9" name="Прямоугольник 35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0" name="Прямоугольник 35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1" name="Прямоугольник 36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2" name="Прямоугольник 36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3" name="Прямоугольник 36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4" name="Прямоугольник 36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5" name="Прямоугольник 36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6" name="Прямоугольник 36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Прямоугольник 36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Прямоугольник 36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9" name="Прямоугольник 36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0" name="Прямоугольник 36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1" name="Прямоугольник 37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2" name="Прямоугольник 37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Прямоугольник 37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4" name="Прямоугольник 37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5" name="Прямоугольник 37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6" name="Прямоугольник 37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7" name="Прямоугольник 37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8" name="Прямоугольник 37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9" name="Прямоугольник 37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0" name="Прямоугольник 37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1" name="Прямоугольник 38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2" name="Прямоугольник 38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3" name="Прямоугольник 38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4" name="Прямоугольник 38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5" name="Прямоугольник 38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6" name="Прямоугольник 38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7" name="Прямоугольник 38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8" name="Прямоугольник 38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9" name="Прямоугольник 38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0" name="Прямоугольник 38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1" name="Прямоугольник 39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2" name="Прямоугольник 39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3" name="Прямоугольник 39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4" name="Прямоугольник 39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5" name="Прямоугольник 39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6" name="Прямоугольник 39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7" name="Прямоугольник 39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8" name="Прямоугольник 39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9" name="Прямоугольник 39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0" name="Прямоугольник 39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1" name="Группа 400"/>
          <p:cNvGrpSpPr/>
          <p:nvPr/>
        </p:nvGrpSpPr>
        <p:grpSpPr>
          <a:xfrm>
            <a:off x="5228900" y="1482601"/>
            <a:ext cx="1830600" cy="1647540"/>
            <a:chOff x="1584000" y="2016000"/>
            <a:chExt cx="2034000" cy="2034000"/>
          </a:xfrm>
        </p:grpSpPr>
        <p:sp>
          <p:nvSpPr>
            <p:cNvPr id="402" name="Прямоугольник 40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3" name="Прямоугольник 40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4" name="Прямоугольник 40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Прямоугольник 40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Прямоугольник 40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Прямоугольник 40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8" name="Прямоугольник 40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9" name="Прямоугольник 40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0" name="Прямоугольник 40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1" name="Прямоугольник 41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2" name="Прямоугольник 41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3" name="Прямоугольник 41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4" name="Прямоугольник 41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5" name="Прямоугольник 41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6" name="Прямоугольник 41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7" name="Прямоугольник 41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8" name="Прямоугольник 41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9" name="Прямоугольник 41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0" name="Прямоугольник 41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1" name="Прямоугольник 42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2" name="Прямоугольник 42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3" name="Прямоугольник 42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4" name="Прямоугольник 42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5" name="Прямоугольник 42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6" name="Прямоугольник 42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7" name="Прямоугольник 42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8" name="Прямоугольник 42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9" name="Прямоугольник 42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Прямоугольник 42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1" name="Прямоугольник 43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2" name="Прямоугольник 43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Прямоугольник 43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4" name="Прямоугольник 43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5" name="Прямоугольник 43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6" name="Прямоугольник 43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7" name="Прямоугольник 43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8" name="Прямоугольник 43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9" name="Прямоугольник 43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0" name="Прямоугольник 43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1" name="Прямоугольник 44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2" name="Прямоугольник 44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3" name="Прямоугольник 44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4" name="Прямоугольник 44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5" name="Прямоугольник 44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6" name="Прямоугольник 44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7" name="Прямоугольник 44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8" name="Прямоугольник 44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9" name="Прямоугольник 44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0" name="Прямоугольник 44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1" name="Прямоугольник 45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2" name="Прямоугольник 45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3" name="Прямоугольник 45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4" name="Прямоугольник 45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5" name="Прямоугольник 45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6" name="Прямоугольник 45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7" name="Прямоугольник 45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8" name="Прямоугольник 45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9" name="Прямоугольник 45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0" name="Прямоугольник 45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1" name="Прямоугольник 46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2" name="Прямоугольник 46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3" name="Прямоугольник 46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4" name="Прямоугольник 46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5" name="Прямоугольник 46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6" name="Группа 465"/>
          <p:cNvGrpSpPr/>
          <p:nvPr/>
        </p:nvGrpSpPr>
        <p:grpSpPr>
          <a:xfrm>
            <a:off x="5228900" y="3273301"/>
            <a:ext cx="1830600" cy="1647540"/>
            <a:chOff x="1584000" y="2016000"/>
            <a:chExt cx="2034000" cy="2034000"/>
          </a:xfrm>
        </p:grpSpPr>
        <p:sp>
          <p:nvSpPr>
            <p:cNvPr id="467" name="Прямоугольник 46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Прямоугольник 46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Прямоугольник 46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Прямоугольник 46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Прямоугольник 47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2" name="Прямоугольник 47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3" name="Прямоугольник 47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Прямоугольник 47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Прямоугольник 47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Прямоугольник 47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Прямоугольник 47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8" name="Прямоугольник 47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9" name="Прямоугольник 47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Прямоугольник 47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Прямоугольник 48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2" name="Прямоугольник 48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3" name="Прямоугольник 48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4" name="Прямоугольник 48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5" name="Прямоугольник 48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6" name="Прямоугольник 48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7" name="Прямоугольник 48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8" name="Прямоугольник 48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9" name="Прямоугольник 48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0" name="Прямоугольник 48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1" name="Прямоугольник 49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2" name="Прямоугольник 49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3" name="Прямоугольник 49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4" name="Прямоугольник 49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5" name="Прямоугольник 49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6" name="Прямоугольник 49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7" name="Прямоугольник 49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8" name="Прямоугольник 49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9" name="Прямоугольник 49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0" name="Прямоугольник 49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1" name="Прямоугольник 50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2" name="Прямоугольник 50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3" name="Прямоугольник 50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4" name="Прямоугольник 50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5" name="Прямоугольник 50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6" name="Прямоугольник 50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7" name="Прямоугольник 50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8" name="Прямоугольник 50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9" name="Прямоугольник 50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0" name="Прямоугольник 50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1" name="Прямоугольник 51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2" name="Прямоугольник 51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3" name="Прямоугольник 51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4" name="Прямоугольник 51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5" name="Прямоугольник 51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6" name="Прямоугольник 51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7" name="Прямоугольник 51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8" name="Прямоугольник 51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9" name="Прямоугольник 51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0" name="Прямоугольник 51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1" name="Прямоугольник 52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2" name="Прямоугольник 52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3" name="Прямоугольник 52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4" name="Прямоугольник 52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5" name="Прямоугольник 52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6" name="Прямоугольник 52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7" name="Прямоугольник 52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8" name="Прямоугольник 52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9" name="Прямоугольник 52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0" name="Прямоугольник 52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1" name="Группа 530"/>
          <p:cNvGrpSpPr/>
          <p:nvPr/>
        </p:nvGrpSpPr>
        <p:grpSpPr>
          <a:xfrm>
            <a:off x="5216200" y="5058060"/>
            <a:ext cx="1830600" cy="1647540"/>
            <a:chOff x="1584000" y="2016000"/>
            <a:chExt cx="2034000" cy="2034000"/>
          </a:xfrm>
        </p:grpSpPr>
        <p:sp>
          <p:nvSpPr>
            <p:cNvPr id="532" name="Прямоугольник 53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3" name="Прямоугольник 53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4" name="Прямоугольник 53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5" name="Прямоугольник 53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6" name="Прямоугольник 53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7" name="Прямоугольник 53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8" name="Прямоугольник 53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9" name="Прямоугольник 53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0" name="Прямоугольник 53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1" name="Прямоугольник 54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2" name="Прямоугольник 54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3" name="Прямоугольник 54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4" name="Прямоугольник 54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5" name="Прямоугольник 54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6" name="Прямоугольник 54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Прямоугольник 54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8" name="Прямоугольник 54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9" name="Прямоугольник 54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0" name="Прямоугольник 54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1" name="Прямоугольник 55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2" name="Прямоугольник 55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3" name="Прямоугольник 55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4" name="Прямоугольник 55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5" name="Прямоугольник 55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6" name="Прямоугольник 55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7" name="Прямоугольник 55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8" name="Прямоугольник 55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9" name="Прямоугольник 55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0" name="Прямоугольник 55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1" name="Прямоугольник 56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2" name="Прямоугольник 56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3" name="Прямоугольник 56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4" name="Прямоугольник 56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5" name="Прямоугольник 56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6" name="Прямоугольник 56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7" name="Прямоугольник 56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8" name="Прямоугольник 56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9" name="Прямоугольник 56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0" name="Прямоугольник 56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1" name="Прямоугольник 57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2" name="Прямоугольник 57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3" name="Прямоугольник 57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4" name="Прямоугольник 57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5" name="Прямоугольник 57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6" name="Прямоугольник 57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7" name="Прямоугольник 57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8" name="Прямоугольник 57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9" name="Прямоугольник 57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0" name="Прямоугольник 57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1" name="Прямоугольник 58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2" name="Прямоугольник 58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3" name="Прямоугольник 58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4" name="Прямоугольник 58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5" name="Прямоугольник 58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6" name="Прямоугольник 58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7" name="Прямоугольник 58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8" name="Прямоугольник 58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9" name="Прямоугольник 58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0" name="Прямоугольник 58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1" name="Прямоугольник 59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2" name="Прямоугольник 59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3" name="Прямоугольник 59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4" name="Прямоугольник 59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5" name="Прямоугольник 59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6" name="Группа 595"/>
          <p:cNvGrpSpPr/>
          <p:nvPr/>
        </p:nvGrpSpPr>
        <p:grpSpPr>
          <a:xfrm>
            <a:off x="8797600" y="1482601"/>
            <a:ext cx="1830600" cy="1647540"/>
            <a:chOff x="1584000" y="2016000"/>
            <a:chExt cx="2034000" cy="2034000"/>
          </a:xfrm>
        </p:grpSpPr>
        <p:sp>
          <p:nvSpPr>
            <p:cNvPr id="597" name="Прямоугольник 59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8" name="Прямоугольник 59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9" name="Прямоугольник 59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0" name="Прямоугольник 59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1" name="Прямоугольник 60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2" name="Прямоугольник 60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3" name="Прямоугольник 60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4" name="Прямоугольник 60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5" name="Прямоугольник 60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6" name="Прямоугольник 60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7" name="Прямоугольник 60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8" name="Прямоугольник 60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9" name="Прямоугольник 60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0" name="Прямоугольник 60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1" name="Прямоугольник 61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2" name="Прямоугольник 61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3" name="Прямоугольник 61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4" name="Прямоугольник 61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5" name="Прямоугольник 61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6" name="Прямоугольник 61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7" name="Прямоугольник 61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8" name="Прямоугольник 61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9" name="Прямоугольник 61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0" name="Прямоугольник 61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1" name="Прямоугольник 62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2" name="Прямоугольник 62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3" name="Прямоугольник 62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4" name="Прямоугольник 62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5" name="Прямоугольник 62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6" name="Прямоугольник 62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7" name="Прямоугольник 62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8" name="Прямоугольник 62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9" name="Прямоугольник 62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0" name="Прямоугольник 62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1" name="Прямоугольник 63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2" name="Прямоугольник 63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3" name="Прямоугольник 63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4" name="Прямоугольник 63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5" name="Прямоугольник 63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6" name="Прямоугольник 63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7" name="Прямоугольник 63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8" name="Прямоугольник 63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9" name="Прямоугольник 63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0" name="Прямоугольник 63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1" name="Прямоугольник 64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2" name="Прямоугольник 64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3" name="Прямоугольник 64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4" name="Прямоугольник 64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5" name="Прямоугольник 64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6" name="Прямоугольник 64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7" name="Прямоугольник 64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8" name="Прямоугольник 64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9" name="Прямоугольник 64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0" name="Прямоугольник 64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1" name="Прямоугольник 65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2" name="Прямоугольник 65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3" name="Прямоугольник 65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4" name="Прямоугольник 65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5" name="Прямоугольник 65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6" name="Прямоугольник 65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7" name="Прямоугольник 65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8" name="Прямоугольник 65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9" name="Прямоугольник 65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0" name="Прямоугольник 65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61" name="Группа 660"/>
          <p:cNvGrpSpPr/>
          <p:nvPr/>
        </p:nvGrpSpPr>
        <p:grpSpPr>
          <a:xfrm>
            <a:off x="8797600" y="3273301"/>
            <a:ext cx="1830600" cy="1647540"/>
            <a:chOff x="1584000" y="2016000"/>
            <a:chExt cx="2034000" cy="2034000"/>
          </a:xfrm>
        </p:grpSpPr>
        <p:sp>
          <p:nvSpPr>
            <p:cNvPr id="662" name="Прямоугольник 661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3" name="Прямоугольник 662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4" name="Прямоугольник 663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5" name="Прямоугольник 664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6" name="Прямоугольник 665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7" name="Прямоугольник 666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8" name="Прямоугольник 667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9" name="Прямоугольник 668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0" name="Прямоугольник 669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1" name="Прямоугольник 670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2" name="Прямоугольник 671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3" name="Прямоугольник 672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4" name="Прямоугольник 673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5" name="Прямоугольник 674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6" name="Прямоугольник 675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7" name="Прямоугольник 676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8" name="Прямоугольник 677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9" name="Прямоугольник 678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0" name="Прямоугольник 679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1" name="Прямоугольник 680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2" name="Прямоугольник 681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3" name="Прямоугольник 682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4" name="Прямоугольник 683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5" name="Прямоугольник 684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6" name="Прямоугольник 685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7" name="Прямоугольник 686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8" name="Прямоугольник 687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9" name="Прямоугольник 688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0" name="Прямоугольник 689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1" name="Прямоугольник 690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2" name="Прямоугольник 691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3" name="Прямоугольник 692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4" name="Прямоугольник 693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5" name="Прямоугольник 694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6" name="Прямоугольник 695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7" name="Прямоугольник 696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8" name="Прямоугольник 697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9" name="Прямоугольник 698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0" name="Прямоугольник 699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1" name="Прямоугольник 700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2" name="Прямоугольник 701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3" name="Прямоугольник 702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4" name="Прямоугольник 703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5" name="Прямоугольник 704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6" name="Прямоугольник 705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7" name="Прямоугольник 706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8" name="Прямоугольник 707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9" name="Прямоугольник 708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0" name="Прямоугольник 709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1" name="Прямоугольник 710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2" name="Прямоугольник 711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3" name="Прямоугольник 712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4" name="Прямоугольник 713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5" name="Прямоугольник 714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6" name="Прямоугольник 715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7" name="Прямоугольник 716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8" name="Прямоугольник 717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9" name="Прямоугольник 718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0" name="Прямоугольник 719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1" name="Прямоугольник 720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2" name="Прямоугольник 721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3" name="Прямоугольник 722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4" name="Прямоугольник 723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5" name="Прямоугольник 724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26" name="Группа 725"/>
          <p:cNvGrpSpPr/>
          <p:nvPr/>
        </p:nvGrpSpPr>
        <p:grpSpPr>
          <a:xfrm>
            <a:off x="8784900" y="5058060"/>
            <a:ext cx="1830600" cy="1647540"/>
            <a:chOff x="1584000" y="2016000"/>
            <a:chExt cx="2034000" cy="2034000"/>
          </a:xfrm>
        </p:grpSpPr>
        <p:sp>
          <p:nvSpPr>
            <p:cNvPr id="727" name="Прямоугольник 726"/>
            <p:cNvSpPr/>
            <p:nvPr/>
          </p:nvSpPr>
          <p:spPr>
            <a:xfrm>
              <a:off x="158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8" name="Прямоугольник 727"/>
            <p:cNvSpPr/>
            <p:nvPr/>
          </p:nvSpPr>
          <p:spPr>
            <a:xfrm>
              <a:off x="183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9" name="Прямоугольник 728"/>
            <p:cNvSpPr/>
            <p:nvPr/>
          </p:nvSpPr>
          <p:spPr>
            <a:xfrm>
              <a:off x="158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0" name="Прямоугольник 729"/>
            <p:cNvSpPr/>
            <p:nvPr/>
          </p:nvSpPr>
          <p:spPr>
            <a:xfrm>
              <a:off x="183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1" name="Прямоугольник 730"/>
            <p:cNvSpPr/>
            <p:nvPr/>
          </p:nvSpPr>
          <p:spPr>
            <a:xfrm>
              <a:off x="2088000" y="201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2" name="Прямоугольник 731"/>
            <p:cNvSpPr/>
            <p:nvPr/>
          </p:nvSpPr>
          <p:spPr>
            <a:xfrm>
              <a:off x="2340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3" name="Прямоугольник 732"/>
            <p:cNvSpPr/>
            <p:nvPr/>
          </p:nvSpPr>
          <p:spPr>
            <a:xfrm>
              <a:off x="2088000" y="226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4" name="Прямоугольник 733"/>
            <p:cNvSpPr/>
            <p:nvPr/>
          </p:nvSpPr>
          <p:spPr>
            <a:xfrm>
              <a:off x="2340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5" name="Прямоугольник 734"/>
            <p:cNvSpPr/>
            <p:nvPr/>
          </p:nvSpPr>
          <p:spPr>
            <a:xfrm>
              <a:off x="158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6" name="Прямоугольник 735"/>
            <p:cNvSpPr/>
            <p:nvPr/>
          </p:nvSpPr>
          <p:spPr>
            <a:xfrm>
              <a:off x="183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7" name="Прямоугольник 736"/>
            <p:cNvSpPr/>
            <p:nvPr/>
          </p:nvSpPr>
          <p:spPr>
            <a:xfrm>
              <a:off x="158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8" name="Прямоугольник 737"/>
            <p:cNvSpPr/>
            <p:nvPr/>
          </p:nvSpPr>
          <p:spPr>
            <a:xfrm>
              <a:off x="183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9" name="Прямоугольник 738"/>
            <p:cNvSpPr/>
            <p:nvPr/>
          </p:nvSpPr>
          <p:spPr>
            <a:xfrm>
              <a:off x="2088000" y="252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0" name="Прямоугольник 739"/>
            <p:cNvSpPr/>
            <p:nvPr/>
          </p:nvSpPr>
          <p:spPr>
            <a:xfrm>
              <a:off x="2340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1" name="Прямоугольник 740"/>
            <p:cNvSpPr/>
            <p:nvPr/>
          </p:nvSpPr>
          <p:spPr>
            <a:xfrm>
              <a:off x="2088000" y="2772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2" name="Прямоугольник 741"/>
            <p:cNvSpPr/>
            <p:nvPr/>
          </p:nvSpPr>
          <p:spPr>
            <a:xfrm>
              <a:off x="2340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3" name="Прямоугольник 742"/>
            <p:cNvSpPr/>
            <p:nvPr/>
          </p:nvSpPr>
          <p:spPr>
            <a:xfrm>
              <a:off x="158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4" name="Прямоугольник 743"/>
            <p:cNvSpPr/>
            <p:nvPr/>
          </p:nvSpPr>
          <p:spPr>
            <a:xfrm>
              <a:off x="183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5" name="Прямоугольник 744"/>
            <p:cNvSpPr/>
            <p:nvPr/>
          </p:nvSpPr>
          <p:spPr>
            <a:xfrm>
              <a:off x="158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6" name="Прямоугольник 745"/>
            <p:cNvSpPr/>
            <p:nvPr/>
          </p:nvSpPr>
          <p:spPr>
            <a:xfrm>
              <a:off x="183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7" name="Прямоугольник 746"/>
            <p:cNvSpPr/>
            <p:nvPr/>
          </p:nvSpPr>
          <p:spPr>
            <a:xfrm>
              <a:off x="2088000" y="3024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8" name="Прямоугольник 747"/>
            <p:cNvSpPr/>
            <p:nvPr/>
          </p:nvSpPr>
          <p:spPr>
            <a:xfrm>
              <a:off x="2340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9" name="Прямоугольник 748"/>
            <p:cNvSpPr/>
            <p:nvPr/>
          </p:nvSpPr>
          <p:spPr>
            <a:xfrm>
              <a:off x="2088000" y="3276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0" name="Прямоугольник 749"/>
            <p:cNvSpPr/>
            <p:nvPr/>
          </p:nvSpPr>
          <p:spPr>
            <a:xfrm>
              <a:off x="2340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1" name="Прямоугольник 750"/>
            <p:cNvSpPr/>
            <p:nvPr/>
          </p:nvSpPr>
          <p:spPr>
            <a:xfrm>
              <a:off x="2592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2" name="Прямоугольник 751"/>
            <p:cNvSpPr/>
            <p:nvPr/>
          </p:nvSpPr>
          <p:spPr>
            <a:xfrm>
              <a:off x="2844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3" name="Прямоугольник 752"/>
            <p:cNvSpPr/>
            <p:nvPr/>
          </p:nvSpPr>
          <p:spPr>
            <a:xfrm>
              <a:off x="2592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4" name="Прямоугольник 753"/>
            <p:cNvSpPr/>
            <p:nvPr/>
          </p:nvSpPr>
          <p:spPr>
            <a:xfrm>
              <a:off x="2844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5" name="Прямоугольник 754"/>
            <p:cNvSpPr/>
            <p:nvPr/>
          </p:nvSpPr>
          <p:spPr>
            <a:xfrm>
              <a:off x="3096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6" name="Прямоугольник 755"/>
            <p:cNvSpPr/>
            <p:nvPr/>
          </p:nvSpPr>
          <p:spPr>
            <a:xfrm>
              <a:off x="3348000" y="201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7" name="Прямоугольник 756"/>
            <p:cNvSpPr/>
            <p:nvPr/>
          </p:nvSpPr>
          <p:spPr>
            <a:xfrm>
              <a:off x="3096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8" name="Прямоугольник 757"/>
            <p:cNvSpPr/>
            <p:nvPr/>
          </p:nvSpPr>
          <p:spPr>
            <a:xfrm>
              <a:off x="3348000" y="226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9" name="Прямоугольник 758"/>
            <p:cNvSpPr/>
            <p:nvPr/>
          </p:nvSpPr>
          <p:spPr>
            <a:xfrm>
              <a:off x="2592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0" name="Прямоугольник 759"/>
            <p:cNvSpPr/>
            <p:nvPr/>
          </p:nvSpPr>
          <p:spPr>
            <a:xfrm>
              <a:off x="2844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1" name="Прямоугольник 760"/>
            <p:cNvSpPr/>
            <p:nvPr/>
          </p:nvSpPr>
          <p:spPr>
            <a:xfrm>
              <a:off x="2592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2" name="Прямоугольник 761"/>
            <p:cNvSpPr/>
            <p:nvPr/>
          </p:nvSpPr>
          <p:spPr>
            <a:xfrm>
              <a:off x="2844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3" name="Прямоугольник 762"/>
            <p:cNvSpPr/>
            <p:nvPr/>
          </p:nvSpPr>
          <p:spPr>
            <a:xfrm>
              <a:off x="3096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4" name="Прямоугольник 763"/>
            <p:cNvSpPr/>
            <p:nvPr/>
          </p:nvSpPr>
          <p:spPr>
            <a:xfrm>
              <a:off x="3348000" y="252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5" name="Прямоугольник 764"/>
            <p:cNvSpPr/>
            <p:nvPr/>
          </p:nvSpPr>
          <p:spPr>
            <a:xfrm>
              <a:off x="3096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6" name="Прямоугольник 765"/>
            <p:cNvSpPr/>
            <p:nvPr/>
          </p:nvSpPr>
          <p:spPr>
            <a:xfrm>
              <a:off x="3348000" y="2772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7" name="Прямоугольник 766"/>
            <p:cNvSpPr/>
            <p:nvPr/>
          </p:nvSpPr>
          <p:spPr>
            <a:xfrm>
              <a:off x="2592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8" name="Прямоугольник 767"/>
            <p:cNvSpPr/>
            <p:nvPr/>
          </p:nvSpPr>
          <p:spPr>
            <a:xfrm>
              <a:off x="2844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9" name="Прямоугольник 768"/>
            <p:cNvSpPr/>
            <p:nvPr/>
          </p:nvSpPr>
          <p:spPr>
            <a:xfrm>
              <a:off x="2592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0" name="Прямоугольник 769"/>
            <p:cNvSpPr/>
            <p:nvPr/>
          </p:nvSpPr>
          <p:spPr>
            <a:xfrm>
              <a:off x="2844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1" name="Прямоугольник 770"/>
            <p:cNvSpPr/>
            <p:nvPr/>
          </p:nvSpPr>
          <p:spPr>
            <a:xfrm>
              <a:off x="3096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2" name="Прямоугольник 771"/>
            <p:cNvSpPr/>
            <p:nvPr/>
          </p:nvSpPr>
          <p:spPr>
            <a:xfrm>
              <a:off x="3348000" y="3024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3" name="Прямоугольник 772"/>
            <p:cNvSpPr/>
            <p:nvPr/>
          </p:nvSpPr>
          <p:spPr>
            <a:xfrm>
              <a:off x="3096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4" name="Прямоугольник 773"/>
            <p:cNvSpPr/>
            <p:nvPr/>
          </p:nvSpPr>
          <p:spPr>
            <a:xfrm>
              <a:off x="3348000" y="3276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5" name="Прямоугольник 774"/>
            <p:cNvSpPr/>
            <p:nvPr/>
          </p:nvSpPr>
          <p:spPr>
            <a:xfrm>
              <a:off x="158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6" name="Прямоугольник 775"/>
            <p:cNvSpPr/>
            <p:nvPr/>
          </p:nvSpPr>
          <p:spPr>
            <a:xfrm>
              <a:off x="183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7" name="Прямоугольник 776"/>
            <p:cNvSpPr/>
            <p:nvPr/>
          </p:nvSpPr>
          <p:spPr>
            <a:xfrm>
              <a:off x="158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8" name="Прямоугольник 777"/>
            <p:cNvSpPr/>
            <p:nvPr/>
          </p:nvSpPr>
          <p:spPr>
            <a:xfrm>
              <a:off x="183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9" name="Прямоугольник 778"/>
            <p:cNvSpPr/>
            <p:nvPr/>
          </p:nvSpPr>
          <p:spPr>
            <a:xfrm>
              <a:off x="2088000" y="3528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0" name="Прямоугольник 779"/>
            <p:cNvSpPr/>
            <p:nvPr/>
          </p:nvSpPr>
          <p:spPr>
            <a:xfrm>
              <a:off x="2340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1" name="Прямоугольник 780"/>
            <p:cNvSpPr/>
            <p:nvPr/>
          </p:nvSpPr>
          <p:spPr>
            <a:xfrm>
              <a:off x="2088000" y="3780000"/>
              <a:ext cx="270000" cy="27000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2" name="Прямоугольник 781"/>
            <p:cNvSpPr/>
            <p:nvPr/>
          </p:nvSpPr>
          <p:spPr>
            <a:xfrm>
              <a:off x="2340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3" name="Прямоугольник 782"/>
            <p:cNvSpPr/>
            <p:nvPr/>
          </p:nvSpPr>
          <p:spPr>
            <a:xfrm>
              <a:off x="2592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4" name="Прямоугольник 783"/>
            <p:cNvSpPr/>
            <p:nvPr/>
          </p:nvSpPr>
          <p:spPr>
            <a:xfrm>
              <a:off x="2844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5" name="Прямоугольник 784"/>
            <p:cNvSpPr/>
            <p:nvPr/>
          </p:nvSpPr>
          <p:spPr>
            <a:xfrm>
              <a:off x="2592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6" name="Прямоугольник 785"/>
            <p:cNvSpPr/>
            <p:nvPr/>
          </p:nvSpPr>
          <p:spPr>
            <a:xfrm>
              <a:off x="2844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7" name="Прямоугольник 786"/>
            <p:cNvSpPr/>
            <p:nvPr/>
          </p:nvSpPr>
          <p:spPr>
            <a:xfrm>
              <a:off x="3096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8" name="Прямоугольник 787"/>
            <p:cNvSpPr/>
            <p:nvPr/>
          </p:nvSpPr>
          <p:spPr>
            <a:xfrm>
              <a:off x="3348000" y="3528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9" name="Прямоугольник 788"/>
            <p:cNvSpPr/>
            <p:nvPr/>
          </p:nvSpPr>
          <p:spPr>
            <a:xfrm>
              <a:off x="3096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0" name="Прямоугольник 789"/>
            <p:cNvSpPr/>
            <p:nvPr/>
          </p:nvSpPr>
          <p:spPr>
            <a:xfrm>
              <a:off x="3348000" y="3780000"/>
              <a:ext cx="270000" cy="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1" name="Rectangle 4"/>
          <p:cNvSpPr/>
          <p:nvPr/>
        </p:nvSpPr>
        <p:spPr>
          <a:xfrm>
            <a:off x="1017524" y="9633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2F5CB5"/>
                </a:solidFill>
              </a:rPr>
              <a:t>Loop order: </a:t>
            </a:r>
            <a:r>
              <a:rPr lang="en-US" altLang="en-US" sz="2800" b="1" dirty="0" err="1" smtClean="0">
                <a:solidFill>
                  <a:srgbClr val="2F5CB5"/>
                </a:solidFill>
              </a:rPr>
              <a:t>i</a:t>
            </a:r>
            <a:r>
              <a:rPr lang="en-US" altLang="en-US" sz="2800" b="1" dirty="0" smtClean="0">
                <a:solidFill>
                  <a:srgbClr val="2F5CB5"/>
                </a:solidFill>
              </a:rPr>
              <a:t>, j, k</a:t>
            </a:r>
          </a:p>
        </p:txBody>
      </p:sp>
      <p:sp>
        <p:nvSpPr>
          <p:cNvPr id="792" name="Rectangle 4"/>
          <p:cNvSpPr/>
          <p:nvPr/>
        </p:nvSpPr>
        <p:spPr>
          <a:xfrm>
            <a:off x="8243824" y="9633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i</a:t>
            </a:r>
            <a:endParaRPr lang="en-US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93" name="Rectangle 4"/>
          <p:cNvSpPr/>
          <p:nvPr/>
        </p:nvSpPr>
        <p:spPr>
          <a:xfrm>
            <a:off x="4764024" y="937967"/>
            <a:ext cx="28305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00B050"/>
                </a:solidFill>
              </a:rPr>
              <a:t>Loop order: </a:t>
            </a:r>
            <a:r>
              <a:rPr lang="en-US" alt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, k, j</a:t>
            </a:r>
          </a:p>
        </p:txBody>
      </p:sp>
      <p:sp>
        <p:nvSpPr>
          <p:cNvPr id="794" name="TextBox 793"/>
          <p:cNvSpPr txBox="1"/>
          <p:nvPr/>
        </p:nvSpPr>
        <p:spPr>
          <a:xfrm>
            <a:off x="864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4572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6" name="TextBox 795"/>
          <p:cNvSpPr txBox="1"/>
          <p:nvPr/>
        </p:nvSpPr>
        <p:spPr>
          <a:xfrm>
            <a:off x="8172000" y="21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A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7" name="TextBox 796"/>
          <p:cNvSpPr txBox="1"/>
          <p:nvPr/>
        </p:nvSpPr>
        <p:spPr>
          <a:xfrm>
            <a:off x="864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8" name="TextBox 797"/>
          <p:cNvSpPr txBox="1"/>
          <p:nvPr/>
        </p:nvSpPr>
        <p:spPr>
          <a:xfrm>
            <a:off x="4572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799" name="TextBox 798"/>
          <p:cNvSpPr txBox="1"/>
          <p:nvPr/>
        </p:nvSpPr>
        <p:spPr>
          <a:xfrm>
            <a:off x="8172000" y="39240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B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0" name="TextBox 799"/>
          <p:cNvSpPr txBox="1"/>
          <p:nvPr/>
        </p:nvSpPr>
        <p:spPr>
          <a:xfrm>
            <a:off x="864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1" name="TextBox 800"/>
          <p:cNvSpPr txBox="1"/>
          <p:nvPr/>
        </p:nvSpPr>
        <p:spPr>
          <a:xfrm>
            <a:off x="4572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  <p:sp>
        <p:nvSpPr>
          <p:cNvPr id="802" name="TextBox 801"/>
          <p:cNvSpPr txBox="1"/>
          <p:nvPr/>
        </p:nvSpPr>
        <p:spPr>
          <a:xfrm>
            <a:off x="8172000" y="5549600"/>
            <a:ext cx="508000" cy="5080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200" b="1" dirty="0" smtClean="0">
                <a:solidFill>
                  <a:srgbClr val="1E3272"/>
                </a:solidFill>
              </a:rPr>
              <a:t>C</a:t>
            </a:r>
            <a:endParaRPr lang="ru-RU" sz="32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5756"/>
            <a:ext cx="10515600" cy="530504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Static RAM (SRAM)</a:t>
            </a:r>
          </a:p>
          <a:p>
            <a:pPr lvl="1"/>
            <a:r>
              <a:rPr lang="en-US" altLang="en-US" dirty="0" smtClean="0"/>
              <a:t>0.5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2.5 ns</a:t>
            </a:r>
            <a:r>
              <a:rPr lang="en-US" altLang="en-US" dirty="0" smtClean="0"/>
              <a:t>, </a:t>
            </a:r>
            <a:r>
              <a:rPr lang="en-US" altLang="en-US" dirty="0" smtClean="0"/>
              <a:t>$500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$1000 </a:t>
            </a:r>
            <a:r>
              <a:rPr lang="en-US" altLang="en-US" dirty="0" smtClean="0"/>
              <a:t>per GB</a:t>
            </a:r>
          </a:p>
          <a:p>
            <a:r>
              <a:rPr lang="en-US" altLang="en-US" dirty="0" smtClean="0"/>
              <a:t>Dynamic RAM (DRAM)</a:t>
            </a:r>
          </a:p>
          <a:p>
            <a:pPr lvl="1"/>
            <a:r>
              <a:rPr lang="en-US" altLang="en-US" smtClean="0"/>
              <a:t>50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70 ns</a:t>
            </a:r>
            <a:r>
              <a:rPr lang="en-US" altLang="en-US" dirty="0" smtClean="0"/>
              <a:t>, </a:t>
            </a:r>
            <a:r>
              <a:rPr lang="en-US" altLang="en-US" dirty="0" smtClean="0"/>
              <a:t>$10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$20 </a:t>
            </a:r>
            <a:r>
              <a:rPr lang="en-US" altLang="en-US" dirty="0" smtClean="0"/>
              <a:t>per </a:t>
            </a:r>
            <a:r>
              <a:rPr lang="en-US" altLang="en-US" dirty="0" smtClean="0"/>
              <a:t>GB</a:t>
            </a:r>
          </a:p>
          <a:p>
            <a:r>
              <a:rPr lang="en-US" altLang="en-US" dirty="0" smtClean="0"/>
              <a:t>Flash Memory</a:t>
            </a:r>
          </a:p>
          <a:p>
            <a:pPr lvl="1"/>
            <a:r>
              <a:rPr lang="en-US" altLang="en-US" dirty="0" smtClean="0"/>
              <a:t>5 000 </a:t>
            </a:r>
            <a:r>
              <a:rPr lang="en-US" altLang="en-US" dirty="0"/>
              <a:t>– </a:t>
            </a:r>
            <a:r>
              <a:rPr lang="en-US" altLang="en-US" dirty="0" smtClean="0"/>
              <a:t>50 000 ns</a:t>
            </a:r>
            <a:r>
              <a:rPr lang="en-US" altLang="en-US" dirty="0" smtClean="0"/>
              <a:t>, </a:t>
            </a:r>
            <a:r>
              <a:rPr lang="en-US" altLang="en-US" dirty="0"/>
              <a:t>$0.75 – $</a:t>
            </a:r>
            <a:r>
              <a:rPr lang="en-US" altLang="en-US" dirty="0" smtClean="0"/>
              <a:t>1.00 per GB</a:t>
            </a:r>
          </a:p>
          <a:p>
            <a:r>
              <a:rPr lang="en-US" altLang="en-US" dirty="0" smtClean="0"/>
              <a:t>Magnetic </a:t>
            </a:r>
            <a:r>
              <a:rPr lang="en-US" altLang="en-US" dirty="0"/>
              <a:t>D</a:t>
            </a:r>
            <a:r>
              <a:rPr lang="en-US" altLang="en-US" dirty="0" smtClean="0"/>
              <a:t>isk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5 000 000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20 000 000 ns</a:t>
            </a:r>
            <a:r>
              <a:rPr lang="en-US" altLang="en-US" dirty="0" smtClean="0"/>
              <a:t>, $</a:t>
            </a:r>
            <a:r>
              <a:rPr lang="en-US" altLang="en-US" dirty="0" smtClean="0"/>
              <a:t>0.05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$0.1 </a:t>
            </a:r>
            <a:r>
              <a:rPr lang="en-US" altLang="en-US" dirty="0" smtClean="0"/>
              <a:t>per GB</a:t>
            </a:r>
          </a:p>
          <a:p>
            <a:r>
              <a:rPr lang="en-US" altLang="en-US" dirty="0" smtClean="0"/>
              <a:t>Ideal </a:t>
            </a:r>
            <a:r>
              <a:rPr lang="en-US" altLang="en-US" dirty="0" smtClean="0"/>
              <a:t>Memory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Access time of SRAM</a:t>
            </a:r>
          </a:p>
          <a:p>
            <a:pPr lvl="1"/>
            <a:r>
              <a:rPr lang="en-US" altLang="en-US" dirty="0" smtClean="0"/>
              <a:t>Capacity and cost/GB of disk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Technology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658" y="1016000"/>
            <a:ext cx="10515600" cy="582748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900" b="1" dirty="0" smtClean="0"/>
              <a:t>No need for large memory to access it fast</a:t>
            </a:r>
          </a:p>
          <a:p>
            <a:pPr algn="ctr">
              <a:buNone/>
            </a:pPr>
            <a:r>
              <a:rPr lang="en-US" sz="3900" b="1" dirty="0" smtClean="0"/>
              <a:t> Just exploit locality</a:t>
            </a:r>
          </a:p>
          <a:p>
            <a:r>
              <a:rPr lang="en-US" sz="3900" dirty="0" smtClean="0"/>
              <a:t>Temporal Locality: </a:t>
            </a:r>
          </a:p>
          <a:p>
            <a:pPr lvl="1"/>
            <a:r>
              <a:rPr lang="en-US" sz="3500" dirty="0" smtClean="0"/>
              <a:t>Locality in time</a:t>
            </a:r>
          </a:p>
          <a:p>
            <a:pPr lvl="1"/>
            <a:r>
              <a:rPr lang="en-US" sz="3500" dirty="0" smtClean="0"/>
              <a:t>If data used recently, likely to use it again soon</a:t>
            </a:r>
          </a:p>
          <a:p>
            <a:pPr lvl="1"/>
            <a:r>
              <a:rPr lang="en-US" sz="3500" dirty="0" smtClean="0"/>
              <a:t>How to exploit: keep recently accessed data in higher levels of memory hierarchy</a:t>
            </a:r>
          </a:p>
          <a:p>
            <a:r>
              <a:rPr lang="en-US" sz="3900" dirty="0" smtClean="0"/>
              <a:t>Spatial Locality: </a:t>
            </a:r>
          </a:p>
          <a:p>
            <a:pPr lvl="1"/>
            <a:r>
              <a:rPr lang="en-US" sz="3500" dirty="0" smtClean="0"/>
              <a:t>Locality in space</a:t>
            </a:r>
          </a:p>
          <a:p>
            <a:pPr lvl="1"/>
            <a:r>
              <a:rPr lang="en-US" sz="3500" dirty="0" smtClean="0"/>
              <a:t>If data used recently, likely to use nearby data soon</a:t>
            </a:r>
          </a:p>
          <a:p>
            <a:pPr lvl="1"/>
            <a:r>
              <a:rPr lang="en-US" sz="3500" dirty="0" smtClean="0"/>
              <a:t>How to exploit: when access data, bring nearby data into higher levels of memory hierarchy too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80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Memory hierarchy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everything on disk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recently accessed (and nearby) items from disk to smaller DRAM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Main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more recently accessed (and nearby) items from DRAM to smaller SRAM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Cache memory attached to CPU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Taking Advantage of 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pic>
        <p:nvPicPr>
          <p:cNvPr id="8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782" y="1038935"/>
            <a:ext cx="5389163" cy="57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283075" y="25622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52900" y="471487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086100" y="6610350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3495676" cy="5489447"/>
          </a:xfrm>
        </p:spPr>
        <p:txBody>
          <a:bodyPr/>
          <a:lstStyle/>
          <a:p>
            <a:r>
              <a:rPr lang="en-US" dirty="0" smtClean="0"/>
              <a:t>Personal mobile device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Laptop or desktop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14375" y="1082803"/>
            <a:ext cx="7981950" cy="5460872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Block</a:t>
            </a:r>
            <a:r>
              <a:rPr lang="en-US" altLang="en-US" dirty="0" smtClean="0"/>
              <a:t> (aka </a:t>
            </a:r>
            <a:r>
              <a:rPr lang="en-US" altLang="en-US" b="1" dirty="0" smtClean="0"/>
              <a:t>line</a:t>
            </a:r>
            <a:r>
              <a:rPr lang="en-US" altLang="en-US" dirty="0" smtClean="0"/>
              <a:t>): unit of copying</a:t>
            </a:r>
          </a:p>
          <a:p>
            <a:pPr lvl="1"/>
            <a:r>
              <a:rPr lang="en-US" altLang="en-US" dirty="0" smtClean="0"/>
              <a:t>May be multiple words</a:t>
            </a:r>
          </a:p>
          <a:p>
            <a:r>
              <a:rPr lang="en-US" altLang="en-US" dirty="0" smtClean="0"/>
              <a:t>If accessed data is present in upper level</a:t>
            </a:r>
          </a:p>
          <a:p>
            <a:pPr lvl="1"/>
            <a:r>
              <a:rPr lang="en-US" altLang="en-US" b="1" dirty="0" smtClean="0"/>
              <a:t>Hit</a:t>
            </a:r>
            <a:r>
              <a:rPr lang="en-US" altLang="en-US" dirty="0" smtClean="0"/>
              <a:t>: access satisfied by upper level</a:t>
            </a:r>
          </a:p>
          <a:p>
            <a:pPr lvl="2"/>
            <a:r>
              <a:rPr lang="en-US" altLang="en-US" sz="2800" dirty="0" smtClean="0"/>
              <a:t>Hit ratio: hits/accesses</a:t>
            </a:r>
          </a:p>
          <a:p>
            <a:r>
              <a:rPr lang="en-US" altLang="en-US" dirty="0" smtClean="0"/>
              <a:t>If accessed data is absent</a:t>
            </a:r>
          </a:p>
          <a:p>
            <a:pPr lvl="1"/>
            <a:r>
              <a:rPr lang="en-US" altLang="en-US" b="1" dirty="0" smtClean="0"/>
              <a:t>Miss</a:t>
            </a:r>
            <a:r>
              <a:rPr lang="en-US" altLang="en-US" dirty="0" smtClean="0"/>
              <a:t>: block copied from lower level</a:t>
            </a:r>
          </a:p>
          <a:p>
            <a:pPr lvl="2"/>
            <a:r>
              <a:rPr lang="en-US" altLang="en-US" sz="2800" dirty="0" smtClean="0"/>
              <a:t>Time taken: miss penalty</a:t>
            </a:r>
          </a:p>
          <a:p>
            <a:pPr lvl="2"/>
            <a:r>
              <a:rPr lang="en-US" altLang="en-US" sz="2800" dirty="0" smtClean="0"/>
              <a:t>Miss ratio: misses/accesses = 1 – hit ratio</a:t>
            </a:r>
          </a:p>
          <a:p>
            <a:pPr lvl="1"/>
            <a:r>
              <a:rPr lang="en-US" altLang="en-US" sz="2800" dirty="0" smtClean="0"/>
              <a:t>Then accessed data supplied from upper level</a:t>
            </a:r>
            <a:endParaRPr lang="en-AU" altLang="en-US" sz="2800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91626" y="1365884"/>
            <a:ext cx="1238249" cy="819151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Processor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8731" y="2549843"/>
            <a:ext cx="1874519" cy="833437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L1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2020" y="3785234"/>
            <a:ext cx="2592705" cy="8858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L2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42935" y="5078729"/>
            <a:ext cx="3263265" cy="9239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Memory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9825991" y="217170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839325" y="3384550"/>
            <a:ext cx="0" cy="390525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9851391" y="466725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0266363" y="2870200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3854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163215" y="2870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62421" y="30226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276725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3862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62421" y="27178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276725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3862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4997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5005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05005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469563" y="407987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5886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366415" y="40798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365621" y="42322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479925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05894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365621" y="39274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479925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05894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7029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7037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7037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365621" y="43846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479925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5894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07037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252281" y="407543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0252901" y="42278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0252901" y="3928332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252901" y="4385009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821988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180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08180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8180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0802938" y="548322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9220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99790" y="54832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98996" y="56356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813300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09228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10698996" y="53308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10808537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9180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10363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10371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10323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698996" y="57880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10813300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09228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10371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10585450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0586276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0586276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10586276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111506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11514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11466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11514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695821" y="518287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0810125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09196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110339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10583101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111482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0479088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0475151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10475151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10475151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10477262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11261725" y="548005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11262551" y="56324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1262551" y="53276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11262551" y="57848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1264139" y="5180028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481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hit, CPU proceeds normally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miss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Stall the CPU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Fetch block from next level of hierarchy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3600" dirty="0" smtClean="0"/>
              <a:t>Instruction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Restart instruction fetch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Data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Complete data access</a:t>
            </a:r>
            <a:endParaRPr lang="en-AU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and Misses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21615</TotalTime>
  <Words>1825</Words>
  <Application>Microsoft Office PowerPoint</Application>
  <PresentationFormat>Widescreen</PresentationFormat>
  <Paragraphs>609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Computer Architecture and Operating Systems Lecture 8: Memory and Caches</vt:lpstr>
      <vt:lpstr>Processor-Memory Performance Gap</vt:lpstr>
      <vt:lpstr>Memory Challenge</vt:lpstr>
      <vt:lpstr>Memory Technology</vt:lpstr>
      <vt:lpstr>Locality</vt:lpstr>
      <vt:lpstr>Taking Advantage of Locality</vt:lpstr>
      <vt:lpstr>Memory Hierarchy</vt:lpstr>
      <vt:lpstr>How It Works?</vt:lpstr>
      <vt:lpstr>Hits and Misses</vt:lpstr>
      <vt:lpstr>Miss Types</vt:lpstr>
      <vt:lpstr>Memory Performance</vt:lpstr>
      <vt:lpstr>Cache Memory</vt:lpstr>
      <vt:lpstr>Direct Mapped Cache</vt:lpstr>
      <vt:lpstr>Tags and Valid Bits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Associative Caches</vt:lpstr>
      <vt:lpstr>Associative Cache Examples</vt:lpstr>
      <vt:lpstr>Spectrum of Associativity</vt:lpstr>
      <vt:lpstr>Associativity Example</vt:lpstr>
      <vt:lpstr>Associativity Example</vt:lpstr>
      <vt:lpstr>How Much Associativity</vt:lpstr>
      <vt:lpstr>Replacement Policy</vt:lpstr>
      <vt:lpstr>Write-Through</vt:lpstr>
      <vt:lpstr>Write-Back</vt:lpstr>
      <vt:lpstr>Write Allocation</vt:lpstr>
      <vt:lpstr>Multilevel Caches</vt:lpstr>
      <vt:lpstr>Measuring Cache Performance</vt:lpstr>
      <vt:lpstr>Cache Performance Example</vt:lpstr>
      <vt:lpstr>Average Access Time</vt:lpstr>
      <vt:lpstr>Overal Performance Summary</vt:lpstr>
      <vt:lpstr>Example: How Caches Affect Performance</vt:lpstr>
      <vt:lpstr>Memory Access Patterns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478</cp:revision>
  <dcterms:created xsi:type="dcterms:W3CDTF">2015-11-11T03:30:50Z</dcterms:created>
  <dcterms:modified xsi:type="dcterms:W3CDTF">2023-02-17T07:25:10Z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