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3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9: </a:t>
            </a:r>
            <a:r>
              <a:rPr lang="en-US" b="1" dirty="0" smtClean="0"/>
              <a:t>Virtual Memory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Mapping</a:t>
            </a:r>
            <a:endParaRPr lang="ru-RU" dirty="0"/>
          </a:p>
        </p:txBody>
      </p:sp>
      <p:pic>
        <p:nvPicPr>
          <p:cNvPr id="5" name="Picture 4" descr="f05-22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55" y="1176334"/>
            <a:ext cx="7126238" cy="54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page fault, the page must be fetched from disk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Takes millions of clock cycles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Handled by OS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Try to minimize page fault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Fully associative placement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Smart replacement algorithms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Page Fault Penalty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629900" cy="53878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To reduce page fault rate, prefer least-recently used (LRU) replacement</a:t>
            </a:r>
          </a:p>
          <a:p>
            <a:pPr lvl="1"/>
            <a:r>
              <a:rPr lang="en-US" altLang="en-US" dirty="0" smtClean="0"/>
              <a:t>Reference bit (aka use bit) in PTE set to 1 on access to page</a:t>
            </a:r>
          </a:p>
          <a:p>
            <a:pPr lvl="1"/>
            <a:r>
              <a:rPr lang="en-US" altLang="en-US" dirty="0" smtClean="0"/>
              <a:t>Periodically cleared to 0 by OS</a:t>
            </a:r>
          </a:p>
          <a:p>
            <a:pPr lvl="1"/>
            <a:r>
              <a:rPr lang="en-US" altLang="en-US" dirty="0" smtClean="0"/>
              <a:t>A page with reference bit = 0 has not been used recently</a:t>
            </a:r>
          </a:p>
          <a:p>
            <a:r>
              <a:rPr lang="en-US" altLang="en-US" dirty="0" smtClean="0"/>
              <a:t>Disk writes take millions of cycles</a:t>
            </a:r>
          </a:p>
          <a:p>
            <a:pPr lvl="1"/>
            <a:r>
              <a:rPr lang="en-US" altLang="en-US" dirty="0" smtClean="0"/>
              <a:t>Block at once, not individual locations</a:t>
            </a:r>
          </a:p>
          <a:p>
            <a:pPr lvl="1"/>
            <a:r>
              <a:rPr lang="en-US" altLang="en-US" dirty="0" smtClean="0"/>
              <a:t>Write through is impractical</a:t>
            </a:r>
          </a:p>
          <a:p>
            <a:pPr lvl="1"/>
            <a:r>
              <a:rPr lang="en-US" altLang="en-US" dirty="0" smtClean="0"/>
              <a:t>Use write-back</a:t>
            </a:r>
          </a:p>
          <a:p>
            <a:pPr lvl="1"/>
            <a:r>
              <a:rPr lang="en-US" altLang="en-US" dirty="0" smtClean="0"/>
              <a:t>Dirty bit in PTE set when page is written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and Writes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Address translation would appear to require extra memory references</a:t>
            </a:r>
          </a:p>
          <a:p>
            <a:pPr lvl="1"/>
            <a:r>
              <a:rPr lang="en-US" altLang="en-US" dirty="0" smtClean="0"/>
              <a:t>One to access the PTE</a:t>
            </a:r>
          </a:p>
          <a:p>
            <a:pPr lvl="1"/>
            <a:r>
              <a:rPr lang="en-US" altLang="en-US" dirty="0" smtClean="0"/>
              <a:t>Then the actual memory access</a:t>
            </a:r>
          </a:p>
          <a:p>
            <a:r>
              <a:rPr lang="en-US" altLang="en-US" dirty="0" smtClean="0"/>
              <a:t>But access to page tables has good locality</a:t>
            </a:r>
          </a:p>
          <a:p>
            <a:pPr lvl="1"/>
            <a:r>
              <a:rPr lang="en-US" altLang="en-US" dirty="0" smtClean="0"/>
              <a:t>So use a fast cache of PTEs within the CPU</a:t>
            </a:r>
          </a:p>
          <a:p>
            <a:pPr lvl="1"/>
            <a:r>
              <a:rPr lang="en-US" altLang="en-US" dirty="0" smtClean="0"/>
              <a:t>Called a Translation Look-aside Buffer (TLB)</a:t>
            </a:r>
          </a:p>
          <a:p>
            <a:pPr lvl="1"/>
            <a:r>
              <a:rPr lang="en-US" altLang="en-US" dirty="0" smtClean="0"/>
              <a:t>Typical: 16–512 PTEs, 0.5–1 cycle for hit, 10–100 cycles for miss, 0.01%–1% miss rate</a:t>
            </a:r>
          </a:p>
          <a:p>
            <a:pPr lvl="1"/>
            <a:r>
              <a:rPr lang="en-US" altLang="en-US" dirty="0" smtClean="0"/>
              <a:t>Misses could be handled by hardware or software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Fast Translation Using a TLB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Fast Translation Using a TLB</a:t>
            </a:r>
            <a:endParaRPr lang="ru-RU" dirty="0"/>
          </a:p>
        </p:txBody>
      </p:sp>
      <p:pic>
        <p:nvPicPr>
          <p:cNvPr id="5" name="Picture 5" descr="f05-2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568" y="1128704"/>
            <a:ext cx="7834595" cy="552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/>
          <a:lstStyle/>
          <a:p>
            <a:r>
              <a:rPr lang="en-US" altLang="en-US" dirty="0" smtClean="0"/>
              <a:t>If page is in memory</a:t>
            </a:r>
          </a:p>
          <a:p>
            <a:pPr lvl="1"/>
            <a:r>
              <a:rPr lang="en-US" altLang="en-US" dirty="0" smtClean="0"/>
              <a:t>Load the PTE from memory and retry</a:t>
            </a:r>
          </a:p>
          <a:p>
            <a:pPr lvl="1"/>
            <a:r>
              <a:rPr lang="en-US" altLang="en-US" dirty="0" smtClean="0"/>
              <a:t>Could be handled in hardware</a:t>
            </a:r>
          </a:p>
          <a:p>
            <a:pPr lvl="2"/>
            <a:r>
              <a:rPr lang="en-US" altLang="en-US" sz="2800" dirty="0" smtClean="0"/>
              <a:t>Can get complex for more complicated page table structures</a:t>
            </a:r>
          </a:p>
          <a:p>
            <a:pPr lvl="1"/>
            <a:r>
              <a:rPr lang="en-US" altLang="en-US" dirty="0" smtClean="0"/>
              <a:t>Or in software</a:t>
            </a:r>
          </a:p>
          <a:p>
            <a:pPr lvl="2"/>
            <a:r>
              <a:rPr lang="en-US" altLang="en-US" sz="2800" dirty="0" smtClean="0"/>
              <a:t>Raise a special exception, with optimized handler</a:t>
            </a:r>
          </a:p>
          <a:p>
            <a:r>
              <a:rPr lang="en-US" altLang="en-US" dirty="0" smtClean="0"/>
              <a:t>If page is not in memory (page fault)</a:t>
            </a:r>
          </a:p>
          <a:p>
            <a:pPr lvl="1"/>
            <a:r>
              <a:rPr lang="en-US" altLang="en-US" dirty="0" smtClean="0"/>
              <a:t>OS handles fetching the page and updating the page table</a:t>
            </a:r>
          </a:p>
          <a:p>
            <a:pPr lvl="1"/>
            <a:r>
              <a:rPr lang="en-US" altLang="en-US" dirty="0" smtClean="0"/>
              <a:t>Then restart the faulting instruction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TLB Misses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TLB miss indicates</a:t>
            </a:r>
          </a:p>
          <a:p>
            <a:pPr lvl="1"/>
            <a:r>
              <a:rPr lang="en-AU" altLang="en-US" dirty="0" smtClean="0"/>
              <a:t>Page present, but PTE not in TLB</a:t>
            </a:r>
          </a:p>
          <a:p>
            <a:pPr lvl="1"/>
            <a:r>
              <a:rPr lang="en-AU" altLang="en-US" dirty="0" smtClean="0"/>
              <a:t>Page not preset</a:t>
            </a:r>
          </a:p>
          <a:p>
            <a:r>
              <a:rPr lang="en-AU" altLang="en-US" dirty="0" smtClean="0"/>
              <a:t>Must recognize TLB miss before destination register overwritten</a:t>
            </a:r>
          </a:p>
          <a:p>
            <a:pPr lvl="1"/>
            <a:r>
              <a:rPr lang="en-AU" altLang="en-US" dirty="0" smtClean="0"/>
              <a:t>Raise exception</a:t>
            </a:r>
          </a:p>
          <a:p>
            <a:r>
              <a:rPr lang="en-AU" altLang="en-US" dirty="0" smtClean="0"/>
              <a:t>Handler copies PTE from memory to TLB</a:t>
            </a:r>
          </a:p>
          <a:p>
            <a:pPr lvl="1"/>
            <a:r>
              <a:rPr lang="en-AU" altLang="en-US" dirty="0" smtClean="0"/>
              <a:t>Then restarts instruction</a:t>
            </a:r>
          </a:p>
          <a:p>
            <a:pPr lvl="1"/>
            <a:r>
              <a:rPr lang="en-AU" altLang="en-US" dirty="0" smtClean="0"/>
              <a:t>If page not present, page fault will occur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TLB Miss Handler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90752"/>
            <a:ext cx="4038600" cy="5324347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If cache tag uses </a:t>
            </a:r>
            <a:r>
              <a:rPr lang="en-US" altLang="en-US" sz="3200" b="1" dirty="0" smtClean="0"/>
              <a:t>physical address</a:t>
            </a:r>
          </a:p>
          <a:p>
            <a:pPr lvl="1"/>
            <a:r>
              <a:rPr lang="en-US" altLang="en-US" sz="2800" dirty="0" smtClean="0"/>
              <a:t>Need to translate before cache lookup</a:t>
            </a:r>
          </a:p>
          <a:p>
            <a:r>
              <a:rPr lang="en-US" altLang="en-US" sz="3200" dirty="0" smtClean="0"/>
              <a:t>Alternative: use </a:t>
            </a:r>
            <a:r>
              <a:rPr lang="en-US" altLang="en-US" sz="3200" b="1" dirty="0" smtClean="0"/>
              <a:t>virtual address</a:t>
            </a:r>
            <a:r>
              <a:rPr lang="en-US" altLang="en-US" sz="3200" dirty="0" smtClean="0"/>
              <a:t> tag</a:t>
            </a:r>
          </a:p>
          <a:p>
            <a:pPr lvl="1"/>
            <a:r>
              <a:rPr lang="en-US" altLang="en-US" sz="2800" dirty="0" smtClean="0"/>
              <a:t>Complications due to aliasing</a:t>
            </a:r>
          </a:p>
          <a:p>
            <a:pPr lvl="2"/>
            <a:r>
              <a:rPr lang="en-US" altLang="en-US" dirty="0" smtClean="0"/>
              <a:t>Different virtual addresses for shared physical address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TLB and Cache Interaction</a:t>
            </a:r>
            <a:endParaRPr lang="ru-RU" dirty="0"/>
          </a:p>
        </p:txBody>
      </p:sp>
      <p:pic>
        <p:nvPicPr>
          <p:cNvPr id="5" name="Picture 5" descr="f05-2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6048" y="1001711"/>
            <a:ext cx="5702598" cy="585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tasks can share parts of their virtual address spaces</a:t>
            </a:r>
          </a:p>
          <a:p>
            <a:pPr lvl="1"/>
            <a:r>
              <a:rPr lang="en-US" altLang="en-US" dirty="0" smtClean="0"/>
              <a:t>But need to protect against errant access</a:t>
            </a:r>
          </a:p>
          <a:p>
            <a:pPr lvl="1"/>
            <a:r>
              <a:rPr lang="en-US" altLang="en-US" dirty="0" smtClean="0"/>
              <a:t>Requires OS assistance</a:t>
            </a:r>
          </a:p>
          <a:p>
            <a:r>
              <a:rPr lang="en-US" altLang="en-US" dirty="0" smtClean="0"/>
              <a:t>Hardware support for OS protection</a:t>
            </a:r>
          </a:p>
          <a:p>
            <a:pPr lvl="1"/>
            <a:r>
              <a:rPr lang="en-US" altLang="en-US" dirty="0" smtClean="0"/>
              <a:t>Privileged supervisor mode (aka kernel mode)</a:t>
            </a:r>
          </a:p>
          <a:p>
            <a:pPr lvl="1"/>
            <a:r>
              <a:rPr lang="en-US" altLang="en-US" dirty="0" smtClean="0"/>
              <a:t>Privileged instructions</a:t>
            </a:r>
          </a:p>
          <a:p>
            <a:pPr lvl="1"/>
            <a:r>
              <a:rPr lang="en-US" altLang="en-US" dirty="0" smtClean="0"/>
              <a:t>Page tables and other state information only accessible in supervisor mode</a:t>
            </a:r>
          </a:p>
          <a:p>
            <a:pPr lvl="1"/>
            <a:r>
              <a:rPr lang="en-US" altLang="en-US" dirty="0" smtClean="0"/>
              <a:t>System call exception (e.g., </a:t>
            </a:r>
            <a:r>
              <a:rPr lang="en-US" altLang="en-US" dirty="0" err="1" smtClean="0"/>
              <a:t>ecall</a:t>
            </a:r>
            <a:r>
              <a:rPr lang="en-US" altLang="en-US" dirty="0" smtClean="0"/>
              <a:t> in RISC-V)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Protection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49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Virtual memory increases </a:t>
            </a:r>
            <a:r>
              <a:rPr lang="en-US" b="1" dirty="0" smtClean="0"/>
              <a:t>capacity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subset of virtual pages in physical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/>
              <a:t>Page table </a:t>
            </a:r>
            <a:r>
              <a:rPr lang="en-US" dirty="0" smtClean="0"/>
              <a:t>maps virtual pages to physical pages – address translation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/>
              <a:t>TLB</a:t>
            </a:r>
            <a:r>
              <a:rPr lang="en-US" dirty="0" smtClean="0"/>
              <a:t> speeds up address translation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Different page tables for different programs provides </a:t>
            </a:r>
            <a:r>
              <a:rPr lang="en-US" b="1" dirty="0" smtClean="0"/>
              <a:t>memory protection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Summary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626099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Use main memory as a “cache” for secondary (disk) storage</a:t>
            </a:r>
          </a:p>
          <a:p>
            <a:pPr lvl="1"/>
            <a:r>
              <a:rPr lang="en-US" altLang="en-US" dirty="0" smtClean="0"/>
              <a:t>Managed jointly by CPU hardware and the operating system (OS)</a:t>
            </a:r>
          </a:p>
          <a:p>
            <a:r>
              <a:rPr lang="en-US" altLang="en-US" dirty="0" smtClean="0"/>
              <a:t>Programs share main memory</a:t>
            </a:r>
          </a:p>
          <a:p>
            <a:pPr lvl="1"/>
            <a:r>
              <a:rPr lang="en-US" altLang="en-US" dirty="0" smtClean="0"/>
              <a:t>Each gets a private virtual address space holding its frequently used code and data</a:t>
            </a:r>
          </a:p>
          <a:p>
            <a:pPr lvl="1"/>
            <a:r>
              <a:rPr lang="en-US" altLang="en-US" dirty="0" smtClean="0"/>
              <a:t>Protected from other programs</a:t>
            </a:r>
          </a:p>
          <a:p>
            <a:r>
              <a:rPr lang="en-US" altLang="en-US" dirty="0" smtClean="0"/>
              <a:t>CPU and OS translate virtual addresses to physical addresses</a:t>
            </a:r>
          </a:p>
          <a:p>
            <a:pPr lvl="1"/>
            <a:r>
              <a:rPr lang="en-US" altLang="en-US" dirty="0" smtClean="0"/>
              <a:t>VM “block” is called a page</a:t>
            </a:r>
          </a:p>
          <a:p>
            <a:pPr lvl="1"/>
            <a:r>
              <a:rPr lang="en-US" altLang="en-US" dirty="0" smtClean="0"/>
              <a:t>VM translation “miss” is called a page fault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1052"/>
            <a:ext cx="10515600" cy="54767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 addresses</a:t>
            </a:r>
          </a:p>
          <a:p>
            <a:pPr lvl="1"/>
            <a:r>
              <a:rPr lang="en-US" dirty="0" smtClean="0"/>
              <a:t>Programs use virtual addresses</a:t>
            </a:r>
          </a:p>
          <a:p>
            <a:pPr lvl="1"/>
            <a:r>
              <a:rPr lang="en-US" dirty="0" smtClean="0"/>
              <a:t>Entire virtual address space stored on a hard drive</a:t>
            </a:r>
          </a:p>
          <a:p>
            <a:pPr lvl="1"/>
            <a:r>
              <a:rPr lang="en-US" dirty="0" smtClean="0"/>
              <a:t>Subset of virtual address data in DRAM</a:t>
            </a:r>
          </a:p>
          <a:p>
            <a:pPr lvl="1"/>
            <a:r>
              <a:rPr lang="en-US" dirty="0" smtClean="0"/>
              <a:t>CPU translates virtual addresses into physical addresses (DRAM addresses)</a:t>
            </a:r>
          </a:p>
          <a:p>
            <a:pPr lvl="1"/>
            <a:r>
              <a:rPr lang="en-US" dirty="0" smtClean="0"/>
              <a:t>Data not in DRAM fetched from hard drive</a:t>
            </a:r>
          </a:p>
          <a:p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Each program has own virtual to physical mapping</a:t>
            </a:r>
          </a:p>
          <a:p>
            <a:pPr lvl="1"/>
            <a:r>
              <a:rPr lang="en-US" dirty="0" smtClean="0"/>
              <a:t>Two programs can use same virtual address for different data</a:t>
            </a:r>
          </a:p>
          <a:p>
            <a:pPr lvl="1"/>
            <a:r>
              <a:rPr lang="en-US" dirty="0" smtClean="0"/>
              <a:t>Programs don’t need to be aware others are running</a:t>
            </a:r>
          </a:p>
          <a:p>
            <a:pPr lvl="1"/>
            <a:r>
              <a:rPr lang="en-US" dirty="0" smtClean="0"/>
              <a:t>One program (or virus) can’t corrupt memory used by another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Space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14247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Physical memory acts as cache for virtual memory</a:t>
            </a:r>
          </a:p>
          <a:p>
            <a:pPr marL="742950" indent="-74295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Cache/Virtual Memory Analogues</a:t>
            </a:r>
            <a:endParaRPr lang="ru-RU" dirty="0"/>
          </a:p>
        </p:txBody>
      </p:sp>
      <p:graphicFrame>
        <p:nvGraphicFramePr>
          <p:cNvPr id="7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5859680"/>
              </p:ext>
            </p:extLst>
          </p:nvPr>
        </p:nvGraphicFramePr>
        <p:xfrm>
          <a:off x="2235200" y="1943098"/>
          <a:ext cx="7378700" cy="4292604"/>
        </p:xfrm>
        <a:graphic>
          <a:graphicData uri="http://schemas.openxmlformats.org/drawingml/2006/table">
            <a:tbl>
              <a:tblPr/>
              <a:tblGrid>
                <a:gridCol w="3689350"/>
                <a:gridCol w="3689350"/>
              </a:tblGrid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  <a:effectLst/>
                          <a:latin typeface="+mn-lt"/>
                          <a:cs typeface="Arial" charset="0"/>
                        </a:rPr>
                        <a:t>Cache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  <a:effectLst/>
                          <a:latin typeface="+mn-lt"/>
                          <a:cs typeface="Arial" charset="0"/>
                        </a:rPr>
                        <a:t>Virtual 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 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Miss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Virtual Page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60347"/>
          </a:xfrm>
        </p:spPr>
        <p:txBody>
          <a:bodyPr/>
          <a:lstStyle/>
          <a:p>
            <a:r>
              <a:rPr lang="en-US" dirty="0" smtClean="0"/>
              <a:t>Most accesses hit in physical memory</a:t>
            </a:r>
          </a:p>
          <a:p>
            <a:r>
              <a:rPr lang="en-US" dirty="0" smtClean="0"/>
              <a:t>But programs have a large capacity of virtual memory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and Physical Addresses</a:t>
            </a:r>
            <a:endParaRPr lang="ru-RU" dirty="0"/>
          </a:p>
        </p:txBody>
      </p:sp>
      <p:pic>
        <p:nvPicPr>
          <p:cNvPr id="5" name="Picture 6" descr="Fig8_2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798" y="2544037"/>
            <a:ext cx="8943518" cy="3906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18100" y="6299200"/>
            <a:ext cx="2146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Fixed-size pages (e.g., 4K)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ru-RU" dirty="0"/>
          </a:p>
        </p:txBody>
      </p:sp>
      <p:pic>
        <p:nvPicPr>
          <p:cNvPr id="5" name="Picture 5" descr="Fig8_2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9697" y="2019296"/>
            <a:ext cx="6214595" cy="43941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978400" y="6286500"/>
            <a:ext cx="2146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8784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E3272"/>
                </a:solidFill>
              </a:rPr>
              <a:t>System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Virtual memory size: 2 GB = 2</a:t>
            </a:r>
            <a:r>
              <a:rPr lang="en-US" b="1" baseline="30000" dirty="0" smtClean="0">
                <a:solidFill>
                  <a:srgbClr val="1E3272"/>
                </a:solidFill>
              </a:rPr>
              <a:t>31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Physical memory size: 128 MB = 2</a:t>
            </a:r>
            <a:r>
              <a:rPr lang="en-US" b="1" baseline="30000" dirty="0" smtClean="0">
                <a:solidFill>
                  <a:srgbClr val="1E3272"/>
                </a:solidFill>
              </a:rPr>
              <a:t>27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Page size: 4 KB = 2</a:t>
            </a:r>
            <a:r>
              <a:rPr lang="en-US" b="1" baseline="30000" dirty="0" smtClean="0">
                <a:solidFill>
                  <a:srgbClr val="1E3272"/>
                </a:solidFill>
              </a:rPr>
              <a:t>12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bytes</a:t>
            </a:r>
          </a:p>
          <a:p>
            <a:r>
              <a:rPr lang="en-US" b="1" dirty="0" smtClean="0">
                <a:solidFill>
                  <a:srgbClr val="1E3272"/>
                </a:solidFill>
              </a:rPr>
              <a:t>Organization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Virtual address: </a:t>
            </a:r>
            <a:r>
              <a:rPr lang="en-US" b="1" dirty="0" smtClean="0">
                <a:solidFill>
                  <a:srgbClr val="1E3272"/>
                </a:solidFill>
              </a:rPr>
              <a:t>31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Physical address: </a:t>
            </a:r>
            <a:r>
              <a:rPr lang="en-US" b="1" dirty="0" smtClean="0">
                <a:solidFill>
                  <a:srgbClr val="1E3272"/>
                </a:solidFill>
              </a:rPr>
              <a:t>27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Page offset: </a:t>
            </a:r>
            <a:r>
              <a:rPr lang="en-US" b="1" dirty="0" smtClean="0">
                <a:solidFill>
                  <a:srgbClr val="1E3272"/>
                </a:solidFill>
              </a:rPr>
              <a:t>12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# Virtual pages = 2</a:t>
            </a:r>
            <a:r>
              <a:rPr lang="en-US" baseline="30000" dirty="0" smtClean="0"/>
              <a:t>31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b="1" dirty="0" smtClean="0"/>
              <a:t>2</a:t>
            </a:r>
            <a:r>
              <a:rPr lang="en-US" b="1" baseline="30000" dirty="0" smtClean="0"/>
              <a:t>19</a:t>
            </a:r>
            <a:r>
              <a:rPr lang="en-US" dirty="0" smtClean="0"/>
              <a:t>  (VPN = 19 bits)</a:t>
            </a:r>
          </a:p>
          <a:p>
            <a:pPr lvl="1"/>
            <a:r>
              <a:rPr lang="en-US" dirty="0" smtClean="0"/>
              <a:t># Physical pages = 2</a:t>
            </a:r>
            <a:r>
              <a:rPr lang="en-US" baseline="30000" dirty="0" smtClean="0"/>
              <a:t>27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b="1" dirty="0" smtClean="0"/>
              <a:t>2</a:t>
            </a:r>
            <a:r>
              <a:rPr lang="en-US" b="1" baseline="30000" dirty="0" smtClean="0"/>
              <a:t>15</a:t>
            </a:r>
            <a:r>
              <a:rPr lang="en-US" dirty="0" smtClean="0"/>
              <a:t> (PPN = 15 bits)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Example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8_2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206500"/>
            <a:ext cx="8554669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358900" y="1114553"/>
            <a:ext cx="5461000" cy="28478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sz="2000" dirty="0" smtClean="0"/>
              <a:t>	</a:t>
            </a:r>
            <a:r>
              <a:rPr lang="en-US" sz="2800" dirty="0" smtClean="0"/>
              <a:t>What is the physical address of virtual address</a:t>
            </a:r>
            <a:r>
              <a:rPr lang="en-US" sz="2800" b="1" dirty="0" smtClean="0"/>
              <a:t> 0x247C?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VPN =</a:t>
            </a:r>
            <a:r>
              <a:rPr lang="en-US" sz="2400" b="1" dirty="0" smtClean="0"/>
              <a:t> 0x2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VPN 0x2 maps to PPN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0x7FFF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12-bit page offset: </a:t>
            </a:r>
            <a:r>
              <a:rPr lang="en-US" sz="2400" b="1" dirty="0" smtClean="0"/>
              <a:t>0x47C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Physical address = </a:t>
            </a:r>
            <a:r>
              <a:rPr lang="en-US" sz="2400" b="1" dirty="0" smtClean="0">
                <a:solidFill>
                  <a:srgbClr val="C00000"/>
                </a:solidFill>
              </a:rPr>
              <a:t>0x7FFF</a:t>
            </a:r>
            <a:r>
              <a:rPr lang="en-US" sz="2400" b="1" dirty="0" smtClean="0"/>
              <a:t>47C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Memory 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78400" y="6604000"/>
            <a:ext cx="21463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3864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Used to perform address translation</a:t>
            </a:r>
          </a:p>
          <a:p>
            <a:r>
              <a:rPr lang="en-US" altLang="en-US" dirty="0" smtClean="0"/>
              <a:t>Stores placement information</a:t>
            </a:r>
          </a:p>
          <a:p>
            <a:pPr lvl="1"/>
            <a:r>
              <a:rPr lang="en-US" altLang="en-US" dirty="0" smtClean="0"/>
              <a:t>Array of page table entries, indexed by virtual page number</a:t>
            </a:r>
          </a:p>
          <a:p>
            <a:pPr lvl="1"/>
            <a:r>
              <a:rPr lang="en-US" altLang="en-US" dirty="0" smtClean="0"/>
              <a:t>Page table register in CPU points to page table in physical memory</a:t>
            </a:r>
          </a:p>
          <a:p>
            <a:r>
              <a:rPr lang="en-US" altLang="en-US" dirty="0" smtClean="0"/>
              <a:t>If page is present in memory</a:t>
            </a:r>
          </a:p>
          <a:p>
            <a:pPr lvl="1"/>
            <a:r>
              <a:rPr lang="en-US" altLang="en-US" dirty="0" smtClean="0"/>
              <a:t>PTE stores the physical page number</a:t>
            </a:r>
          </a:p>
          <a:p>
            <a:pPr lvl="1"/>
            <a:r>
              <a:rPr lang="en-US" altLang="en-US" dirty="0" smtClean="0"/>
              <a:t>Plus other status bits (referenced, dirty, …)</a:t>
            </a:r>
          </a:p>
          <a:p>
            <a:r>
              <a:rPr lang="en-US" altLang="en-US" dirty="0" smtClean="0"/>
              <a:t>If page is not present</a:t>
            </a:r>
          </a:p>
          <a:p>
            <a:pPr lvl="1"/>
            <a:r>
              <a:rPr lang="en-US" altLang="en-US" dirty="0" smtClean="0"/>
              <a:t>PTE can refer to location in swap space on disk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20798</TotalTime>
  <Words>840</Words>
  <Application>Microsoft Office PowerPoint</Application>
  <PresentationFormat>Widescreen</PresentationFormat>
  <Paragraphs>175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9: Virtual Memory</vt:lpstr>
      <vt:lpstr>Virtual Memory</vt:lpstr>
      <vt:lpstr>Virtual Address Space</vt:lpstr>
      <vt:lpstr>Cache/Virtual Memory Analogues</vt:lpstr>
      <vt:lpstr>Virtual and Physical Addresses</vt:lpstr>
      <vt:lpstr>Address Translation</vt:lpstr>
      <vt:lpstr>Virtual Memory Example</vt:lpstr>
      <vt:lpstr>Virtual Memory Example</vt:lpstr>
      <vt:lpstr>Page Table</vt:lpstr>
      <vt:lpstr>Page Mapping</vt:lpstr>
      <vt:lpstr>Page Fault Penalty</vt:lpstr>
      <vt:lpstr>Replacement and Writes</vt:lpstr>
      <vt:lpstr>Fast Translation Using a TLB</vt:lpstr>
      <vt:lpstr>Fast Translation Using a TLB</vt:lpstr>
      <vt:lpstr>TLB Misses</vt:lpstr>
      <vt:lpstr>TLB Miss Handler</vt:lpstr>
      <vt:lpstr>TLB and Cache Interaction</vt:lpstr>
      <vt:lpstr>Memory Protection</vt:lpstr>
      <vt:lpstr>Virtual Memory Summary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489</cp:revision>
  <dcterms:created xsi:type="dcterms:W3CDTF">2015-11-11T03:30:50Z</dcterms:created>
  <dcterms:modified xsi:type="dcterms:W3CDTF">2023-02-12T15:48:05Z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