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4" r:id="rId3"/>
    <p:sldId id="365" r:id="rId4"/>
    <p:sldId id="368" r:id="rId5"/>
    <p:sldId id="373" r:id="rId6"/>
    <p:sldId id="374" r:id="rId7"/>
    <p:sldId id="367" r:id="rId8"/>
    <p:sldId id="375" r:id="rId9"/>
    <p:sldId id="376" r:id="rId10"/>
    <p:sldId id="370" r:id="rId11"/>
    <p:sldId id="369" r:id="rId12"/>
    <p:sldId id="362" r:id="rId13"/>
    <p:sldId id="363" r:id="rId14"/>
    <p:sldId id="371" r:id="rId15"/>
    <p:sldId id="372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217"/>
    <a:srgbClr val="1E3272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12: </a:t>
            </a:r>
            <a:r>
              <a:rPr lang="en-US" b="1" smtClean="0"/>
              <a:t>Input/Output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52955" y="1971304"/>
            <a:ext cx="2700331" cy="1377538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I/O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175487" y="1933701"/>
            <a:ext cx="2700331" cy="1377538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Main Memory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570827" y="1967348"/>
            <a:ext cx="2700331" cy="1377538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Processor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596737" y="5388421"/>
            <a:ext cx="9260856" cy="359236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System Bus</a:t>
            </a:r>
            <a:endParaRPr lang="ru-RU" sz="2000" b="1" dirty="0">
              <a:solidFill>
                <a:srgbClr val="1E3272"/>
              </a:solidFill>
            </a:endParaRPr>
          </a:p>
        </p:txBody>
      </p:sp>
      <p:cxnSp>
        <p:nvCxnSpPr>
          <p:cNvPr id="21" name="Прямая соединительная линия 20"/>
          <p:cNvCxnSpPr>
            <a:stCxn id="19" idx="2"/>
          </p:cNvCxnSpPr>
          <p:nvPr/>
        </p:nvCxnSpPr>
        <p:spPr>
          <a:xfrm flipH="1">
            <a:off x="2914650" y="3344886"/>
            <a:ext cx="6343" cy="2055789"/>
          </a:xfrm>
          <a:prstGeom prst="line">
            <a:avLst/>
          </a:prstGeom>
          <a:ln w="38100">
            <a:solidFill>
              <a:srgbClr val="1E327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45" idx="0"/>
            <a:endCxn id="5" idx="2"/>
          </p:cNvCxnSpPr>
          <p:nvPr/>
        </p:nvCxnSpPr>
        <p:spPr>
          <a:xfrm flipH="1" flipV="1">
            <a:off x="6203121" y="3348842"/>
            <a:ext cx="9814" cy="544978"/>
          </a:xfrm>
          <a:prstGeom prst="line">
            <a:avLst/>
          </a:prstGeom>
          <a:ln w="38100">
            <a:solidFill>
              <a:srgbClr val="1E327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18" idx="2"/>
          </p:cNvCxnSpPr>
          <p:nvPr/>
        </p:nvCxnSpPr>
        <p:spPr>
          <a:xfrm flipH="1" flipV="1">
            <a:off x="9525653" y="3311239"/>
            <a:ext cx="37447" cy="2070386"/>
          </a:xfrm>
          <a:prstGeom prst="line">
            <a:avLst/>
          </a:prstGeom>
          <a:ln w="38100">
            <a:solidFill>
              <a:srgbClr val="1E327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028984" y="3893820"/>
            <a:ext cx="2367902" cy="108570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DMA</a:t>
            </a:r>
          </a:p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Controller</a:t>
            </a:r>
            <a:endParaRPr lang="ru-RU" sz="3600" b="1" dirty="0">
              <a:solidFill>
                <a:srgbClr val="F7B217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20" idx="0"/>
            <a:endCxn id="45" idx="2"/>
          </p:cNvCxnSpPr>
          <p:nvPr/>
        </p:nvCxnSpPr>
        <p:spPr>
          <a:xfrm flipH="1" flipV="1">
            <a:off x="6212935" y="4979522"/>
            <a:ext cx="14230" cy="408899"/>
          </a:xfrm>
          <a:prstGeom prst="line">
            <a:avLst/>
          </a:prstGeom>
          <a:ln w="38100">
            <a:solidFill>
              <a:srgbClr val="1E327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45" idx="3"/>
          </p:cNvCxnSpPr>
          <p:nvPr/>
        </p:nvCxnSpPr>
        <p:spPr>
          <a:xfrm flipV="1">
            <a:off x="7396886" y="3323771"/>
            <a:ext cx="1456828" cy="1112900"/>
          </a:xfrm>
          <a:prstGeom prst="line">
            <a:avLst/>
          </a:prstGeom>
          <a:ln w="38100">
            <a:solidFill>
              <a:srgbClr val="1E3272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Processor accesses I/O devices just like memory (like keyboards, monitors, printers)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Each I/O device assigned one or more address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When that address is detected, data read/written to I/O device instead of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 portion of the address space dedicated to I/O devices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 (MMIO)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3B217"/>
                </a:solidFill>
              </a:rPr>
              <a:t>Memory-Mapped I/O</a:t>
            </a:r>
            <a:r>
              <a:rPr lang="en-US" dirty="0" smtClean="0"/>
              <a:t> is an I/O scheme in which portions of the address space are assigned to I/O devices, and reads and writes to those addresses are interpreted as commands to the I/O device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Direct Memory Access (DMA) </a:t>
            </a:r>
            <a:r>
              <a:rPr lang="en-US" dirty="0" smtClean="0"/>
              <a:t>is a mechanism that provides a device controller with the ability to transfer data directly to or from the memory without involving the processor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3B217"/>
                </a:solidFill>
              </a:rPr>
              <a:t>Interrupt-Driven I/O </a:t>
            </a:r>
            <a:r>
              <a:rPr lang="en-US" dirty="0" smtClean="0"/>
              <a:t>is an I/O scheme that employs interrupts to indicate to the processor that an I/O device needs attention</a:t>
            </a:r>
            <a:endParaRPr lang="ru-RU" dirty="0" smtClean="0"/>
          </a:p>
          <a:p>
            <a:r>
              <a:rPr lang="en-US" b="1" dirty="0" smtClean="0">
                <a:solidFill>
                  <a:srgbClr val="F7B217"/>
                </a:solidFill>
              </a:rPr>
              <a:t>Polling</a:t>
            </a:r>
            <a:r>
              <a:rPr lang="en-US" dirty="0" smtClean="0"/>
              <a:t> is the process of periodically checking the status of an I/O device to determine the need to service the device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Device Driver </a:t>
            </a:r>
            <a:r>
              <a:rPr lang="en-US" dirty="0" smtClean="0"/>
              <a:t>is a program that controls an I/O device that is attached to the computer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RARS Digital Lab </a:t>
            </a:r>
            <a:r>
              <a:rPr lang="en-US" dirty="0" err="1" smtClean="0"/>
              <a:t>Sim</a:t>
            </a:r>
            <a:endParaRPr lang="ru-RU" dirty="0"/>
          </a:p>
        </p:txBody>
      </p:sp>
      <p:pic>
        <p:nvPicPr>
          <p:cNvPr id="7" name="Рисунок 6" descr="Screenshot 2021-02-03 at 15.53.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856" y="1299939"/>
            <a:ext cx="5856923" cy="4705350"/>
          </a:xfrm>
          <a:prstGeom prst="rect">
            <a:avLst/>
          </a:prstGeom>
        </p:spPr>
      </p:pic>
      <p:sp>
        <p:nvSpPr>
          <p:cNvPr id="8" name="Содержимое 1"/>
          <p:cNvSpPr>
            <a:spLocks noGrp="1"/>
          </p:cNvSpPr>
          <p:nvPr>
            <p:ph idx="1"/>
          </p:nvPr>
        </p:nvSpPr>
        <p:spPr>
          <a:xfrm>
            <a:off x="6807200" y="1163540"/>
            <a:ext cx="4789714" cy="5251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Seven segment display</a:t>
            </a:r>
          </a:p>
          <a:p>
            <a:pPr marL="0" indent="0"/>
            <a:r>
              <a:rPr lang="en-US" sz="2400" dirty="0" smtClean="0"/>
              <a:t>Byte value at address </a:t>
            </a:r>
            <a:r>
              <a:rPr lang="en-US" sz="2400" b="1" dirty="0" smtClean="0">
                <a:solidFill>
                  <a:srgbClr val="F3B217"/>
                </a:solidFill>
              </a:rPr>
              <a:t>0xffff0010</a:t>
            </a:r>
            <a:r>
              <a:rPr lang="en-US" sz="2400" dirty="0" smtClean="0"/>
              <a:t>: command right segment display </a:t>
            </a:r>
          </a:p>
          <a:p>
            <a:pPr marL="0" indent="0"/>
            <a:r>
              <a:rPr lang="en-US" sz="2400" dirty="0" smtClean="0"/>
              <a:t>Byte value at address </a:t>
            </a:r>
            <a:r>
              <a:rPr lang="en-US" sz="2400" b="1" dirty="0" smtClean="0">
                <a:solidFill>
                  <a:srgbClr val="F3B217"/>
                </a:solidFill>
              </a:rPr>
              <a:t>0xffff0011</a:t>
            </a:r>
            <a:r>
              <a:rPr lang="en-US" sz="2400" dirty="0" smtClean="0"/>
              <a:t>: command left segment display </a:t>
            </a:r>
          </a:p>
          <a:p>
            <a:pPr marL="0" indent="0">
              <a:buNone/>
            </a:pPr>
            <a:r>
              <a:rPr lang="en-US" sz="2400" b="1" dirty="0" smtClean="0"/>
              <a:t>Hexadecimal keyboard</a:t>
            </a:r>
          </a:p>
          <a:p>
            <a:pPr marL="0" indent="0"/>
            <a:r>
              <a:rPr lang="en-US" sz="2400" dirty="0" smtClean="0"/>
              <a:t>Byte value at address </a:t>
            </a:r>
            <a:r>
              <a:rPr lang="en-US" sz="2400" b="1" dirty="0" smtClean="0">
                <a:solidFill>
                  <a:srgbClr val="F3B217"/>
                </a:solidFill>
              </a:rPr>
              <a:t>0xffff0012</a:t>
            </a:r>
            <a:r>
              <a:rPr lang="en-US" sz="2400" dirty="0" smtClean="0"/>
              <a:t>: command row number of hexadecimal keyboard (bit 0 to 3) and enable keyboard interrupt (bit 7)</a:t>
            </a:r>
          </a:p>
          <a:p>
            <a:pPr marL="0" indent="0"/>
            <a:r>
              <a:rPr lang="en-US" sz="2400" dirty="0" smtClean="0"/>
              <a:t>Byte value at address </a:t>
            </a:r>
            <a:r>
              <a:rPr lang="en-US" sz="2400" b="1" dirty="0" smtClean="0">
                <a:solidFill>
                  <a:srgbClr val="F3B217"/>
                </a:solidFill>
              </a:rPr>
              <a:t>0xffff0014</a:t>
            </a:r>
            <a:r>
              <a:rPr lang="en-US" sz="2400" dirty="0" smtClean="0"/>
              <a:t>: receive row and column of the key pressed, 0 if not key pressed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RARS Bitmap Display</a:t>
            </a:r>
            <a:endParaRPr lang="ru-RU" dirty="0"/>
          </a:p>
        </p:txBody>
      </p:sp>
      <p:pic>
        <p:nvPicPr>
          <p:cNvPr id="5" name="Рисунок 4" descr="Screenshot 2021-02-03 at 18.00.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6" y="1178835"/>
            <a:ext cx="7818120" cy="543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7"/>
          </a:xfrm>
        </p:spPr>
        <p:txBody>
          <a:bodyPr>
            <a:normAutofit/>
          </a:bodyPr>
          <a:lstStyle/>
          <a:p>
            <a:r>
              <a:rPr lang="en-US" dirty="0" smtClean="0"/>
              <a:t>Human readable</a:t>
            </a:r>
          </a:p>
          <a:p>
            <a:pPr lvl="1"/>
            <a:r>
              <a:rPr lang="en-US" dirty="0" smtClean="0"/>
              <a:t>Suitable for communicating with users</a:t>
            </a:r>
          </a:p>
          <a:p>
            <a:pPr lvl="1"/>
            <a:r>
              <a:rPr lang="en-US" dirty="0" smtClean="0"/>
              <a:t>Video displays, printers</a:t>
            </a:r>
          </a:p>
          <a:p>
            <a:r>
              <a:rPr lang="en-US" dirty="0" smtClean="0"/>
              <a:t>Machine readable</a:t>
            </a:r>
          </a:p>
          <a:p>
            <a:pPr lvl="1"/>
            <a:r>
              <a:rPr lang="en-US" dirty="0" smtClean="0"/>
              <a:t>Suitable for communicating with equipment</a:t>
            </a:r>
          </a:p>
          <a:p>
            <a:pPr lvl="1"/>
            <a:r>
              <a:rPr lang="en-US" dirty="0" smtClean="0"/>
              <a:t>Magnetic disks, SSDs, sensors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Suitable for communicating with remote devices such as a terminal or another computer</a:t>
            </a:r>
          </a:p>
          <a:p>
            <a:pPr lvl="1"/>
            <a:r>
              <a:rPr lang="en-US" dirty="0" smtClean="0"/>
              <a:t>Network interface card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28675" y="3027225"/>
            <a:ext cx="2743200" cy="1651000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I/O Module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9075" y="1350825"/>
            <a:ext cx="3619500" cy="3048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Address Lines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9820550" y="1311075"/>
            <a:ext cx="444500" cy="1384300"/>
          </a:xfrm>
          <a:prstGeom prst="rightBrac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387079" y="1741224"/>
            <a:ext cx="1036977" cy="5588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400" b="1" dirty="0" err="1" smtClean="0">
                <a:solidFill>
                  <a:srgbClr val="1E3272"/>
                </a:solidFill>
                <a:latin typeface="+mj-lt"/>
              </a:rPr>
              <a:t>Systembus</a:t>
            </a:r>
            <a:endParaRPr lang="ru-RU" sz="2400" b="1" dirty="0" smtClean="0">
              <a:solidFill>
                <a:srgbClr val="1E3272"/>
              </a:solidFill>
              <a:latin typeface="+mj-l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6840176" y="4678225"/>
            <a:ext cx="587000" cy="1318813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6" idx="2"/>
          </p:cNvCxnSpPr>
          <p:nvPr/>
        </p:nvCxnSpPr>
        <p:spPr>
          <a:xfrm>
            <a:off x="8100275" y="4678225"/>
            <a:ext cx="46186" cy="1306937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786075" y="4678225"/>
            <a:ext cx="583545" cy="1318813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авая фигурная скобка 21"/>
          <p:cNvSpPr/>
          <p:nvPr/>
        </p:nvSpPr>
        <p:spPr>
          <a:xfrm>
            <a:off x="9572825" y="4797800"/>
            <a:ext cx="444500" cy="1384300"/>
          </a:xfrm>
          <a:prstGeom prst="rightBrac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7350975" y="2697025"/>
            <a:ext cx="0" cy="317500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8821000" y="1646100"/>
            <a:ext cx="3175" cy="1374775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093675" y="1858825"/>
            <a:ext cx="3657600" cy="3048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Data Lines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32" name="Прямая соединительная линия 31"/>
          <p:cNvCxnSpPr>
            <a:stCxn id="6" idx="0"/>
          </p:cNvCxnSpPr>
          <p:nvPr/>
        </p:nvCxnSpPr>
        <p:spPr>
          <a:xfrm flipV="1">
            <a:off x="8100275" y="2150925"/>
            <a:ext cx="6350" cy="876300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080975" y="2392225"/>
            <a:ext cx="3657600" cy="2921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Control Lines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22650" y="4952019"/>
            <a:ext cx="1625600" cy="99991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400" b="1" dirty="0" smtClean="0">
                <a:solidFill>
                  <a:srgbClr val="1E3272"/>
                </a:solidFill>
                <a:latin typeface="+mj-lt"/>
              </a:rPr>
              <a:t>Links to peripheral</a:t>
            </a:r>
          </a:p>
          <a:p>
            <a:r>
              <a:rPr lang="en-US" sz="2400" b="1" dirty="0" smtClean="0">
                <a:solidFill>
                  <a:srgbClr val="1E3272"/>
                </a:solidFill>
                <a:latin typeface="+mj-lt"/>
              </a:rPr>
              <a:t>devices</a:t>
            </a:r>
            <a:endParaRPr lang="ru-RU" sz="2400" b="1" dirty="0" smtClean="0">
              <a:solidFill>
                <a:srgbClr val="1E3272"/>
              </a:solidFill>
              <a:latin typeface="+mj-lt"/>
            </a:endParaRPr>
          </a:p>
        </p:txBody>
      </p:sp>
      <p:sp>
        <p:nvSpPr>
          <p:cNvPr id="39" name="Содержимое 1"/>
          <p:cNvSpPr>
            <a:spLocks noGrp="1"/>
          </p:cNvSpPr>
          <p:nvPr>
            <p:ph idx="1"/>
          </p:nvPr>
        </p:nvSpPr>
        <p:spPr>
          <a:xfrm>
            <a:off x="778824" y="1094927"/>
            <a:ext cx="5408222" cy="5531506"/>
          </a:xfrm>
        </p:spPr>
        <p:txBody>
          <a:bodyPr>
            <a:normAutofit/>
          </a:bodyPr>
          <a:lstStyle/>
          <a:p>
            <a:r>
              <a:rPr lang="en-US" dirty="0" smtClean="0"/>
              <a:t>Attach to the processor by a link to an I/O module</a:t>
            </a:r>
          </a:p>
          <a:p>
            <a:pPr lvl="1"/>
            <a:r>
              <a:rPr lang="en-US" dirty="0" smtClean="0"/>
              <a:t>The link is used to exchange control, status, and data between the I/O module and the external device</a:t>
            </a:r>
          </a:p>
          <a:p>
            <a:r>
              <a:rPr lang="en-US" dirty="0" smtClean="0"/>
              <a:t>Peripheral device</a:t>
            </a:r>
          </a:p>
          <a:p>
            <a:pPr lvl="1"/>
            <a:r>
              <a:rPr lang="en-US" dirty="0" smtClean="0"/>
              <a:t>An external device connected to an I/O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02574" y="1284931"/>
            <a:ext cx="10515600" cy="4997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4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Control signals </a:t>
            </a:r>
            <a:r>
              <a:rPr lang="en-US" dirty="0" smtClean="0"/>
              <a:t>determine the function that the device will perform</a:t>
            </a:r>
          </a:p>
          <a:p>
            <a:pPr>
              <a:lnSpc>
                <a:spcPct val="100000"/>
              </a:lnSpc>
              <a:spcBef>
                <a:spcPts val="54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Data</a:t>
            </a:r>
            <a:r>
              <a:rPr lang="en-US" dirty="0" smtClean="0"/>
              <a:t> are a set of bits to be sent to or received from the I/O module</a:t>
            </a:r>
          </a:p>
          <a:p>
            <a:pPr>
              <a:lnSpc>
                <a:spcPct val="100000"/>
              </a:lnSpc>
              <a:spcBef>
                <a:spcPts val="54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Status signals </a:t>
            </a:r>
            <a:r>
              <a:rPr lang="en-US" dirty="0" smtClean="0"/>
              <a:t>indicate the state of the device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5048" y="1214628"/>
            <a:ext cx="10838688" cy="52958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600" dirty="0"/>
              <a:t>Control and </a:t>
            </a:r>
            <a:r>
              <a:rPr lang="en-US" sz="4600" dirty="0" smtClean="0"/>
              <a:t>Timing</a:t>
            </a:r>
            <a:endParaRPr lang="en-US" sz="4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/>
              <a:t>Coordinates </a:t>
            </a:r>
            <a:r>
              <a:rPr lang="en-US" sz="3400" dirty="0"/>
              <a:t>the flow of traffic between internal resources and external devices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600" dirty="0" smtClean="0"/>
              <a:t>Processor Communication</a:t>
            </a:r>
            <a:endParaRPr lang="en-US" sz="4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/>
              <a:t>Involves </a:t>
            </a:r>
            <a:r>
              <a:rPr lang="en-US" sz="3400" dirty="0"/>
              <a:t>command decoding, data, status reporting, address recognition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600" dirty="0" smtClean="0"/>
              <a:t>Device Communication</a:t>
            </a:r>
            <a:endParaRPr lang="en-US" sz="4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/>
              <a:t>Involves </a:t>
            </a:r>
            <a:r>
              <a:rPr lang="en-US" sz="3400" dirty="0"/>
              <a:t>commands, status information, and data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600" dirty="0" smtClean="0"/>
              <a:t>Data Buffering</a:t>
            </a:r>
            <a:endParaRPr lang="en-US" sz="4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/>
              <a:t>Performs </a:t>
            </a:r>
            <a:r>
              <a:rPr lang="en-US" sz="3400" dirty="0"/>
              <a:t>the needed buffering operation to balance device and memory speeds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600" dirty="0" smtClean="0"/>
              <a:t>Error Detection</a:t>
            </a:r>
            <a:endParaRPr lang="en-US" sz="46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/>
              <a:t>Detects </a:t>
            </a:r>
            <a:r>
              <a:rPr lang="en-US" sz="3400" dirty="0"/>
              <a:t>and reports transmission </a:t>
            </a:r>
            <a:r>
              <a:rPr lang="en-US" sz="3400" dirty="0" smtClean="0"/>
              <a:t>errors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2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 Block Diagram</a:t>
            </a:r>
            <a:endParaRPr lang="en-US" dirty="0"/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11706" r="5319" b="11247"/>
          <a:stretch/>
        </p:blipFill>
        <p:spPr>
          <a:xfrm>
            <a:off x="1665925" y="1088399"/>
            <a:ext cx="8860150" cy="592982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090672" y="6319296"/>
            <a:ext cx="5788152" cy="5029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7426"/>
            <a:ext cx="10515600" cy="5739324"/>
          </a:xfrm>
        </p:spPr>
        <p:txBody>
          <a:bodyPr>
            <a:normAutofit fontScale="85000" lnSpcReduction="20000"/>
          </a:bodyPr>
          <a:lstStyle/>
          <a:p>
            <a:r>
              <a:rPr lang="en-US" sz="4200" dirty="0" smtClean="0"/>
              <a:t>Programmed I/O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Data are exchanged between the processor and the I/O module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Processor executes a program that gives it direct control of the I/O operation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When the processor issues a command it must wait until the I/O operation is complete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If the processor is faster than the I/O module this is wasteful of processor time</a:t>
            </a:r>
          </a:p>
          <a:p>
            <a:r>
              <a:rPr lang="en-US" sz="4200" dirty="0" smtClean="0"/>
              <a:t>Interrupt-driven I/O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Processor issues an I/O command, continues to execute other instructions, and is interrupted by the I/O module when the latter has completed its work</a:t>
            </a:r>
          </a:p>
          <a:p>
            <a:r>
              <a:rPr lang="en-US" sz="4200" dirty="0" smtClean="0"/>
              <a:t>Direct memory access (DMA)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The I/O module and main memory exchange data directly without processor involvement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Techniques for I/O Operations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Techniques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69" y="2057401"/>
            <a:ext cx="10470851" cy="34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Techniques</a:t>
            </a:r>
            <a:endParaRPr lang="en-US" dirty="0"/>
          </a:p>
        </p:txBody>
      </p:sp>
      <p:pic>
        <p:nvPicPr>
          <p:cNvPr id="5" name="Picture 4" descr="f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21" y="819759"/>
            <a:ext cx="8045714" cy="62171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3021" y="6521242"/>
            <a:ext cx="7474226" cy="297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2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20043</TotalTime>
  <Words>611</Words>
  <Application>Microsoft Office PowerPoint</Application>
  <PresentationFormat>Widescreen</PresentationFormat>
  <Paragraphs>113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12: Input/Output</vt:lpstr>
      <vt:lpstr>I/O Devices</vt:lpstr>
      <vt:lpstr>I/O Module</vt:lpstr>
      <vt:lpstr>Signals</vt:lpstr>
      <vt:lpstr>I/O Module Functions</vt:lpstr>
      <vt:lpstr>I/O Module Block Diagram</vt:lpstr>
      <vt:lpstr>Three Techniques for I/O Operations</vt:lpstr>
      <vt:lpstr>I/O Techniques</vt:lpstr>
      <vt:lpstr>I/O Techniques</vt:lpstr>
      <vt:lpstr>Direct Memory Access (DMA)</vt:lpstr>
      <vt:lpstr>Memory-Mapped I/O (MMIO)</vt:lpstr>
      <vt:lpstr>Key Ideas</vt:lpstr>
      <vt:lpstr>Key Ideas</vt:lpstr>
      <vt:lpstr>Example: RARS Digital Lab Sim</vt:lpstr>
      <vt:lpstr>Example: RARS Bitmap Display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434</cp:revision>
  <dcterms:created xsi:type="dcterms:W3CDTF">2015-11-11T03:30:50Z</dcterms:created>
  <dcterms:modified xsi:type="dcterms:W3CDTF">2023-02-21T12:41:12Z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