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285" r:id="rId16"/>
    <p:sldId id="276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86" r:id="rId26"/>
    <p:sldId id="287" r:id="rId27"/>
    <p:sldId id="288" r:id="rId28"/>
    <p:sldId id="274" r:id="rId29"/>
    <p:sldId id="272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F7B217"/>
    <a:srgbClr val="2F5CB5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32" autoAdjust="0"/>
    <p:restoredTop sz="99729" autoAdjust="0"/>
  </p:normalViewPr>
  <p:slideViewPr>
    <p:cSldViewPr snapToGrid="0">
      <p:cViewPr varScale="1">
        <p:scale>
          <a:sx n="70" d="100"/>
          <a:sy n="70" d="100"/>
        </p:scale>
        <p:origin x="5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19.02.2023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19.02.2023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13</a:t>
            </a:r>
            <a:r>
              <a:rPr lang="en-US" b="1" dirty="0" smtClean="0"/>
              <a:t>: Data-level parallelism: Vector, SIMD, GPU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Allow the CPU to execute instructions out of order to avoid stalls</a:t>
            </a:r>
          </a:p>
          <a:p>
            <a:pPr lvl="1"/>
            <a:r>
              <a:rPr lang="en-US" altLang="en-US" dirty="0"/>
              <a:t>But commit result to registers in order</a:t>
            </a:r>
          </a:p>
          <a:p>
            <a:r>
              <a:rPr lang="en-US" altLang="en-US" dirty="0"/>
              <a:t>Example</a:t>
            </a:r>
          </a:p>
          <a:p>
            <a:pPr lvl="1">
              <a:buNone/>
            </a:pPr>
            <a:r>
              <a:rPr lang="en-US" altLang="en-US" dirty="0"/>
              <a:t>	</a:t>
            </a:r>
            <a:r>
              <a:rPr lang="fr-FR" altLang="en-US" dirty="0" err="1">
                <a:latin typeface="Lucida Console" panose="020B0609040504020204" pitchFamily="49" charset="0"/>
              </a:rPr>
              <a:t>ld</a:t>
            </a:r>
            <a:r>
              <a:rPr lang="fr-FR" altLang="en-US" dirty="0">
                <a:latin typeface="Lucida Console" panose="020B0609040504020204" pitchFamily="49" charset="0"/>
              </a:rPr>
              <a:t>   </a:t>
            </a:r>
            <a:r>
              <a:rPr lang="fr-FR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x31</a:t>
            </a:r>
            <a:r>
              <a:rPr lang="fr-FR" altLang="en-US" dirty="0">
                <a:latin typeface="Lucida Console" panose="020B0609040504020204" pitchFamily="49" charset="0"/>
              </a:rPr>
              <a:t>,20(x21)</a:t>
            </a:r>
            <a:br>
              <a:rPr lang="fr-FR" altLang="en-US" dirty="0">
                <a:latin typeface="Lucida Console" panose="020B0609040504020204" pitchFamily="49" charset="0"/>
              </a:rPr>
            </a:br>
            <a:r>
              <a:rPr lang="fr-FR" altLang="en-US" dirty="0" err="1">
                <a:latin typeface="Lucida Console" panose="020B0609040504020204" pitchFamily="49" charset="0"/>
              </a:rPr>
              <a:t>add</a:t>
            </a:r>
            <a:r>
              <a:rPr lang="fr-FR" altLang="en-US" dirty="0">
                <a:latin typeface="Lucida Console" panose="020B0609040504020204" pitchFamily="49" charset="0"/>
              </a:rPr>
              <a:t>  x1,</a:t>
            </a:r>
            <a:r>
              <a:rPr lang="fr-FR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x31</a:t>
            </a:r>
            <a:r>
              <a:rPr lang="fr-FR" altLang="en-US" dirty="0">
                <a:latin typeface="Lucida Console" panose="020B0609040504020204" pitchFamily="49" charset="0"/>
              </a:rPr>
              <a:t>,x2</a:t>
            </a:r>
            <a:br>
              <a:rPr lang="fr-FR" altLang="en-US" dirty="0">
                <a:latin typeface="Lucida Console" panose="020B0609040504020204" pitchFamily="49" charset="0"/>
              </a:rPr>
            </a:br>
            <a:r>
              <a:rPr lang="fr-FR" altLang="en-US" dirty="0" err="1">
                <a:latin typeface="Lucida Console" panose="020B0609040504020204" pitchFamily="49" charset="0"/>
              </a:rPr>
              <a:t>sub</a:t>
            </a:r>
            <a:r>
              <a:rPr lang="fr-FR" altLang="en-US" dirty="0">
                <a:latin typeface="Lucida Console" panose="020B0609040504020204" pitchFamily="49" charset="0"/>
              </a:rPr>
              <a:t>  x23,x23,x3</a:t>
            </a:r>
            <a:br>
              <a:rPr lang="fr-FR" altLang="en-US" dirty="0">
                <a:latin typeface="Lucida Console" panose="020B0609040504020204" pitchFamily="49" charset="0"/>
              </a:rPr>
            </a:br>
            <a:r>
              <a:rPr lang="fr-FR" altLang="en-US" dirty="0" err="1">
                <a:latin typeface="Lucida Console" panose="020B0609040504020204" pitchFamily="49" charset="0"/>
              </a:rPr>
              <a:t>andi</a:t>
            </a:r>
            <a:r>
              <a:rPr lang="fr-FR" altLang="en-US" dirty="0">
                <a:latin typeface="Lucida Console" panose="020B0609040504020204" pitchFamily="49" charset="0"/>
              </a:rPr>
              <a:t> x5,x23,20</a:t>
            </a:r>
          </a:p>
          <a:p>
            <a:pPr lvl="1"/>
            <a:r>
              <a:rPr lang="en-US" altLang="en-US" dirty="0"/>
              <a:t>Can start </a:t>
            </a:r>
            <a:r>
              <a:rPr lang="en-US" altLang="en-US" dirty="0">
                <a:latin typeface="Lucida Console" panose="020B0609040504020204" pitchFamily="49" charset="0"/>
              </a:rPr>
              <a:t>sub</a:t>
            </a:r>
            <a:r>
              <a:rPr lang="en-US" altLang="en-US" dirty="0"/>
              <a:t> while </a:t>
            </a:r>
            <a:r>
              <a:rPr lang="en-US" altLang="en-US" dirty="0">
                <a:latin typeface="Lucida Console" panose="020B0609040504020204" pitchFamily="49" charset="0"/>
              </a:rPr>
              <a:t>add </a:t>
            </a:r>
            <a:r>
              <a:rPr lang="en-US" altLang="en-US" dirty="0"/>
              <a:t>is waiting for </a:t>
            </a:r>
            <a:r>
              <a:rPr lang="en-US" altLang="en-US" dirty="0" err="1"/>
              <a:t>ld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Pipeline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4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Why not just let the compiler schedule code?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Not all stalls are predicable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e.g., cache misses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Can’t always schedule around branches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Branch outcome is dynamically determined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Different implementations of an ISA have different latencies and </a:t>
            </a:r>
            <a:r>
              <a:rPr lang="en-US" altLang="en-US" dirty="0" smtClean="0"/>
              <a:t>hazards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Do Dynamic Scheduling?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02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Dynamically Scheduled CPU</a:t>
            </a:r>
            <a:endParaRPr lang="en-US" dirty="0"/>
          </a:p>
        </p:txBody>
      </p:sp>
      <p:sp>
        <p:nvSpPr>
          <p:cNvPr id="5" name="Freeform 9"/>
          <p:cNvSpPr>
            <a:spLocks/>
          </p:cNvSpPr>
          <p:nvPr/>
        </p:nvSpPr>
        <p:spPr bwMode="auto">
          <a:xfrm>
            <a:off x="7015370" y="3363015"/>
            <a:ext cx="1065213" cy="1362075"/>
          </a:xfrm>
          <a:custGeom>
            <a:avLst/>
            <a:gdLst>
              <a:gd name="T0" fmla="*/ 0 w 671"/>
              <a:gd name="T1" fmla="*/ 2147483646 h 858"/>
              <a:gd name="T2" fmla="*/ 2147483646 w 671"/>
              <a:gd name="T3" fmla="*/ 2147483646 h 858"/>
              <a:gd name="T4" fmla="*/ 2147483646 w 671"/>
              <a:gd name="T5" fmla="*/ 2147483646 h 858"/>
              <a:gd name="T6" fmla="*/ 2147483646 w 671"/>
              <a:gd name="T7" fmla="*/ 0 h 858"/>
              <a:gd name="T8" fmla="*/ 0 60000 65536"/>
              <a:gd name="T9" fmla="*/ 0 60000 65536"/>
              <a:gd name="T10" fmla="*/ 0 60000 65536"/>
              <a:gd name="T11" fmla="*/ 0 60000 65536"/>
              <a:gd name="T12" fmla="*/ 0 w 671"/>
              <a:gd name="T13" fmla="*/ 0 h 858"/>
              <a:gd name="T14" fmla="*/ 671 w 671"/>
              <a:gd name="T15" fmla="*/ 858 h 8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1" h="858">
                <a:moveTo>
                  <a:pt x="0" y="858"/>
                </a:moveTo>
                <a:cubicBezTo>
                  <a:pt x="95" y="838"/>
                  <a:pt x="469" y="850"/>
                  <a:pt x="570" y="738"/>
                </a:cubicBezTo>
                <a:cubicBezTo>
                  <a:pt x="671" y="626"/>
                  <a:pt x="652" y="309"/>
                  <a:pt x="606" y="186"/>
                </a:cubicBezTo>
                <a:cubicBezTo>
                  <a:pt x="560" y="63"/>
                  <a:pt x="359" y="39"/>
                  <a:pt x="294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5977145" y="3210615"/>
            <a:ext cx="2459038" cy="2152650"/>
          </a:xfrm>
          <a:custGeom>
            <a:avLst/>
            <a:gdLst>
              <a:gd name="T0" fmla="*/ 0 w 1549"/>
              <a:gd name="T1" fmla="*/ 2147483646 h 1356"/>
              <a:gd name="T2" fmla="*/ 2147483646 w 1549"/>
              <a:gd name="T3" fmla="*/ 2147483646 h 1356"/>
              <a:gd name="T4" fmla="*/ 2147483646 w 1549"/>
              <a:gd name="T5" fmla="*/ 2147483646 h 1356"/>
              <a:gd name="T6" fmla="*/ 2147483646 w 1549"/>
              <a:gd name="T7" fmla="*/ 0 h 1356"/>
              <a:gd name="T8" fmla="*/ 0 60000 65536"/>
              <a:gd name="T9" fmla="*/ 0 60000 65536"/>
              <a:gd name="T10" fmla="*/ 0 60000 65536"/>
              <a:gd name="T11" fmla="*/ 0 60000 65536"/>
              <a:gd name="T12" fmla="*/ 0 w 1549"/>
              <a:gd name="T13" fmla="*/ 0 h 1356"/>
              <a:gd name="T14" fmla="*/ 1549 w 1549"/>
              <a:gd name="T15" fmla="*/ 1356 h 13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9" h="1356">
                <a:moveTo>
                  <a:pt x="0" y="1356"/>
                </a:moveTo>
                <a:cubicBezTo>
                  <a:pt x="219" y="1298"/>
                  <a:pt x="1079" y="1198"/>
                  <a:pt x="1314" y="1008"/>
                </a:cubicBezTo>
                <a:cubicBezTo>
                  <a:pt x="1549" y="818"/>
                  <a:pt x="1466" y="384"/>
                  <a:pt x="1410" y="216"/>
                </a:cubicBezTo>
                <a:cubicBezTo>
                  <a:pt x="1354" y="48"/>
                  <a:pt x="1068" y="45"/>
                  <a:pt x="978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299533" y="3886890"/>
            <a:ext cx="1512887" cy="287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pic>
        <p:nvPicPr>
          <p:cNvPr id="8" name="Picture 4" descr="f04-72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783" y="1581840"/>
            <a:ext cx="6550025" cy="426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1"/>
          <p:cNvSpPr>
            <a:spLocks/>
          </p:cNvSpPr>
          <p:nvPr/>
        </p:nvSpPr>
        <p:spPr bwMode="auto">
          <a:xfrm>
            <a:off x="9253463" y="4461565"/>
            <a:ext cx="2206349" cy="1064592"/>
          </a:xfrm>
          <a:prstGeom prst="borderCallout1">
            <a:avLst>
              <a:gd name="adj1" fmla="val 12204"/>
              <a:gd name="adj2" fmla="val -4412"/>
              <a:gd name="adj3" fmla="val 6273"/>
              <a:gd name="adj4" fmla="val -5514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Results also sent to any waiting reservation stations</a:t>
            </a:r>
          </a:p>
        </p:txBody>
      </p:sp>
      <p:sp>
        <p:nvSpPr>
          <p:cNvPr id="10" name="AutoShape 12"/>
          <p:cNvSpPr>
            <a:spLocks/>
          </p:cNvSpPr>
          <p:nvPr/>
        </p:nvSpPr>
        <p:spPr bwMode="auto">
          <a:xfrm>
            <a:off x="2043320" y="5398190"/>
            <a:ext cx="1692275" cy="863462"/>
          </a:xfrm>
          <a:prstGeom prst="borderCallout1">
            <a:avLst>
              <a:gd name="adj1" fmla="val 17602"/>
              <a:gd name="adj2" fmla="val 104505"/>
              <a:gd name="adj3" fmla="val 12958"/>
              <a:gd name="adj4" fmla="val 1318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Reorders buffer for register writes</a:t>
            </a:r>
          </a:p>
        </p:txBody>
      </p:sp>
      <p:sp>
        <p:nvSpPr>
          <p:cNvPr id="11" name="AutoShape 15"/>
          <p:cNvSpPr>
            <a:spLocks/>
          </p:cNvSpPr>
          <p:nvPr/>
        </p:nvSpPr>
        <p:spPr bwMode="auto">
          <a:xfrm>
            <a:off x="6757402" y="5850628"/>
            <a:ext cx="2089150" cy="885409"/>
          </a:xfrm>
          <a:prstGeom prst="borderCallout1">
            <a:avLst>
              <a:gd name="adj1" fmla="val 14431"/>
              <a:gd name="adj2" fmla="val -4505"/>
              <a:gd name="adj3" fmla="val -45292"/>
              <a:gd name="adj4" fmla="val -3620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Can supply operands for issued instructions</a:t>
            </a:r>
          </a:p>
        </p:txBody>
      </p:sp>
      <p:sp>
        <p:nvSpPr>
          <p:cNvPr id="12" name="AutoShape 16"/>
          <p:cNvSpPr>
            <a:spLocks/>
          </p:cNvSpPr>
          <p:nvPr/>
        </p:nvSpPr>
        <p:spPr bwMode="auto">
          <a:xfrm>
            <a:off x="9154077" y="1437378"/>
            <a:ext cx="1717261" cy="739292"/>
          </a:xfrm>
          <a:prstGeom prst="borderCallout1">
            <a:avLst>
              <a:gd name="adj1" fmla="val 17602"/>
              <a:gd name="adj2" fmla="val -5426"/>
              <a:gd name="adj3" fmla="val 65769"/>
              <a:gd name="adj4" fmla="val -4587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Preserves dependencies</a:t>
            </a:r>
          </a:p>
        </p:txBody>
      </p:sp>
      <p:sp>
        <p:nvSpPr>
          <p:cNvPr id="13" name="AutoShape 17"/>
          <p:cNvSpPr>
            <a:spLocks/>
          </p:cNvSpPr>
          <p:nvPr/>
        </p:nvSpPr>
        <p:spPr bwMode="auto">
          <a:xfrm>
            <a:off x="9154075" y="2734365"/>
            <a:ext cx="1610001" cy="649288"/>
          </a:xfrm>
          <a:prstGeom prst="borderCallout1">
            <a:avLst>
              <a:gd name="adj1" fmla="val 17602"/>
              <a:gd name="adj2" fmla="val -5426"/>
              <a:gd name="adj3" fmla="val 22736"/>
              <a:gd name="adj4" fmla="val -1006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Hold pending operands</a:t>
            </a:r>
          </a:p>
        </p:txBody>
      </p:sp>
    </p:spTree>
    <p:extLst>
      <p:ext uri="{BB962C8B-B14F-4D97-AF65-F5344CB8AC3E}">
        <p14:creationId xmlns:p14="http://schemas.microsoft.com/office/powerpoint/2010/main" val="3637062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Autofit/>
          </a:bodyPr>
          <a:lstStyle/>
          <a:p>
            <a:r>
              <a:rPr lang="en-US" altLang="en-US" dirty="0"/>
              <a:t>Yes, but not as much as we’d like</a:t>
            </a:r>
          </a:p>
          <a:p>
            <a:r>
              <a:rPr lang="en-US" altLang="en-US" dirty="0"/>
              <a:t>Programs have real dependencies that limit ILP</a:t>
            </a:r>
          </a:p>
          <a:p>
            <a:r>
              <a:rPr lang="en-US" altLang="en-US" dirty="0"/>
              <a:t>Some dependencies are hard to eliminate</a:t>
            </a:r>
          </a:p>
          <a:p>
            <a:pPr lvl="1"/>
            <a:r>
              <a:rPr lang="en-US" altLang="en-US" dirty="0"/>
              <a:t>e.g., pointer aliasing</a:t>
            </a:r>
          </a:p>
          <a:p>
            <a:r>
              <a:rPr lang="en-US" altLang="en-US" dirty="0"/>
              <a:t>Some parallelism is hard to expose</a:t>
            </a:r>
          </a:p>
          <a:p>
            <a:pPr lvl="1"/>
            <a:r>
              <a:rPr lang="en-US" altLang="en-US" dirty="0"/>
              <a:t>Limited window size during instruction issue</a:t>
            </a:r>
          </a:p>
          <a:p>
            <a:r>
              <a:rPr lang="en-US" altLang="en-US" dirty="0"/>
              <a:t>Memory delays and limited bandwidth</a:t>
            </a:r>
          </a:p>
          <a:p>
            <a:pPr lvl="1"/>
            <a:r>
              <a:rPr lang="en-US" altLang="en-US" dirty="0"/>
              <a:t>Hard to keep pipelines full</a:t>
            </a:r>
          </a:p>
          <a:p>
            <a:r>
              <a:rPr lang="en-AU" altLang="en-US" dirty="0"/>
              <a:t>Speculation can help if done </a:t>
            </a:r>
            <a:r>
              <a:rPr lang="en-AU" altLang="en-US" dirty="0" smtClean="0"/>
              <a:t>well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Does Multiple Issue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11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04317"/>
            <a:ext cx="10515600" cy="5666040"/>
          </a:xfrm>
        </p:spPr>
        <p:txBody>
          <a:bodyPr>
            <a:normAutofit/>
          </a:bodyPr>
          <a:lstStyle/>
          <a:p>
            <a:r>
              <a:rPr lang="en-US" altLang="en-US" dirty="0"/>
              <a:t>ISA influences design of </a:t>
            </a:r>
            <a:r>
              <a:rPr lang="en-US" altLang="en-US" dirty="0" err="1"/>
              <a:t>datapath</a:t>
            </a:r>
            <a:r>
              <a:rPr lang="en-US" altLang="en-US" dirty="0"/>
              <a:t> and control</a:t>
            </a:r>
          </a:p>
          <a:p>
            <a:r>
              <a:rPr lang="en-US" altLang="en-US" dirty="0" err="1"/>
              <a:t>Datapath</a:t>
            </a:r>
            <a:r>
              <a:rPr lang="en-US" altLang="en-US" dirty="0"/>
              <a:t> and control influence design of ISA</a:t>
            </a:r>
          </a:p>
          <a:p>
            <a:r>
              <a:rPr lang="en-US" altLang="en-US" dirty="0"/>
              <a:t>Pipelining improves instruction throughput</a:t>
            </a:r>
            <a:br>
              <a:rPr lang="en-US" altLang="en-US" dirty="0"/>
            </a:br>
            <a:r>
              <a:rPr lang="en-US" altLang="en-US" dirty="0"/>
              <a:t>using parallelism</a:t>
            </a:r>
          </a:p>
          <a:p>
            <a:pPr lvl="1"/>
            <a:r>
              <a:rPr lang="en-US" altLang="en-US" dirty="0"/>
              <a:t>More instructions completed per second</a:t>
            </a:r>
          </a:p>
          <a:p>
            <a:pPr lvl="1"/>
            <a:r>
              <a:rPr lang="en-US" altLang="en-US" dirty="0"/>
              <a:t>Latency for each instruction not reduced</a:t>
            </a:r>
          </a:p>
          <a:p>
            <a:r>
              <a:rPr lang="en-US" altLang="en-US" dirty="0"/>
              <a:t>Hazards: structural, data, control</a:t>
            </a:r>
          </a:p>
          <a:p>
            <a:r>
              <a:rPr lang="en-US" altLang="en-US" dirty="0"/>
              <a:t>Multiple issue and dynamic scheduling (ILP)</a:t>
            </a:r>
          </a:p>
          <a:p>
            <a:pPr lvl="1"/>
            <a:r>
              <a:rPr lang="en-US" altLang="en-US" dirty="0"/>
              <a:t>Dependencies limit achievable parallelism</a:t>
            </a:r>
          </a:p>
          <a:p>
            <a:pPr lvl="1"/>
            <a:r>
              <a:rPr lang="en-US" altLang="en-US" dirty="0"/>
              <a:t>Complexity leads to the power wall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87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Data-level parallelism </a:t>
            </a:r>
            <a:r>
              <a:rPr lang="en-US" dirty="0" smtClean="0"/>
              <a:t>is parallelism achieved by performing the same operation on independent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Best in dealing with arrays in for loops and processing other kinds of </a:t>
            </a:r>
            <a:r>
              <a:rPr lang="en-US" b="1" dirty="0" smtClean="0"/>
              <a:t>identically structured 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Unsuitable for </a:t>
            </a:r>
            <a:r>
              <a:rPr lang="en-US" b="1" dirty="0" smtClean="0"/>
              <a:t>control flow structures</a:t>
            </a:r>
            <a:endParaRPr lang="ru-RU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Data-Level Parallelism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527548"/>
          </a:xfrm>
        </p:spPr>
        <p:txBody>
          <a:bodyPr>
            <a:normAutofit/>
          </a:bodyPr>
          <a:lstStyle/>
          <a:p>
            <a:r>
              <a:rPr lang="en-AU" altLang="en-US" dirty="0" smtClean="0"/>
              <a:t>An alternate classification</a:t>
            </a:r>
          </a:p>
          <a:p>
            <a:endParaRPr lang="en-AU" altLang="en-US" dirty="0" smtClean="0"/>
          </a:p>
          <a:p>
            <a:endParaRPr lang="en-AU" altLang="en-US" dirty="0" smtClean="0"/>
          </a:p>
          <a:p>
            <a:endParaRPr lang="en-AU" altLang="en-US" dirty="0" smtClean="0"/>
          </a:p>
          <a:p>
            <a:endParaRPr lang="en-AU" altLang="en-US" dirty="0" smtClean="0"/>
          </a:p>
          <a:p>
            <a:endParaRPr lang="en-AU" altLang="en-US" dirty="0" smtClean="0"/>
          </a:p>
          <a:p>
            <a:r>
              <a:rPr lang="en-US" dirty="0" smtClean="0"/>
              <a:t>SPMD: Single Program Multiple Data</a:t>
            </a:r>
          </a:p>
          <a:p>
            <a:pPr lvl="1"/>
            <a:r>
              <a:rPr lang="en-US" dirty="0" smtClean="0"/>
              <a:t>A parallel program on a MIMD computer</a:t>
            </a:r>
          </a:p>
          <a:p>
            <a:pPr lvl="1"/>
            <a:r>
              <a:rPr lang="en-US" dirty="0" smtClean="0"/>
              <a:t>Conditional code for different processors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Instruction and Data Streams</a:t>
            </a:r>
            <a:endParaRPr lang="ru-RU" dirty="0"/>
          </a:p>
        </p:txBody>
      </p:sp>
      <p:graphicFrame>
        <p:nvGraphicFramePr>
          <p:cNvPr id="5" name="Group 61"/>
          <p:cNvGraphicFramePr>
            <a:graphicFrameLocks noGrp="1"/>
          </p:cNvGraphicFramePr>
          <p:nvPr/>
        </p:nvGraphicFramePr>
        <p:xfrm>
          <a:off x="1968500" y="1866900"/>
          <a:ext cx="8991601" cy="2933699"/>
        </p:xfrm>
        <a:graphic>
          <a:graphicData uri="http://schemas.openxmlformats.org/drawingml/2006/table">
            <a:tbl>
              <a:tblPr/>
              <a:tblGrid>
                <a:gridCol w="1651209"/>
                <a:gridCol w="1459737"/>
                <a:gridCol w="2896154"/>
                <a:gridCol w="2984501"/>
              </a:tblGrid>
              <a:tr h="522364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Data Streams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236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Single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Multiple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418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Instruction Streams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Single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SISD</a:t>
                      </a: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:</a:t>
                      </a:r>
                      <a:b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Intel Pentium 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SIMD</a:t>
                      </a: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: SSE instructions of x86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47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Multiple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MISD</a:t>
                      </a: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:</a:t>
                      </a:r>
                      <a:b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No examples today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MIMD</a:t>
                      </a: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:</a:t>
                      </a:r>
                      <a:b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Intel Xeon e5345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698500" y="974852"/>
            <a:ext cx="10858500" cy="5413248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Single instruction, single data (SISD) stream</a:t>
            </a:r>
            <a:r>
              <a:rPr lang="en-US" sz="2800" dirty="0" smtClean="0"/>
              <a:t>: A single processor executes a single instruction stream to operate on data stored in a single memory. </a:t>
            </a:r>
            <a:r>
              <a:rPr lang="en-US" sz="2800" dirty="0" err="1" smtClean="0"/>
              <a:t>Uniprocessors</a:t>
            </a:r>
            <a:r>
              <a:rPr lang="en-US" sz="2800" dirty="0" smtClean="0"/>
              <a:t> fall into this category.</a:t>
            </a:r>
          </a:p>
          <a:p>
            <a:r>
              <a:rPr lang="en-US" sz="2800" b="1" dirty="0" smtClean="0"/>
              <a:t>Single instruction, multiple data (SIMD) stream</a:t>
            </a:r>
            <a:r>
              <a:rPr lang="en-US" sz="2800" dirty="0" smtClean="0"/>
              <a:t>: A single machine instruction controls the simultaneous execution of a number of processing elements on a lockstep basis. Each has an associated data memory, so that instructions are executed on different sets of data by different processors. Vector and array processors fall into this category.</a:t>
            </a:r>
          </a:p>
          <a:p>
            <a:r>
              <a:rPr lang="en-US" sz="2800" b="1" dirty="0" smtClean="0"/>
              <a:t>Multiple instruction, single data (MISD) stream</a:t>
            </a:r>
            <a:r>
              <a:rPr lang="en-US" sz="2800" dirty="0" smtClean="0"/>
              <a:t>: A sequence of data is transmitted to a set of processors, each of which executes a different instruction sequence. Not commercially implemented.</a:t>
            </a:r>
          </a:p>
          <a:p>
            <a:r>
              <a:rPr lang="en-US" sz="2800" b="1" dirty="0" smtClean="0"/>
              <a:t>Multiple instruction, multiple data (MIMD) stream</a:t>
            </a:r>
            <a:r>
              <a:rPr lang="en-US" sz="2800" dirty="0" smtClean="0"/>
              <a:t>: A set of processors simultaneously execute different instruction sequences on different data sets. SMPs, clusters, and NUMA systems fit into this category.</a:t>
            </a:r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Parallel Processing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715000"/>
          </a:xfrm>
        </p:spPr>
        <p:txBody>
          <a:bodyPr>
            <a:noAutofit/>
          </a:bodyPr>
          <a:lstStyle/>
          <a:p>
            <a:r>
              <a:rPr lang="en-AU" altLang="en-US" dirty="0" smtClean="0"/>
              <a:t>Highly pipelined function units</a:t>
            </a:r>
          </a:p>
          <a:p>
            <a:r>
              <a:rPr lang="en-AU" altLang="en-US" dirty="0" smtClean="0"/>
              <a:t>Stream data from/to vector registers to units</a:t>
            </a:r>
          </a:p>
          <a:p>
            <a:pPr lvl="1"/>
            <a:r>
              <a:rPr lang="en-AU" altLang="en-US" dirty="0" smtClean="0"/>
              <a:t>Data collected from memory into registers</a:t>
            </a:r>
          </a:p>
          <a:p>
            <a:pPr lvl="1"/>
            <a:r>
              <a:rPr lang="en-AU" altLang="en-US" dirty="0" smtClean="0"/>
              <a:t>Results stored from registers to memory</a:t>
            </a:r>
          </a:p>
          <a:p>
            <a:r>
              <a:rPr lang="en-AU" altLang="en-US" dirty="0" smtClean="0"/>
              <a:t>Example: Vector extension to RISC-V</a:t>
            </a:r>
          </a:p>
          <a:p>
            <a:pPr lvl="1"/>
            <a:r>
              <a:rPr lang="en-US" altLang="en-US" dirty="0" smtClean="0">
                <a:cs typeface="Arial" charset="0"/>
              </a:rPr>
              <a:t>v0 to v31: </a:t>
            </a:r>
            <a:r>
              <a:rPr lang="en-AU" altLang="en-US" dirty="0" smtClean="0"/>
              <a:t>32 </a:t>
            </a:r>
            <a:r>
              <a:rPr lang="en-US" altLang="en-US" dirty="0" smtClean="0">
                <a:cs typeface="Arial" charset="0"/>
              </a:rPr>
              <a:t>× 64-element registers, (64-bit elements)</a:t>
            </a:r>
          </a:p>
          <a:p>
            <a:pPr lvl="1"/>
            <a:r>
              <a:rPr lang="en-US" altLang="en-US" dirty="0" smtClean="0">
                <a:cs typeface="Arial" charset="0"/>
              </a:rPr>
              <a:t>Vector instructions</a:t>
            </a:r>
          </a:p>
          <a:p>
            <a:pPr lvl="2"/>
            <a:r>
              <a:rPr lang="en-US" altLang="en-US" sz="2800" dirty="0" err="1" smtClean="0">
                <a:latin typeface="Lucida Console" pitchFamily="49" charset="0"/>
                <a:cs typeface="Arial" charset="0"/>
              </a:rPr>
              <a:t>fld.v</a:t>
            </a:r>
            <a:r>
              <a:rPr lang="en-US" altLang="en-US" sz="2800" dirty="0" smtClean="0">
                <a:cs typeface="Arial" charset="0"/>
              </a:rPr>
              <a:t>, </a:t>
            </a:r>
            <a:r>
              <a:rPr lang="en-US" altLang="en-US" sz="2800" dirty="0" err="1" smtClean="0">
                <a:cs typeface="Arial" charset="0"/>
              </a:rPr>
              <a:t>f</a:t>
            </a:r>
            <a:r>
              <a:rPr lang="en-US" altLang="en-US" sz="2800" dirty="0" err="1" smtClean="0">
                <a:latin typeface="Lucida Console" pitchFamily="49" charset="0"/>
                <a:cs typeface="Arial" charset="0"/>
              </a:rPr>
              <a:t>sd.v</a:t>
            </a:r>
            <a:r>
              <a:rPr lang="en-US" altLang="en-US" sz="2800" dirty="0" smtClean="0">
                <a:cs typeface="Arial" charset="0"/>
              </a:rPr>
              <a:t>: load/store vector</a:t>
            </a:r>
          </a:p>
          <a:p>
            <a:pPr lvl="2"/>
            <a:r>
              <a:rPr lang="en-US" altLang="en-US" sz="2800" dirty="0" err="1" smtClean="0">
                <a:latin typeface="Lucida Console" pitchFamily="49" charset="0"/>
                <a:cs typeface="Arial" charset="0"/>
              </a:rPr>
              <a:t>fadd.d.v</a:t>
            </a:r>
            <a:r>
              <a:rPr lang="en-US" altLang="en-US" sz="2800" dirty="0" smtClean="0">
                <a:cs typeface="Arial" charset="0"/>
              </a:rPr>
              <a:t>: add vectors of double</a:t>
            </a:r>
          </a:p>
          <a:p>
            <a:pPr lvl="2"/>
            <a:r>
              <a:rPr lang="en-US" altLang="en-US" sz="2800" dirty="0" err="1" smtClean="0">
                <a:latin typeface="Lucida Console" pitchFamily="49" charset="0"/>
                <a:cs typeface="Arial" charset="0"/>
              </a:rPr>
              <a:t>fadd.d.vs</a:t>
            </a:r>
            <a:r>
              <a:rPr lang="en-US" altLang="en-US" sz="2800" dirty="0" smtClean="0">
                <a:cs typeface="Arial" charset="0"/>
              </a:rPr>
              <a:t>: add scalar to each element of vector of double</a:t>
            </a:r>
          </a:p>
          <a:p>
            <a:r>
              <a:rPr lang="en-US" altLang="en-US" dirty="0" smtClean="0">
                <a:cs typeface="Arial" charset="0"/>
              </a:rPr>
              <a:t>Significantly reduces instruction-fetch bandwidth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Vector Processors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753100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spcAft>
                <a:spcPts val="1200"/>
              </a:spcAft>
              <a:defRPr/>
            </a:pPr>
            <a:r>
              <a:rPr lang="en-AU" altLang="en-US" sz="2800" dirty="0" smtClean="0"/>
              <a:t> </a:t>
            </a:r>
            <a:r>
              <a:rPr lang="en-AU" altLang="en-US" sz="3200" dirty="0" smtClean="0"/>
              <a:t>Conventional RISC-V code:</a:t>
            </a:r>
            <a:endParaRPr lang="en-AU" altLang="en-US" sz="2800" dirty="0" smtClean="0"/>
          </a:p>
          <a:p>
            <a:pPr marL="746125" indent="-746125">
              <a:spcBef>
                <a:spcPts val="0"/>
              </a:spcBef>
              <a:buNone/>
              <a:defRPr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     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fld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      f0,a(x3)     </a:t>
            </a:r>
            <a:r>
              <a:rPr lang="en-AU" alt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load scalar a</a:t>
            </a:r>
          </a:p>
          <a:p>
            <a:pPr marL="746125" indent="-746125">
              <a:spcBef>
                <a:spcPts val="0"/>
              </a:spcBef>
              <a:buNone/>
              <a:defRPr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     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addi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     x5,x19,512   </a:t>
            </a:r>
            <a:r>
              <a:rPr lang="en-AU" alt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end of array X</a:t>
            </a:r>
          </a:p>
          <a:p>
            <a:pPr marL="746125" indent="-746125">
              <a:spcBef>
                <a:spcPts val="0"/>
              </a:spcBef>
              <a:buNone/>
              <a:defRPr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loop: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fld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      f1,0(x19)    </a:t>
            </a:r>
            <a:r>
              <a:rPr lang="en-AU" alt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load x[</a:t>
            </a:r>
            <a:r>
              <a:rPr lang="en-AU" altLang="en-US" sz="20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]</a:t>
            </a:r>
          </a:p>
          <a:p>
            <a:pPr marL="746125" indent="-746125">
              <a:spcBef>
                <a:spcPts val="0"/>
              </a:spcBef>
              <a:buNone/>
              <a:defRPr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     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fmul.d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   f1,f1,f0     </a:t>
            </a:r>
            <a:r>
              <a:rPr lang="en-AU" alt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a * x[</a:t>
            </a:r>
            <a:r>
              <a:rPr lang="en-AU" altLang="en-US" sz="20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]</a:t>
            </a:r>
          </a:p>
          <a:p>
            <a:pPr marL="746125" indent="-746125">
              <a:spcBef>
                <a:spcPts val="0"/>
              </a:spcBef>
              <a:buNone/>
              <a:defRPr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     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fld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      f2,0(x20)    </a:t>
            </a:r>
            <a:r>
              <a:rPr lang="en-AU" alt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load y[</a:t>
            </a:r>
            <a:r>
              <a:rPr lang="en-AU" altLang="en-US" sz="20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]</a:t>
            </a:r>
          </a:p>
          <a:p>
            <a:pPr marL="746125" indent="-746125">
              <a:spcBef>
                <a:spcPts val="0"/>
              </a:spcBef>
              <a:buNone/>
              <a:defRPr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     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fadd.d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   f2,f2,f1     </a:t>
            </a:r>
            <a:r>
              <a:rPr lang="en-AU" alt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a * x[</a:t>
            </a:r>
            <a:r>
              <a:rPr lang="en-AU" altLang="en-US" sz="20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] + y[</a:t>
            </a:r>
            <a:r>
              <a:rPr lang="en-AU" altLang="en-US" sz="20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]</a:t>
            </a:r>
          </a:p>
          <a:p>
            <a:pPr marL="746125" indent="-746125">
              <a:spcBef>
                <a:spcPts val="0"/>
              </a:spcBef>
              <a:buNone/>
              <a:defRPr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     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fsd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      f2,0(x20)    </a:t>
            </a:r>
            <a:r>
              <a:rPr lang="en-AU" alt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store y[</a:t>
            </a:r>
            <a:r>
              <a:rPr lang="en-AU" altLang="en-US" sz="20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]</a:t>
            </a:r>
          </a:p>
          <a:p>
            <a:pPr marL="746125" indent="-746125">
              <a:spcBef>
                <a:spcPts val="0"/>
              </a:spcBef>
              <a:buNone/>
              <a:defRPr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     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addi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     x19,x19,8    </a:t>
            </a:r>
            <a:r>
              <a:rPr lang="en-AU" alt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increment index to x</a:t>
            </a:r>
          </a:p>
          <a:p>
            <a:pPr marL="746125" indent="-746125">
              <a:spcBef>
                <a:spcPts val="0"/>
              </a:spcBef>
              <a:buNone/>
              <a:defRPr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     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addi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     x20,x20,8    </a:t>
            </a:r>
            <a:r>
              <a:rPr lang="en-AU" alt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increment index to y</a:t>
            </a:r>
          </a:p>
          <a:p>
            <a:pPr marL="746125" indent="-746125">
              <a:spcBef>
                <a:spcPts val="0"/>
              </a:spcBef>
              <a:buNone/>
              <a:defRPr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     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bltu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     x19,x5,loop  </a:t>
            </a:r>
            <a:r>
              <a:rPr lang="en-AU" alt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repeat if not done</a:t>
            </a:r>
          </a:p>
          <a:p>
            <a:pPr marL="0" indent="0">
              <a:spcBef>
                <a:spcPts val="500"/>
              </a:spcBef>
              <a:spcAft>
                <a:spcPts val="1200"/>
              </a:spcAft>
              <a:defRPr/>
            </a:pPr>
            <a:r>
              <a:rPr lang="en-AU" altLang="en-US" sz="3200" dirty="0" smtClean="0"/>
              <a:t> Vector RISC-V code:</a:t>
            </a:r>
          </a:p>
          <a:p>
            <a:pPr marL="746125" indent="-746125">
              <a:spcBef>
                <a:spcPts val="0"/>
              </a:spcBef>
              <a:buNone/>
              <a:defRPr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     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fld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      f0,a(x3)     </a:t>
            </a:r>
            <a:r>
              <a:rPr lang="en-AU" alt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load scalar a</a:t>
            </a:r>
          </a:p>
          <a:p>
            <a:pPr marL="746125" indent="-746125">
              <a:spcBef>
                <a:spcPts val="0"/>
              </a:spcBef>
              <a:buNone/>
              <a:defRPr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     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fld.v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    v0,0(x19)    </a:t>
            </a:r>
            <a:r>
              <a:rPr lang="en-AU" alt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load vector x</a:t>
            </a:r>
          </a:p>
          <a:p>
            <a:pPr marL="746125" indent="-746125">
              <a:spcBef>
                <a:spcPts val="0"/>
              </a:spcBef>
              <a:buNone/>
              <a:defRPr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     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fmul.d.vs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v0,v0,f0     </a:t>
            </a:r>
            <a:r>
              <a:rPr lang="en-AU" alt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vector-scalar multiply</a:t>
            </a:r>
          </a:p>
          <a:p>
            <a:pPr marL="746125" indent="-746125">
              <a:spcBef>
                <a:spcPts val="0"/>
              </a:spcBef>
              <a:buNone/>
              <a:defRPr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     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fld.v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    v1,0(x20)    </a:t>
            </a:r>
            <a:r>
              <a:rPr lang="en-AU" alt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load vector y</a:t>
            </a:r>
          </a:p>
          <a:p>
            <a:pPr marL="746125" indent="-746125">
              <a:spcBef>
                <a:spcPts val="0"/>
              </a:spcBef>
              <a:buNone/>
              <a:defRPr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     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fadd.d.v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 v1,v1,v0     </a:t>
            </a:r>
            <a:r>
              <a:rPr lang="en-AU" alt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vector-vector add</a:t>
            </a:r>
          </a:p>
          <a:p>
            <a:pPr marL="746125" indent="-746125">
              <a:spcBef>
                <a:spcPts val="0"/>
              </a:spcBef>
              <a:buNone/>
              <a:defRPr/>
            </a:pPr>
            <a:r>
              <a:rPr lang="en-AU" altLang="en-US" sz="2000" dirty="0" smtClean="0">
                <a:latin typeface="Lucida Console" panose="020B0609040504020204" pitchFamily="49" charset="0"/>
              </a:rPr>
              <a:t>       </a:t>
            </a:r>
            <a:r>
              <a:rPr lang="en-AU" altLang="en-US" sz="2000" dirty="0" err="1" smtClean="0">
                <a:latin typeface="Lucida Console" panose="020B0609040504020204" pitchFamily="49" charset="0"/>
              </a:rPr>
              <a:t>fsd.v</a:t>
            </a:r>
            <a:r>
              <a:rPr lang="en-AU" altLang="en-US" sz="2000" dirty="0" smtClean="0">
                <a:latin typeface="Lucida Console" panose="020B0609040504020204" pitchFamily="49" charset="0"/>
              </a:rPr>
              <a:t>     v1,0(x20)    </a:t>
            </a:r>
            <a:r>
              <a:rPr lang="en-AU" altLang="en-US" sz="20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# store vector y</a:t>
            </a:r>
            <a:endParaRPr lang="ru-RU" sz="2000" dirty="0">
              <a:solidFill>
                <a:srgbClr val="00B05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Example: DAXPY (Y = a × X + Y)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92305"/>
          </a:xfrm>
        </p:spPr>
        <p:txBody>
          <a:bodyPr>
            <a:normAutofit/>
          </a:bodyPr>
          <a:lstStyle/>
          <a:p>
            <a:r>
              <a:rPr lang="en-US" altLang="en-US" dirty="0"/>
              <a:t>Pipelining: executing multiple instructions in parallel</a:t>
            </a:r>
          </a:p>
          <a:p>
            <a:r>
              <a:rPr lang="en-US" altLang="en-US" dirty="0"/>
              <a:t>To increase ILP</a:t>
            </a:r>
          </a:p>
          <a:p>
            <a:pPr lvl="1"/>
            <a:r>
              <a:rPr lang="en-US" altLang="en-US" dirty="0"/>
              <a:t>Deeper pipeline</a:t>
            </a:r>
          </a:p>
          <a:p>
            <a:pPr lvl="2"/>
            <a:r>
              <a:rPr lang="en-US" altLang="en-US" sz="2800" dirty="0"/>
              <a:t>Less work per stage </a:t>
            </a:r>
            <a:r>
              <a:rPr lang="en-US" altLang="en-US" sz="2800" dirty="0">
                <a:sym typeface="Symbol" panose="05050102010706020507" pitchFamily="18" charset="2"/>
              </a:rPr>
              <a:t> shorter clock cycle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Multiple issue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Replicate pipeline stages  multiple pipelines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Start multiple instructions per clock cycle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CPI &lt; 1, so use Instructions Per Cycle (IPC)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E.g., 4GHz 4-way multiple-issue</a:t>
            </a:r>
          </a:p>
          <a:p>
            <a:pPr lvl="3"/>
            <a:r>
              <a:rPr lang="en-US" altLang="en-US" sz="2400" dirty="0">
                <a:sym typeface="Symbol" panose="05050102010706020507" pitchFamily="18" charset="2"/>
              </a:rPr>
              <a:t>16 BIPS, peak CPI = 0.25, peak IPC = 4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But dependencies reduce this in practice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Instruction-Level Parallelism (ILP)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9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00100" y="1066800"/>
            <a:ext cx="10617200" cy="5613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altLang="en-US" dirty="0" smtClean="0"/>
              <a:t>Vector architectures and compilers</a:t>
            </a:r>
          </a:p>
          <a:p>
            <a:pPr lvl="1">
              <a:lnSpc>
                <a:spcPct val="100000"/>
              </a:lnSpc>
            </a:pPr>
            <a:r>
              <a:rPr lang="en-AU" altLang="en-US" dirty="0" smtClean="0"/>
              <a:t>Simplify data-parallel programming</a:t>
            </a:r>
          </a:p>
          <a:p>
            <a:pPr lvl="1">
              <a:lnSpc>
                <a:spcPct val="100000"/>
              </a:lnSpc>
            </a:pPr>
            <a:r>
              <a:rPr lang="en-AU" altLang="en-US" dirty="0" smtClean="0"/>
              <a:t>Explicit statement of absence of loop-carried dependences</a:t>
            </a:r>
          </a:p>
          <a:p>
            <a:pPr lvl="2">
              <a:lnSpc>
                <a:spcPct val="100000"/>
              </a:lnSpc>
            </a:pPr>
            <a:r>
              <a:rPr lang="en-AU" altLang="en-US" sz="2800" dirty="0" smtClean="0"/>
              <a:t>Reduced checking in hardware</a:t>
            </a:r>
          </a:p>
          <a:p>
            <a:pPr lvl="1">
              <a:lnSpc>
                <a:spcPct val="100000"/>
              </a:lnSpc>
            </a:pPr>
            <a:r>
              <a:rPr lang="en-AU" altLang="en-US" dirty="0" smtClean="0"/>
              <a:t>Regular access patterns benefit from interleaved and burst memory</a:t>
            </a:r>
          </a:p>
          <a:p>
            <a:pPr lvl="1">
              <a:lnSpc>
                <a:spcPct val="100000"/>
              </a:lnSpc>
            </a:pPr>
            <a:r>
              <a:rPr lang="en-AU" altLang="en-US" dirty="0" smtClean="0"/>
              <a:t>Avoid control hazards by avoiding loops</a:t>
            </a:r>
          </a:p>
          <a:p>
            <a:pPr>
              <a:lnSpc>
                <a:spcPct val="100000"/>
              </a:lnSpc>
            </a:pPr>
            <a:r>
              <a:rPr lang="en-AU" altLang="en-US" dirty="0" smtClean="0"/>
              <a:t>More general than ad-hoc media extensions (such as MMX, SSE)</a:t>
            </a:r>
          </a:p>
          <a:p>
            <a:pPr lvl="1">
              <a:lnSpc>
                <a:spcPct val="100000"/>
              </a:lnSpc>
            </a:pPr>
            <a:r>
              <a:rPr lang="en-AU" altLang="en-US" dirty="0" smtClean="0"/>
              <a:t>Better match with compiler technology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Vector vs. Scalar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311647"/>
          </a:xfrm>
        </p:spPr>
        <p:txBody>
          <a:bodyPr/>
          <a:lstStyle/>
          <a:p>
            <a:r>
              <a:rPr lang="en-AU" altLang="en-US" dirty="0" smtClean="0"/>
              <a:t>Operate </a:t>
            </a:r>
            <a:r>
              <a:rPr lang="en-AU" altLang="en-US" dirty="0" err="1" smtClean="0"/>
              <a:t>elementwise</a:t>
            </a:r>
            <a:r>
              <a:rPr lang="en-AU" altLang="en-US" dirty="0" smtClean="0"/>
              <a:t> on vectors of data</a:t>
            </a:r>
          </a:p>
          <a:p>
            <a:pPr lvl="1"/>
            <a:r>
              <a:rPr lang="en-AU" altLang="en-US" dirty="0" smtClean="0"/>
              <a:t>E.g., MMX and SSE instructions in x86</a:t>
            </a:r>
          </a:p>
          <a:p>
            <a:pPr lvl="2"/>
            <a:r>
              <a:rPr lang="en-AU" altLang="en-US" sz="2800" dirty="0" smtClean="0"/>
              <a:t>Multiple data elements in 128-bit wide registers</a:t>
            </a:r>
          </a:p>
          <a:p>
            <a:r>
              <a:rPr lang="en-AU" altLang="en-US" dirty="0" smtClean="0"/>
              <a:t>All processors execute the same instruction at the same time</a:t>
            </a:r>
          </a:p>
          <a:p>
            <a:pPr lvl="1"/>
            <a:r>
              <a:rPr lang="en-AU" altLang="en-US" dirty="0" smtClean="0"/>
              <a:t>Each with different data address, etc.</a:t>
            </a:r>
          </a:p>
          <a:p>
            <a:r>
              <a:rPr lang="en-AU" altLang="en-US" dirty="0" smtClean="0"/>
              <a:t>Simplifies synchronization</a:t>
            </a:r>
          </a:p>
          <a:p>
            <a:r>
              <a:rPr lang="en-AU" altLang="en-US" dirty="0" smtClean="0"/>
              <a:t>Reduced instruction control hardware</a:t>
            </a:r>
          </a:p>
          <a:p>
            <a:r>
              <a:rPr lang="en-AU" altLang="en-US" dirty="0" smtClean="0"/>
              <a:t>Works best for highly data-parallel applications</a:t>
            </a:r>
          </a:p>
          <a:p>
            <a:pPr lvl="1"/>
            <a:endParaRPr lang="en-AU" alt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SIMD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66800"/>
            <a:ext cx="10896600" cy="552449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en-US" sz="2800" dirty="0" smtClean="0"/>
              <a:t>Vector instructions have a variable vector width, multimedia extensions have a fixed width</a:t>
            </a:r>
          </a:p>
          <a:p>
            <a:pPr>
              <a:spcBef>
                <a:spcPts val="600"/>
              </a:spcBef>
            </a:pPr>
            <a:r>
              <a:rPr lang="en-US" altLang="en-US" sz="2800" dirty="0" smtClean="0"/>
              <a:t>Vector instructions support </a:t>
            </a:r>
            <a:r>
              <a:rPr lang="en-US" altLang="en-US" sz="2800" dirty="0" err="1" smtClean="0"/>
              <a:t>strided</a:t>
            </a:r>
            <a:r>
              <a:rPr lang="en-US" altLang="en-US" sz="2800" dirty="0" smtClean="0"/>
              <a:t> access, multimedia extensions do not</a:t>
            </a:r>
          </a:p>
          <a:p>
            <a:pPr>
              <a:spcBef>
                <a:spcPts val="600"/>
              </a:spcBef>
            </a:pPr>
            <a:r>
              <a:rPr lang="en-US" altLang="en-US" sz="2800" dirty="0" smtClean="0"/>
              <a:t>Vector units can be combination of pipelined and arrayed functional units:</a:t>
            </a:r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Vector vs. Multimedia Extensions</a:t>
            </a:r>
            <a:endParaRPr lang="ru-RU" b="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0821" y="3409946"/>
            <a:ext cx="416052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3819" y="3589020"/>
            <a:ext cx="4640580" cy="3192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63752"/>
            <a:ext cx="10515600" cy="567994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AU" altLang="en-US" dirty="0" smtClean="0"/>
              <a:t>Processing is highly data-parallel</a:t>
            </a:r>
          </a:p>
          <a:p>
            <a:pPr lvl="1">
              <a:lnSpc>
                <a:spcPct val="80000"/>
              </a:lnSpc>
            </a:pPr>
            <a:r>
              <a:rPr lang="en-AU" altLang="en-US" dirty="0" smtClean="0"/>
              <a:t>GPUs are highly multithreaded</a:t>
            </a:r>
          </a:p>
          <a:p>
            <a:pPr lvl="1">
              <a:lnSpc>
                <a:spcPct val="80000"/>
              </a:lnSpc>
            </a:pPr>
            <a:r>
              <a:rPr lang="en-AU" altLang="en-US" dirty="0" smtClean="0"/>
              <a:t>Use thread switching to hide memory latency</a:t>
            </a:r>
          </a:p>
          <a:p>
            <a:pPr lvl="2">
              <a:lnSpc>
                <a:spcPct val="80000"/>
              </a:lnSpc>
            </a:pPr>
            <a:r>
              <a:rPr lang="en-AU" altLang="en-US" sz="2800" dirty="0" smtClean="0"/>
              <a:t>Less reliance on multi-level caches</a:t>
            </a:r>
          </a:p>
          <a:p>
            <a:pPr lvl="1">
              <a:lnSpc>
                <a:spcPct val="80000"/>
              </a:lnSpc>
            </a:pPr>
            <a:r>
              <a:rPr lang="en-AU" altLang="en-US" dirty="0" smtClean="0"/>
              <a:t>Graphics memory is wide and high-bandwidth</a:t>
            </a:r>
          </a:p>
          <a:p>
            <a:pPr>
              <a:lnSpc>
                <a:spcPct val="80000"/>
              </a:lnSpc>
            </a:pPr>
            <a:r>
              <a:rPr lang="en-AU" altLang="en-US" dirty="0" smtClean="0"/>
              <a:t>Trend toward general purpose GPUs</a:t>
            </a:r>
          </a:p>
          <a:p>
            <a:pPr lvl="1">
              <a:lnSpc>
                <a:spcPct val="80000"/>
              </a:lnSpc>
            </a:pPr>
            <a:r>
              <a:rPr lang="en-AU" altLang="en-US" dirty="0" smtClean="0"/>
              <a:t>Heterogeneous CPU/GPU systems</a:t>
            </a:r>
          </a:p>
          <a:p>
            <a:pPr lvl="1">
              <a:lnSpc>
                <a:spcPct val="80000"/>
              </a:lnSpc>
            </a:pPr>
            <a:r>
              <a:rPr lang="en-AU" altLang="en-US" dirty="0" smtClean="0"/>
              <a:t>CPU for sequential code, GPU for parallel code</a:t>
            </a:r>
          </a:p>
          <a:p>
            <a:pPr>
              <a:lnSpc>
                <a:spcPct val="80000"/>
              </a:lnSpc>
            </a:pPr>
            <a:r>
              <a:rPr lang="en-AU" altLang="en-US" dirty="0" smtClean="0"/>
              <a:t>Programming languages/APIs</a:t>
            </a:r>
          </a:p>
          <a:p>
            <a:pPr lvl="1">
              <a:lnSpc>
                <a:spcPct val="80000"/>
              </a:lnSpc>
            </a:pPr>
            <a:r>
              <a:rPr lang="en-AU" altLang="en-US" dirty="0" smtClean="0"/>
              <a:t>DirectX, OpenGL</a:t>
            </a:r>
          </a:p>
          <a:p>
            <a:pPr lvl="1">
              <a:lnSpc>
                <a:spcPct val="80000"/>
              </a:lnSpc>
            </a:pPr>
            <a:r>
              <a:rPr lang="en-AU" altLang="en-US" dirty="0" smtClean="0"/>
              <a:t>C for Graphics (Cg), High Level </a:t>
            </a:r>
            <a:r>
              <a:rPr lang="en-AU" altLang="en-US" dirty="0" err="1" smtClean="0"/>
              <a:t>Shader</a:t>
            </a:r>
            <a:r>
              <a:rPr lang="en-AU" altLang="en-US" dirty="0" smtClean="0"/>
              <a:t> Language (HLSL)</a:t>
            </a:r>
          </a:p>
          <a:p>
            <a:pPr lvl="1">
              <a:lnSpc>
                <a:spcPct val="80000"/>
              </a:lnSpc>
            </a:pPr>
            <a:r>
              <a:rPr lang="en-AU" altLang="en-US" dirty="0" smtClean="0"/>
              <a:t>Compute Unified Device Architecture (CUDA)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GPU Architectures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38352"/>
            <a:ext cx="10464800" cy="5667248"/>
          </a:xfrm>
        </p:spPr>
        <p:txBody>
          <a:bodyPr>
            <a:noAutofit/>
          </a:bodyPr>
          <a:lstStyle/>
          <a:p>
            <a:r>
              <a:rPr lang="en-AU" altLang="en-US" dirty="0" smtClean="0"/>
              <a:t>Early video cards</a:t>
            </a:r>
          </a:p>
          <a:p>
            <a:pPr lvl="1"/>
            <a:r>
              <a:rPr lang="en-AU" altLang="en-US" dirty="0" smtClean="0"/>
              <a:t>Frame buffer memory with address generation for video output</a:t>
            </a:r>
          </a:p>
          <a:p>
            <a:r>
              <a:rPr lang="en-AU" altLang="en-US" dirty="0" smtClean="0"/>
              <a:t>3D graphics processing</a:t>
            </a:r>
          </a:p>
          <a:p>
            <a:pPr lvl="1"/>
            <a:r>
              <a:rPr lang="en-AU" altLang="en-US" dirty="0" smtClean="0"/>
              <a:t>Originally high-end computers (e.g., SGI)</a:t>
            </a:r>
          </a:p>
          <a:p>
            <a:pPr lvl="1"/>
            <a:r>
              <a:rPr lang="en-AU" altLang="en-US" dirty="0" smtClean="0"/>
              <a:t>Moore’s Law </a:t>
            </a:r>
            <a:r>
              <a:rPr lang="en-AU" altLang="en-US" dirty="0" smtClean="0">
                <a:sym typeface="Symbol" pitchFamily="18" charset="2"/>
              </a:rPr>
              <a:t> lower cost, higher density</a:t>
            </a:r>
          </a:p>
          <a:p>
            <a:pPr lvl="1"/>
            <a:r>
              <a:rPr lang="en-AU" altLang="en-US" dirty="0" smtClean="0">
                <a:sym typeface="Symbol" pitchFamily="18" charset="2"/>
              </a:rPr>
              <a:t>3D graphics cards for PCs and game consoles</a:t>
            </a:r>
          </a:p>
          <a:p>
            <a:r>
              <a:rPr lang="en-AU" altLang="en-US" dirty="0" smtClean="0">
                <a:sym typeface="Symbol" pitchFamily="18" charset="2"/>
              </a:rPr>
              <a:t>Graphics Processing Units</a:t>
            </a:r>
          </a:p>
          <a:p>
            <a:pPr lvl="1"/>
            <a:r>
              <a:rPr lang="en-AU" altLang="en-US" dirty="0" smtClean="0">
                <a:sym typeface="Symbol" pitchFamily="18" charset="2"/>
              </a:rPr>
              <a:t>Processors oriented to 3D graphics tasks</a:t>
            </a:r>
          </a:p>
          <a:p>
            <a:pPr lvl="1"/>
            <a:r>
              <a:rPr lang="en-AU" altLang="en-US" dirty="0" smtClean="0">
                <a:sym typeface="Symbol" pitchFamily="18" charset="2"/>
              </a:rPr>
              <a:t>Vertex/pixel processing, shading, texture mapping,</a:t>
            </a:r>
            <a:r>
              <a:rPr lang="ru-RU" altLang="en-US" dirty="0" smtClean="0">
                <a:sym typeface="Symbol" pitchFamily="18" charset="2"/>
              </a:rPr>
              <a:t> </a:t>
            </a:r>
            <a:r>
              <a:rPr lang="en-AU" altLang="en-US" dirty="0" err="1" smtClean="0">
                <a:sym typeface="Symbol" pitchFamily="18" charset="2"/>
              </a:rPr>
              <a:t>rasterization</a:t>
            </a:r>
            <a:endParaRPr lang="en-AU" altLang="en-US" dirty="0" smtClean="0">
              <a:sym typeface="Symbol" pitchFamily="18" charset="2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History of GPUs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942847"/>
          </a:xfrm>
        </p:spPr>
        <p:txBody>
          <a:bodyPr/>
          <a:lstStyle/>
          <a:p>
            <a:r>
              <a:rPr lang="en-US" dirty="0" smtClean="0"/>
              <a:t>Multiple SIMD processors, each as shown: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Example: NVIDIA Fermi</a:t>
            </a:r>
            <a:endParaRPr lang="ru-RU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8550" y="2119313"/>
            <a:ext cx="8112125" cy="424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 smtClean="0"/>
              <a:t>SIMD Processor: 16 SIMD lanes</a:t>
            </a:r>
          </a:p>
          <a:p>
            <a:r>
              <a:rPr lang="en-AU" altLang="en-US" dirty="0" smtClean="0"/>
              <a:t>SIMD instruction</a:t>
            </a:r>
          </a:p>
          <a:p>
            <a:pPr lvl="1"/>
            <a:r>
              <a:rPr lang="en-AU" altLang="en-US" dirty="0" smtClean="0"/>
              <a:t>Operates on 32 element wide threads</a:t>
            </a:r>
          </a:p>
          <a:p>
            <a:pPr lvl="1"/>
            <a:r>
              <a:rPr lang="en-AU" altLang="en-US" dirty="0" smtClean="0"/>
              <a:t>Dynamically scheduled on 16-wide processor over 2 cycles</a:t>
            </a:r>
          </a:p>
          <a:p>
            <a:r>
              <a:rPr lang="en-AU" altLang="en-US" dirty="0" smtClean="0"/>
              <a:t>32K x 32-bit registers spread across lanes</a:t>
            </a:r>
          </a:p>
          <a:p>
            <a:pPr lvl="1"/>
            <a:r>
              <a:rPr lang="en-AU" altLang="en-US" dirty="0" smtClean="0"/>
              <a:t>64 registers per thread context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Example: NVIDIA Fermi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GPU Memory Structures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3450" y="1268413"/>
            <a:ext cx="5538788" cy="488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4140200" cy="4997896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F7B217"/>
                </a:solidFill>
              </a:rPr>
              <a:t>SIMD</a:t>
            </a:r>
            <a:r>
              <a:rPr lang="en-US" altLang="en-US" dirty="0" smtClean="0"/>
              <a:t> and </a:t>
            </a:r>
            <a:r>
              <a:rPr lang="en-US" altLang="en-US" b="1" dirty="0" smtClean="0">
                <a:solidFill>
                  <a:srgbClr val="F7B217"/>
                </a:solidFill>
              </a:rPr>
              <a:t>vector</a:t>
            </a:r>
            <a:r>
              <a:rPr lang="en-US" altLang="en-US" dirty="0" smtClean="0"/>
              <a:t> operations match multimedia applications and are easy to program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Concluding Remarks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1785" y="1055370"/>
            <a:ext cx="5329714" cy="5574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9328" y="1187197"/>
            <a:ext cx="10838688" cy="4997896"/>
          </a:xfrm>
        </p:spPr>
        <p:txBody>
          <a:bodyPr>
            <a:normAutofit/>
          </a:bodyPr>
          <a:lstStyle/>
          <a:p>
            <a:r>
              <a:rPr lang="en-US" altLang="en-US" dirty="0"/>
              <a:t>Static multiple issue</a:t>
            </a:r>
          </a:p>
          <a:p>
            <a:pPr lvl="1"/>
            <a:r>
              <a:rPr lang="en-US" altLang="en-US" dirty="0"/>
              <a:t>Compiler groups instructions to be issued together</a:t>
            </a:r>
          </a:p>
          <a:p>
            <a:pPr lvl="1"/>
            <a:r>
              <a:rPr lang="en-US" altLang="en-US" dirty="0"/>
              <a:t>Packages them into “issue slots”</a:t>
            </a:r>
          </a:p>
          <a:p>
            <a:pPr lvl="1"/>
            <a:r>
              <a:rPr lang="en-US" altLang="en-US" dirty="0"/>
              <a:t>Compiler detects and avoids hazards</a:t>
            </a:r>
          </a:p>
          <a:p>
            <a:r>
              <a:rPr lang="en-US" altLang="en-US" dirty="0"/>
              <a:t>Dynamic multiple issue</a:t>
            </a:r>
          </a:p>
          <a:p>
            <a:pPr lvl="1"/>
            <a:r>
              <a:rPr lang="en-US" altLang="en-US" dirty="0"/>
              <a:t>CPU examines instruction stream and chooses instructions to issue each cycle</a:t>
            </a:r>
          </a:p>
          <a:p>
            <a:pPr lvl="1"/>
            <a:r>
              <a:rPr lang="en-US" altLang="en-US" dirty="0"/>
              <a:t>Compiler can help by reordering instructions</a:t>
            </a:r>
          </a:p>
          <a:p>
            <a:pPr lvl="1"/>
            <a:r>
              <a:rPr lang="en-US" altLang="en-US" dirty="0"/>
              <a:t>CPU resolves hazards using advanced techniques at runtime</a:t>
            </a:r>
            <a:endParaRPr lang="en-AU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8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561076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altLang="en-US" dirty="0"/>
              <a:t>“Guess” what to do with an instruction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Start operation as soon as possible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Check whether guess was right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If so, complete the operation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If not, roll-back and do the right thing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Common to static and dynamic multiple issue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Examples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Speculate on branch outcome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Roll back if path taken is different</a:t>
            </a:r>
            <a:endParaRPr lang="en-US" altLang="en-US" sz="2000" dirty="0"/>
          </a:p>
          <a:p>
            <a:pPr lvl="1">
              <a:spcBef>
                <a:spcPts val="300"/>
              </a:spcBef>
            </a:pPr>
            <a:r>
              <a:rPr lang="en-US" altLang="en-US" dirty="0"/>
              <a:t>Speculate on load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Roll back if location is </a:t>
            </a:r>
            <a:r>
              <a:rPr lang="en-US" altLang="en-US" sz="2800" dirty="0" smtClean="0"/>
              <a:t>updated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6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Compiler can reorder instructions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e.g., move load before branch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Can include “fix-up” instructions to recover from incorrect guess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Hardware can look ahead for instructions to execute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Buffer results until it determines they are actually needed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Flush buffers on incorrect </a:t>
            </a:r>
            <a:r>
              <a:rPr lang="en-US" altLang="en-US" dirty="0" smtClean="0"/>
              <a:t>speculation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Compiler/Hardware Speculation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1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Compiler groups instructions into “issue packets”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Group of instructions that can be issued on a single cycle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Determined by pipeline resources required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Think of an issue packet as a very long instruction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Specifies multiple concurrent operations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>
                <a:sym typeface="Symbol" panose="05050102010706020507" pitchFamily="18" charset="2"/>
              </a:rPr>
              <a:t> Very Long Instruction Word (</a:t>
            </a:r>
            <a:r>
              <a:rPr lang="en-US" altLang="en-US" dirty="0"/>
              <a:t>VLIW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Static 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13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Compiler must remove some/all hazards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Reorder instructions into issue packets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No dependencies with a packet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Possibly some dependencies between packets</a:t>
            </a:r>
          </a:p>
          <a:p>
            <a:pPr lvl="2">
              <a:lnSpc>
                <a:spcPct val="100000"/>
              </a:lnSpc>
              <a:spcBef>
                <a:spcPts val="1800"/>
              </a:spcBef>
            </a:pPr>
            <a:r>
              <a:rPr lang="en-US" altLang="en-US" sz="2800" dirty="0"/>
              <a:t>Varies between ISAs; compiler must know!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Pad with </a:t>
            </a:r>
            <a:r>
              <a:rPr lang="en-US" altLang="en-US" dirty="0" err="1"/>
              <a:t>nop</a:t>
            </a:r>
            <a:r>
              <a:rPr lang="en-US" altLang="en-US" dirty="0"/>
              <a:t> if </a:t>
            </a:r>
            <a:r>
              <a:rPr lang="en-US" altLang="en-US" dirty="0" smtClean="0"/>
              <a:t>necessary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Scheduling Static 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6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62971"/>
            <a:ext cx="10515600" cy="3083051"/>
          </a:xfrm>
        </p:spPr>
        <p:txBody>
          <a:bodyPr>
            <a:normAutofit/>
          </a:bodyPr>
          <a:lstStyle/>
          <a:p>
            <a:r>
              <a:rPr lang="en-US" altLang="en-US" dirty="0"/>
              <a:t>Two-issue packets</a:t>
            </a:r>
          </a:p>
          <a:p>
            <a:pPr lvl="1"/>
            <a:r>
              <a:rPr lang="en-US" altLang="en-US" dirty="0"/>
              <a:t>One ALU/branch instruction</a:t>
            </a:r>
          </a:p>
          <a:p>
            <a:pPr lvl="1"/>
            <a:r>
              <a:rPr lang="en-US" altLang="en-US" dirty="0"/>
              <a:t>One load/store instruction</a:t>
            </a:r>
          </a:p>
          <a:p>
            <a:pPr lvl="1"/>
            <a:r>
              <a:rPr lang="en-US" altLang="en-US" dirty="0"/>
              <a:t>64-bit aligned</a:t>
            </a:r>
          </a:p>
          <a:p>
            <a:pPr lvl="2"/>
            <a:r>
              <a:rPr lang="en-US" altLang="en-US" sz="2800" dirty="0"/>
              <a:t>ALU/branch, then load/store</a:t>
            </a:r>
          </a:p>
          <a:p>
            <a:pPr lvl="2"/>
            <a:r>
              <a:rPr lang="en-US" altLang="en-US" sz="2800" dirty="0"/>
              <a:t>Pad an unused instruction with </a:t>
            </a:r>
            <a:r>
              <a:rPr lang="en-US" altLang="en-US" sz="2800" dirty="0" err="1" smtClean="0"/>
              <a:t>nop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RISC-V with Static Dual Issue</a:t>
            </a:r>
            <a:endParaRPr lang="en-US" dirty="0"/>
          </a:p>
        </p:txBody>
      </p:sp>
      <p:graphicFrame>
        <p:nvGraphicFramePr>
          <p:cNvPr id="5" name="Group 88"/>
          <p:cNvGraphicFramePr>
            <a:graphicFrameLocks noGrp="1"/>
          </p:cNvGraphicFramePr>
          <p:nvPr>
            <p:extLst/>
          </p:nvPr>
        </p:nvGraphicFramePr>
        <p:xfrm>
          <a:off x="2115640" y="4042623"/>
          <a:ext cx="8330385" cy="2648408"/>
        </p:xfrm>
        <a:graphic>
          <a:graphicData uri="http://schemas.openxmlformats.org/drawingml/2006/table">
            <a:tbl>
              <a:tblPr/>
              <a:tblGrid>
                <a:gridCol w="1079018"/>
                <a:gridCol w="1783122"/>
                <a:gridCol w="780917"/>
                <a:gridCol w="780916"/>
                <a:gridCol w="782746"/>
                <a:gridCol w="780917"/>
                <a:gridCol w="780916"/>
                <a:gridCol w="780917"/>
                <a:gridCol w="780916"/>
              </a:tblGrid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Address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Instruction type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Pipeline Stages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+ 4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+ 8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+ 12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+ 16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+ 20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078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“</a:t>
            </a:r>
            <a:r>
              <a:rPr lang="en-US" altLang="en-US" dirty="0" smtClean="0"/>
              <a:t>Superscalar” </a:t>
            </a:r>
            <a:r>
              <a:rPr lang="en-US" altLang="en-US" dirty="0"/>
              <a:t>processors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CPU decides whether to issue 0, 1, 2, … each cycle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Avoiding structural and data hazards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Avoids the need for compiler scheduling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Though it may still help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Code semantics ensured by the </a:t>
            </a:r>
            <a:r>
              <a:rPr lang="en-US" altLang="en-US" dirty="0" smtClean="0"/>
              <a:t>CPU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829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21004</TotalTime>
  <Words>1478</Words>
  <Application>Microsoft Office PowerPoint</Application>
  <PresentationFormat>Widescreen</PresentationFormat>
  <Paragraphs>318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Lucida Console</vt:lpstr>
      <vt:lpstr>Symbol</vt:lpstr>
      <vt:lpstr>Wingdings</vt:lpstr>
      <vt:lpstr>Тема Office</vt:lpstr>
      <vt:lpstr>Computer Architecture and Operating Systems Lecture 13: Data-level parallelism: Vector, SIMD, GPU</vt:lpstr>
      <vt:lpstr>Instruction-Level Parallelism (ILP)</vt:lpstr>
      <vt:lpstr>Multiple Issue</vt:lpstr>
      <vt:lpstr>Speculation</vt:lpstr>
      <vt:lpstr>Compiler/Hardware Speculation</vt:lpstr>
      <vt:lpstr>Static Multiple Issue</vt:lpstr>
      <vt:lpstr>Scheduling Static Multiple Issue</vt:lpstr>
      <vt:lpstr>RISC-V with Static Dual Issue</vt:lpstr>
      <vt:lpstr>Dynamic Multiple Issue</vt:lpstr>
      <vt:lpstr>Dynamic Pipeline Scheduling</vt:lpstr>
      <vt:lpstr>Why Do Dynamic Scheduling?</vt:lpstr>
      <vt:lpstr>Dynamically Scheduled CPU</vt:lpstr>
      <vt:lpstr>Does Multiple Issue Work?</vt:lpstr>
      <vt:lpstr>Conclusion</vt:lpstr>
      <vt:lpstr>Data-Level Parallelism</vt:lpstr>
      <vt:lpstr>Instruction and Data Streams</vt:lpstr>
      <vt:lpstr>Types of Parallel Processing</vt:lpstr>
      <vt:lpstr>Vector Processors</vt:lpstr>
      <vt:lpstr>Example: DAXPY (Y = a × X + Y)</vt:lpstr>
      <vt:lpstr>Vector vs. Scalar</vt:lpstr>
      <vt:lpstr>SIMD</vt:lpstr>
      <vt:lpstr>Vector vs. Multimedia Extensions</vt:lpstr>
      <vt:lpstr>GPU Architectures</vt:lpstr>
      <vt:lpstr>History of GPUs</vt:lpstr>
      <vt:lpstr>Example: NVIDIA Fermi</vt:lpstr>
      <vt:lpstr>Example: NVIDIA Fermi</vt:lpstr>
      <vt:lpstr>GPU Memory Structures</vt:lpstr>
      <vt:lpstr>Concluding Remarks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509</cp:revision>
  <dcterms:created xsi:type="dcterms:W3CDTF">2015-11-11T03:30:50Z</dcterms:created>
  <dcterms:modified xsi:type="dcterms:W3CDTF">2023-02-19T17:04:15Z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