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3" r:id="rId3"/>
    <p:sldId id="274" r:id="rId4"/>
    <p:sldId id="280" r:id="rId5"/>
    <p:sldId id="276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75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7B217"/>
    <a:srgbClr val="2F5CB5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9729" autoAdjust="0"/>
  </p:normalViewPr>
  <p:slideViewPr>
    <p:cSldViewPr snapToGrid="0">
      <p:cViewPr varScale="1">
        <p:scale>
          <a:sx n="70" d="100"/>
          <a:sy n="70" d="100"/>
        </p:scale>
        <p:origin x="5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dirty="0" smtClean="0"/>
              <a:t>5: Optimizations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31749"/>
            <a:ext cx="10515600" cy="2296667"/>
          </a:xfrm>
        </p:spPr>
        <p:txBody>
          <a:bodyPr/>
          <a:lstStyle/>
          <a:p>
            <a:r>
              <a:rPr lang="en-US" dirty="0"/>
              <a:t>The idea of loop fusion — also called jamming — is </a:t>
            </a:r>
            <a:r>
              <a:rPr lang="en-US" dirty="0" smtClean="0"/>
              <a:t>to combine </a:t>
            </a:r>
            <a:r>
              <a:rPr lang="en-US" dirty="0"/>
              <a:t>multiple loops over the same index </a:t>
            </a:r>
            <a:r>
              <a:rPr lang="en-US" dirty="0" smtClean="0"/>
              <a:t>range into </a:t>
            </a:r>
            <a:r>
              <a:rPr lang="en-US" dirty="0"/>
              <a:t>a single loop body, thereby saving the overhead </a:t>
            </a:r>
            <a:r>
              <a:rPr lang="en-US" dirty="0" smtClean="0"/>
              <a:t>f </a:t>
            </a:r>
            <a:r>
              <a:rPr lang="en-US" dirty="0"/>
              <a:t>loop control.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Fusion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06496" y="3060120"/>
            <a:ext cx="601675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n; ++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(A[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+= B[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? A[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: B[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n; ++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D[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(A[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+= B[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? B[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: A[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27832" y="5410926"/>
            <a:ext cx="623316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n; ++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(A[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+= B[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? A[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: B[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D[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(A[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+= B[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? B[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: A[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6344412" y="4800601"/>
            <a:ext cx="705049" cy="66279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of eliminating wasted iterations is to modify loop bounds to avoid executing loop iterations over essentially empty loop bodies.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Eliminating Wasted Iterations</a:t>
            </a:r>
          </a:p>
        </p:txBody>
      </p:sp>
    </p:spTree>
    <p:extLst>
      <p:ext uri="{BB962C8B-B14F-4D97-AF65-F5344CB8AC3E}">
        <p14:creationId xmlns:p14="http://schemas.microsoft.com/office/powerpoint/2010/main" val="58591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0768" y="1132332"/>
            <a:ext cx="10911840" cy="559765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Provide efficient mapping of program to machine</a:t>
            </a:r>
          </a:p>
          <a:p>
            <a:pPr lvl="1">
              <a:defRPr/>
            </a:pPr>
            <a:r>
              <a:rPr lang="en-US" dirty="0"/>
              <a:t>register allocation</a:t>
            </a:r>
          </a:p>
          <a:p>
            <a:pPr lvl="1">
              <a:defRPr/>
            </a:pPr>
            <a:r>
              <a:rPr lang="en-US" dirty="0"/>
              <a:t>code selection and ordering (scheduling)</a:t>
            </a:r>
          </a:p>
          <a:p>
            <a:pPr lvl="1">
              <a:defRPr/>
            </a:pPr>
            <a:r>
              <a:rPr lang="en-US" dirty="0"/>
              <a:t>dead code elimination</a:t>
            </a:r>
          </a:p>
          <a:p>
            <a:pPr lvl="1">
              <a:defRPr/>
            </a:pPr>
            <a:r>
              <a:rPr lang="en-US" dirty="0"/>
              <a:t>eliminating minor inefficiencies</a:t>
            </a:r>
          </a:p>
          <a:p>
            <a:pPr>
              <a:defRPr/>
            </a:pPr>
            <a:r>
              <a:rPr lang="en-US" dirty="0" smtClean="0"/>
              <a:t>Do not </a:t>
            </a:r>
            <a:r>
              <a:rPr lang="en-US" dirty="0"/>
              <a:t>(usually) improve asymptotic efficiency</a:t>
            </a:r>
          </a:p>
          <a:p>
            <a:pPr lvl="1">
              <a:defRPr/>
            </a:pPr>
            <a:r>
              <a:rPr lang="en-US" dirty="0"/>
              <a:t>up to programmer to select best overall algorithm</a:t>
            </a:r>
          </a:p>
          <a:p>
            <a:pPr lvl="1">
              <a:defRPr/>
            </a:pPr>
            <a:r>
              <a:rPr lang="en-US" dirty="0"/>
              <a:t>big-O savings are (often) more important than constant factors</a:t>
            </a:r>
          </a:p>
          <a:p>
            <a:pPr lvl="2">
              <a:defRPr/>
            </a:pPr>
            <a:r>
              <a:rPr lang="en-US" sz="3000" dirty="0"/>
              <a:t>but constant factors also matter</a:t>
            </a:r>
          </a:p>
          <a:p>
            <a:pPr>
              <a:defRPr/>
            </a:pPr>
            <a:r>
              <a:rPr lang="en-US" dirty="0"/>
              <a:t>Have difficulty overcoming “optimization blockers”</a:t>
            </a:r>
          </a:p>
          <a:p>
            <a:pPr lvl="1">
              <a:defRPr/>
            </a:pPr>
            <a:r>
              <a:rPr lang="en-US" dirty="0"/>
              <a:t>potential memory aliasing</a:t>
            </a:r>
          </a:p>
          <a:p>
            <a:pPr lvl="1">
              <a:defRPr/>
            </a:pPr>
            <a:r>
              <a:rPr lang="en-US" dirty="0"/>
              <a:t>potential procedure side-effects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Compilers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4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60704"/>
            <a:ext cx="11094720" cy="560965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Operate under fundamental constraint</a:t>
            </a:r>
          </a:p>
          <a:p>
            <a:pPr lvl="1">
              <a:defRPr/>
            </a:pPr>
            <a:r>
              <a:rPr lang="en-US" sz="2000" dirty="0"/>
              <a:t>Must not cause any change in program behavior</a:t>
            </a:r>
          </a:p>
          <a:p>
            <a:pPr lvl="2">
              <a:defRPr/>
            </a:pPr>
            <a:r>
              <a:rPr lang="en-US" sz="2000" dirty="0"/>
              <a:t>Except, possibly when program making use of nonstandard language features</a:t>
            </a:r>
          </a:p>
          <a:p>
            <a:pPr lvl="1">
              <a:defRPr/>
            </a:pPr>
            <a:r>
              <a:rPr lang="en-US" sz="2000" dirty="0"/>
              <a:t>Often prevents it from making optimizations that would only affect behavior under pathological conditions.</a:t>
            </a:r>
          </a:p>
          <a:p>
            <a:pPr>
              <a:defRPr/>
            </a:pPr>
            <a:r>
              <a:rPr lang="en-US" sz="2400" dirty="0"/>
              <a:t>Behavior that may be obvious to the programmer can </a:t>
            </a:r>
            <a:r>
              <a:rPr lang="en-US" sz="2400" dirty="0" smtClean="0"/>
              <a:t>be </a:t>
            </a:r>
            <a:r>
              <a:rPr lang="en-US" sz="2400" dirty="0"/>
              <a:t>obfuscated by languages and coding styles</a:t>
            </a:r>
          </a:p>
          <a:p>
            <a:pPr lvl="1">
              <a:defRPr/>
            </a:pPr>
            <a:r>
              <a:rPr lang="en-US" sz="2000" dirty="0"/>
              <a:t>e.g., Data ranges may be more limited than variable types suggest</a:t>
            </a:r>
          </a:p>
          <a:p>
            <a:pPr>
              <a:defRPr/>
            </a:pPr>
            <a:r>
              <a:rPr lang="en-US" sz="2400" dirty="0"/>
              <a:t>Most analysis is performed only within procedures</a:t>
            </a:r>
          </a:p>
          <a:p>
            <a:pPr lvl="1">
              <a:defRPr/>
            </a:pPr>
            <a:r>
              <a:rPr lang="en-US" sz="2000" dirty="0"/>
              <a:t>Whole-program analysis is too expensive in most cases</a:t>
            </a:r>
          </a:p>
          <a:p>
            <a:pPr lvl="1">
              <a:defRPr/>
            </a:pPr>
            <a:r>
              <a:rPr lang="en-US" sz="2000" dirty="0"/>
              <a:t>Newer versions of GCC do </a:t>
            </a:r>
            <a:r>
              <a:rPr lang="en-US" sz="2000" dirty="0" smtClean="0"/>
              <a:t>inter-procedural </a:t>
            </a:r>
            <a:r>
              <a:rPr lang="en-US" sz="2000" dirty="0"/>
              <a:t>analysis within individual files</a:t>
            </a:r>
          </a:p>
          <a:p>
            <a:pPr lvl="2">
              <a:defRPr/>
            </a:pPr>
            <a:r>
              <a:rPr lang="en-US" sz="2000" dirty="0"/>
              <a:t>But, not between code in different files</a:t>
            </a:r>
          </a:p>
          <a:p>
            <a:pPr>
              <a:defRPr/>
            </a:pPr>
            <a:r>
              <a:rPr lang="en-US" sz="2400" dirty="0"/>
              <a:t>Most analysis is based only on </a:t>
            </a:r>
            <a:r>
              <a:rPr lang="en-US" sz="2400" i="1" dirty="0"/>
              <a:t>static</a:t>
            </a:r>
            <a:r>
              <a:rPr lang="en-US" sz="2400" dirty="0"/>
              <a:t> information</a:t>
            </a:r>
          </a:p>
          <a:p>
            <a:pPr lvl="1">
              <a:defRPr/>
            </a:pPr>
            <a:r>
              <a:rPr lang="en-US" sz="2000" dirty="0"/>
              <a:t>Compiler has difficulty anticipating run-time inputs</a:t>
            </a:r>
            <a:endParaRPr lang="en-US" sz="2400" dirty="0"/>
          </a:p>
          <a:p>
            <a:pPr>
              <a:defRPr/>
            </a:pPr>
            <a:r>
              <a:rPr lang="en-US" sz="2400" dirty="0">
                <a:solidFill>
                  <a:srgbClr val="F7B217"/>
                </a:solidFill>
              </a:rPr>
              <a:t>When in doubt, the compiler must be </a:t>
            </a:r>
            <a:r>
              <a:rPr lang="en-US" sz="2400" dirty="0" smtClean="0">
                <a:solidFill>
                  <a:srgbClr val="F7B217"/>
                </a:solidFill>
              </a:rPr>
              <a:t>conservative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Optimizing Compilers</a:t>
            </a:r>
          </a:p>
        </p:txBody>
      </p:sp>
    </p:spTree>
    <p:extLst>
      <p:ext uri="{BB962C8B-B14F-4D97-AF65-F5344CB8AC3E}">
        <p14:creationId xmlns:p14="http://schemas.microsoft.com/office/powerpoint/2010/main" val="1287200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268467"/>
          </a:xfrm>
        </p:spPr>
        <p:txBody>
          <a:bodyPr/>
          <a:lstStyle/>
          <a:p>
            <a:pPr marL="223838" indent="-223838" defTabSz="895350">
              <a:spcBef>
                <a:spcPts val="1200"/>
              </a:spcBef>
              <a:tabLst>
                <a:tab pos="5029200" algn="l"/>
                <a:tab pos="5715000" algn="l"/>
              </a:tabLst>
              <a:defRPr/>
            </a:pPr>
            <a:r>
              <a:rPr lang="en-US" dirty="0"/>
              <a:t>Aliasing</a:t>
            </a:r>
          </a:p>
          <a:p>
            <a:pPr marL="560388" lvl="1" indent="-222250" defTabSz="895350">
              <a:spcBef>
                <a:spcPts val="1200"/>
              </a:spcBef>
              <a:tabLst>
                <a:tab pos="5029200" algn="l"/>
                <a:tab pos="5715000" algn="l"/>
              </a:tabLst>
              <a:defRPr/>
            </a:pPr>
            <a:r>
              <a:rPr lang="en-US" dirty="0"/>
              <a:t>Two different memory references specify single location</a:t>
            </a:r>
          </a:p>
          <a:p>
            <a:pPr marL="560388" lvl="1" indent="-222250" defTabSz="895350">
              <a:spcBef>
                <a:spcPts val="1200"/>
              </a:spcBef>
              <a:tabLst>
                <a:tab pos="5029200" algn="l"/>
                <a:tab pos="5715000" algn="l"/>
              </a:tabLst>
              <a:defRPr/>
            </a:pPr>
            <a:r>
              <a:rPr lang="en-US" dirty="0"/>
              <a:t>Easy to have happen in C</a:t>
            </a:r>
          </a:p>
          <a:p>
            <a:pPr marL="839788" lvl="2" indent="-165100" defTabSz="895350">
              <a:spcBef>
                <a:spcPts val="1200"/>
              </a:spcBef>
              <a:tabLst>
                <a:tab pos="5029200" algn="l"/>
                <a:tab pos="5715000" algn="l"/>
              </a:tabLst>
              <a:defRPr/>
            </a:pPr>
            <a:r>
              <a:rPr lang="en-US" sz="2800" dirty="0"/>
              <a:t> Since allowed to do address arithmetic</a:t>
            </a:r>
          </a:p>
          <a:p>
            <a:pPr marL="839788" lvl="2" indent="-165100" defTabSz="895350">
              <a:spcBef>
                <a:spcPts val="1200"/>
              </a:spcBef>
              <a:tabLst>
                <a:tab pos="5029200" algn="l"/>
                <a:tab pos="5715000" algn="l"/>
              </a:tabLst>
              <a:defRPr/>
            </a:pPr>
            <a:r>
              <a:rPr lang="en-US" sz="2800" dirty="0"/>
              <a:t> Direct access to storage structures</a:t>
            </a:r>
          </a:p>
          <a:p>
            <a:pPr marL="560388" lvl="1" indent="-222250" defTabSz="895350">
              <a:spcBef>
                <a:spcPts val="1200"/>
              </a:spcBef>
              <a:tabLst>
                <a:tab pos="5029200" algn="l"/>
                <a:tab pos="5715000" algn="l"/>
              </a:tabLst>
              <a:defRPr/>
            </a:pPr>
            <a:r>
              <a:rPr lang="en-US" dirty="0"/>
              <a:t>Get in habit of introducing local variables</a:t>
            </a:r>
          </a:p>
          <a:p>
            <a:pPr marL="839788" lvl="2" indent="-165100" defTabSz="895350">
              <a:spcBef>
                <a:spcPts val="1200"/>
              </a:spcBef>
              <a:tabLst>
                <a:tab pos="5029200" algn="l"/>
                <a:tab pos="5715000" algn="l"/>
              </a:tabLst>
              <a:defRPr/>
            </a:pPr>
            <a:r>
              <a:rPr lang="en-US" sz="2800" dirty="0"/>
              <a:t> Accumulating within loops</a:t>
            </a:r>
          </a:p>
          <a:p>
            <a:pPr marL="839788" lvl="2" indent="-165100" defTabSz="895350">
              <a:spcBef>
                <a:spcPts val="1200"/>
              </a:spcBef>
              <a:tabLst>
                <a:tab pos="5029200" algn="l"/>
                <a:tab pos="5715000" algn="l"/>
              </a:tabLst>
              <a:defRPr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F7B217"/>
                </a:solidFill>
              </a:rPr>
              <a:t>Your way of telling compiler not to check for aliasing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Blocker: Memory Aliasing</a:t>
            </a:r>
          </a:p>
        </p:txBody>
      </p:sp>
    </p:spTree>
    <p:extLst>
      <p:ext uri="{BB962C8B-B14F-4D97-AF65-F5344CB8AC3E}">
        <p14:creationId xmlns:p14="http://schemas.microsoft.com/office/powerpoint/2010/main" val="298650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Warning: compiler </a:t>
            </a:r>
            <a:r>
              <a:rPr lang="en-US" dirty="0"/>
              <a:t>treats procedure call as a black box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 smtClean="0"/>
              <a:t>Procedure </a:t>
            </a:r>
            <a:r>
              <a:rPr lang="en-US" dirty="0"/>
              <a:t>may have side effects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/>
              <a:t>Alters global state each time called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/>
              <a:t>Function may not return same value for given arguments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/>
              <a:t>Depends on other parts of global state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Remedies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/>
              <a:t>Use of inline functions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 smtClean="0"/>
              <a:t>Do </a:t>
            </a:r>
            <a:r>
              <a:rPr lang="en-US" dirty="0"/>
              <a:t>your own code </a:t>
            </a:r>
            <a:r>
              <a:rPr lang="en-US" dirty="0" smtClean="0"/>
              <a:t>motion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Blocker: Procedure Calls</a:t>
            </a:r>
          </a:p>
        </p:txBody>
      </p:sp>
    </p:spTree>
    <p:extLst>
      <p:ext uri="{BB962C8B-B14F-4D97-AF65-F5344CB8AC3E}">
        <p14:creationId xmlns:p14="http://schemas.microsoft.com/office/powerpoint/2010/main" val="992918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 premature optimization. First get correct working code. Then optimize, preserving correctness by regression testing.</a:t>
            </a:r>
          </a:p>
          <a:p>
            <a:r>
              <a:rPr lang="en-US" dirty="0" smtClean="0"/>
              <a:t>Reducing the work of a program does not necessarily decrease its running time, but it is a good heuristic.</a:t>
            </a:r>
          </a:p>
          <a:p>
            <a:r>
              <a:rPr lang="en-US" dirty="0" smtClean="0"/>
              <a:t>The compiler automates many low-level optimizations.</a:t>
            </a:r>
          </a:p>
          <a:p>
            <a:r>
              <a:rPr lang="en-US" dirty="0" smtClean="0"/>
              <a:t>To tell if the compiler is actually performing a particular optimization, look at the assembly code.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628647"/>
          </a:xfrm>
        </p:spPr>
        <p:txBody>
          <a:bodyPr/>
          <a:lstStyle/>
          <a:p>
            <a:r>
              <a:rPr lang="en-US" b="1" dirty="0" smtClean="0">
                <a:solidFill>
                  <a:srgbClr val="F7B217"/>
                </a:solidFill>
              </a:rPr>
              <a:t>Definition:</a:t>
            </a:r>
            <a:r>
              <a:rPr lang="en-US" b="1" dirty="0" smtClean="0"/>
              <a:t> </a:t>
            </a:r>
            <a:r>
              <a:rPr lang="en-US" dirty="0" smtClean="0"/>
              <a:t>The work of a program (on a given input) is the sum total of all the operations executed by the program.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endParaRPr lang="ru-RU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5193" y="3044819"/>
            <a:ext cx="2835036" cy="272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769600" cy="548944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/>
              <a:t>Algorithm design can produce dramatic reductions in the amount of work it takes to solve a problem, as when a Θ(n </a:t>
            </a:r>
            <a:r>
              <a:rPr lang="en-US" sz="2800" dirty="0" err="1" smtClean="0"/>
              <a:t>lg</a:t>
            </a:r>
            <a:r>
              <a:rPr lang="en-US" sz="2800" dirty="0" smtClean="0"/>
              <a:t> n)-time sort replaces a Θ(n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)-time sort.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However, reducing the work of a program does not automatically reduce its running time due to complex nature of computer hardware:</a:t>
            </a:r>
          </a:p>
          <a:p>
            <a:pPr lvl="1">
              <a:spcBef>
                <a:spcPts val="600"/>
              </a:spcBef>
            </a:pPr>
            <a:r>
              <a:rPr lang="en-US" sz="2800" dirty="0" smtClean="0"/>
              <a:t>instruction-level parallelism (ILP)</a:t>
            </a:r>
          </a:p>
          <a:p>
            <a:pPr lvl="1">
              <a:spcBef>
                <a:spcPts val="600"/>
              </a:spcBef>
            </a:pPr>
            <a:r>
              <a:rPr lang="en-US" sz="2800" dirty="0" smtClean="0"/>
              <a:t>caching</a:t>
            </a:r>
          </a:p>
          <a:p>
            <a:pPr lvl="1">
              <a:spcBef>
                <a:spcPts val="600"/>
              </a:spcBef>
            </a:pPr>
            <a:r>
              <a:rPr lang="en-US" sz="2800" dirty="0" err="1" smtClean="0"/>
              <a:t>vectorization</a:t>
            </a:r>
            <a:endParaRPr lang="en-US" sz="2800" dirty="0" smtClean="0"/>
          </a:p>
          <a:p>
            <a:pPr lvl="1">
              <a:spcBef>
                <a:spcPts val="600"/>
              </a:spcBef>
            </a:pPr>
            <a:r>
              <a:rPr lang="en-US" sz="2800" dirty="0" smtClean="0"/>
              <a:t>speculation and branch prediction</a:t>
            </a:r>
          </a:p>
          <a:p>
            <a:pPr lvl="1">
              <a:spcBef>
                <a:spcPts val="600"/>
              </a:spcBef>
            </a:pPr>
            <a:r>
              <a:rPr lang="en-US" sz="2800" dirty="0" smtClean="0"/>
              <a:t>etc.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Nevertheless, reducing the work serves as a good heuristic for reducing overall running time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Work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64692" y="1193042"/>
            <a:ext cx="10262616" cy="4997896"/>
          </a:xfrm>
        </p:spPr>
        <p:txBody>
          <a:bodyPr/>
          <a:lstStyle/>
          <a:p>
            <a:r>
              <a:rPr lang="en-US" dirty="0" smtClean="0"/>
              <a:t>Analytical assessment (</a:t>
            </a:r>
            <a:r>
              <a:rPr lang="en-US" dirty="0"/>
              <a:t>asymptotic notation</a:t>
            </a:r>
            <a:r>
              <a:rPr lang="en-US" dirty="0" smtClean="0"/>
              <a:t>) is not enough. Implementation of an algorithmically-efficient algorithm can be slow because of inefficient use of hardware. Constant factors matter!</a:t>
            </a:r>
          </a:p>
          <a:p>
            <a:endParaRPr lang="en-US" dirty="0"/>
          </a:p>
          <a:p>
            <a:r>
              <a:rPr lang="en-US" dirty="0" smtClean="0"/>
              <a:t>Create tests with benchmarks and use profiling tools to find bottlenecks and compare algorithms.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3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ru-RU" dirty="0"/>
          </a:p>
        </p:txBody>
      </p:sp>
      <p:sp>
        <p:nvSpPr>
          <p:cNvPr id="5" name="Содержимое 1"/>
          <p:cNvSpPr>
            <a:spLocks noGrp="1"/>
          </p:cNvSpPr>
          <p:nvPr>
            <p:ph idx="1"/>
          </p:nvPr>
        </p:nvSpPr>
        <p:spPr>
          <a:xfrm>
            <a:off x="800100" y="1241552"/>
            <a:ext cx="4978400" cy="53116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Packing and encoding</a:t>
            </a:r>
          </a:p>
          <a:p>
            <a:pPr lvl="1"/>
            <a:r>
              <a:rPr lang="en-US" dirty="0" smtClean="0"/>
              <a:t>Augmentation</a:t>
            </a:r>
          </a:p>
          <a:p>
            <a:pPr lvl="1"/>
            <a:r>
              <a:rPr lang="en-US" dirty="0" err="1" smtClean="0"/>
              <a:t>Precomputation</a:t>
            </a:r>
            <a:endParaRPr lang="en-US" dirty="0" smtClean="0"/>
          </a:p>
          <a:p>
            <a:pPr lvl="1"/>
            <a:r>
              <a:rPr lang="en-US" dirty="0" smtClean="0"/>
              <a:t>Compile-time initialization</a:t>
            </a:r>
          </a:p>
          <a:p>
            <a:pPr lvl="1"/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Lazy evaluation</a:t>
            </a:r>
          </a:p>
          <a:p>
            <a:pPr lvl="1"/>
            <a:r>
              <a:rPr lang="en-US" dirty="0" err="1" smtClean="0"/>
              <a:t>Sparsity</a:t>
            </a:r>
            <a:endParaRPr lang="en-US" dirty="0" smtClean="0"/>
          </a:p>
          <a:p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Hoisting</a:t>
            </a:r>
          </a:p>
          <a:p>
            <a:pPr lvl="1"/>
            <a:r>
              <a:rPr lang="en-US" dirty="0" smtClean="0"/>
              <a:t>Sentinels</a:t>
            </a:r>
          </a:p>
          <a:p>
            <a:pPr lvl="1"/>
            <a:r>
              <a:rPr lang="en-US" dirty="0" smtClean="0"/>
              <a:t>Loop unrolling</a:t>
            </a:r>
          </a:p>
          <a:p>
            <a:pPr lvl="1"/>
            <a:r>
              <a:rPr lang="en-US" dirty="0" smtClean="0"/>
              <a:t>Loop fusion</a:t>
            </a:r>
          </a:p>
          <a:p>
            <a:pPr lvl="1"/>
            <a:r>
              <a:rPr lang="en-US" dirty="0" smtClean="0"/>
              <a:t>Eliminating wasted iterations</a:t>
            </a:r>
            <a:endParaRPr lang="ru-RU" dirty="0"/>
          </a:p>
        </p:txBody>
      </p:sp>
      <p:sp>
        <p:nvSpPr>
          <p:cNvPr id="7" name="Содержимое 1"/>
          <p:cNvSpPr txBox="1">
            <a:spLocks/>
          </p:cNvSpPr>
          <p:nvPr/>
        </p:nvSpPr>
        <p:spPr>
          <a:xfrm>
            <a:off x="5753100" y="1178053"/>
            <a:ext cx="5765800" cy="53116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Logic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273272"/>
                </a:solidFill>
              </a:rPr>
              <a:t>Constant folding and propagation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273272"/>
                </a:solidFill>
              </a:rPr>
              <a:t>Common-</a:t>
            </a:r>
            <a:r>
              <a:rPr lang="en-US" sz="3200" dirty="0" err="1" smtClean="0">
                <a:solidFill>
                  <a:srgbClr val="273272"/>
                </a:solidFill>
              </a:rPr>
              <a:t>subexpression</a:t>
            </a:r>
            <a:r>
              <a:rPr lang="en-US" sz="3200" dirty="0" smtClean="0">
                <a:solidFill>
                  <a:srgbClr val="273272"/>
                </a:solidFill>
              </a:rPr>
              <a:t> elimination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273272"/>
                </a:solidFill>
              </a:rPr>
              <a:t>Algebraic identities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273272"/>
                </a:solidFill>
              </a:rPr>
              <a:t>Short-circuiting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273272"/>
                </a:solidFill>
              </a:rPr>
              <a:t>Ordering tests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273272"/>
                </a:solidFill>
              </a:rPr>
              <a:t>Creating a fast path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273272"/>
                </a:solidFill>
              </a:rPr>
              <a:t>Combining tests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</a:pPr>
            <a:r>
              <a:rPr lang="en-US" sz="3200" dirty="0" err="1" smtClean="0">
                <a:solidFill>
                  <a:srgbClr val="273272"/>
                </a:solidFill>
              </a:rPr>
              <a:t>Inlining</a:t>
            </a:r>
            <a:endParaRPr lang="en-US" sz="3200" dirty="0" smtClean="0">
              <a:solidFill>
                <a:srgbClr val="273272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273272"/>
                </a:solidFill>
              </a:rPr>
              <a:t>Tail-recursion elimination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273272"/>
                </a:solidFill>
              </a:rPr>
              <a:t>Coarsening recursion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2333243"/>
          </a:xfrm>
        </p:spPr>
        <p:txBody>
          <a:bodyPr>
            <a:normAutofit/>
          </a:bodyPr>
          <a:lstStyle/>
          <a:p>
            <a:r>
              <a:rPr lang="en-US" dirty="0" smtClean="0"/>
              <a:t>The goal of hoisting — also called loop-invariant code motion — is to avoid </a:t>
            </a:r>
            <a:r>
              <a:rPr lang="en-US" dirty="0" err="1" smtClean="0"/>
              <a:t>recomputing</a:t>
            </a:r>
            <a:r>
              <a:rPr lang="en-US" dirty="0" smtClean="0"/>
              <a:t> loop-invariant code each time through the body of a loop.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3233435"/>
            <a:ext cx="4864608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a[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x + y;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556248" y="4524600"/>
            <a:ext cx="4901184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 = x + y;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a[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 rot="18505817">
            <a:off x="4963395" y="3579892"/>
            <a:ext cx="705049" cy="210985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273547"/>
          </a:xfrm>
        </p:spPr>
        <p:txBody>
          <a:bodyPr/>
          <a:lstStyle/>
          <a:p>
            <a:r>
              <a:rPr lang="en-US" dirty="0" smtClean="0"/>
              <a:t>Loop unrolling attempts to save work by combining several consecutive iterations of a loop into a single iteration, thereby reducing the total number of iterations of the loop and, consequently, the number of times that the instructions that control the loop must be executed.</a:t>
            </a:r>
          </a:p>
          <a:p>
            <a:pPr lvl="1"/>
            <a:r>
              <a:rPr lang="en-US" sz="3600" dirty="0" smtClean="0"/>
              <a:t>Full loop unrolling: All iterations are unrolled.</a:t>
            </a:r>
          </a:p>
          <a:p>
            <a:pPr lvl="1"/>
            <a:r>
              <a:rPr lang="en-US" sz="3600" dirty="0" smtClean="0"/>
              <a:t>Partial loop unrolling: Several, but not all, of the iterations are unrolled.</a:t>
            </a:r>
            <a:endParaRPr lang="ru-RU" sz="3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Loop Unrolling</a:t>
            </a:r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05840" y="1533509"/>
            <a:ext cx="640994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sum += A[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836391" y="3722936"/>
            <a:ext cx="3236976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 += A[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 += A[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 += A[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 rot="18505817">
            <a:off x="5932658" y="2668008"/>
            <a:ext cx="705049" cy="210985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7767" y="3820669"/>
            <a:ext cx="10515600" cy="2918459"/>
          </a:xfrm>
        </p:spPr>
        <p:txBody>
          <a:bodyPr/>
          <a:lstStyle/>
          <a:p>
            <a:r>
              <a:rPr lang="en-US" dirty="0"/>
              <a:t>Benefits of loop unrolling </a:t>
            </a:r>
            <a:endParaRPr lang="en-US" dirty="0" smtClean="0"/>
          </a:p>
          <a:p>
            <a:pPr lvl="1"/>
            <a:r>
              <a:rPr lang="en-US" dirty="0" smtClean="0"/>
              <a:t>Lower </a:t>
            </a:r>
            <a:r>
              <a:rPr lang="en-US" dirty="0"/>
              <a:t>number of instructions in loop control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Enables </a:t>
            </a:r>
            <a:r>
              <a:rPr lang="en-US" dirty="0"/>
              <a:t>more compiler </a:t>
            </a:r>
            <a:r>
              <a:rPr lang="en-US" dirty="0" smtClean="0"/>
              <a:t>optimizations</a:t>
            </a:r>
          </a:p>
          <a:p>
            <a:r>
              <a:rPr lang="en-US" dirty="0" smtClean="0"/>
              <a:t> </a:t>
            </a:r>
            <a:r>
              <a:rPr lang="en-US" dirty="0"/>
              <a:t>Unrolling too much can cause poor use of instruction cache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Loop Unrolling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1378061"/>
            <a:ext cx="640994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sum += A[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 rot="17745042">
            <a:off x="6434115" y="2203427"/>
            <a:ext cx="705049" cy="181619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936992" y="1361214"/>
            <a:ext cx="3913632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 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j;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 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n-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+=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sum += A[j];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sum += A[j +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sum += A[j +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sum += A[j +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sum += A[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5001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21380</TotalTime>
  <Words>875</Words>
  <Application>Microsoft Office PowerPoint</Application>
  <PresentationFormat>Widescreen</PresentationFormat>
  <Paragraphs>154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Wingdings</vt:lpstr>
      <vt:lpstr>Тема Office</vt:lpstr>
      <vt:lpstr>Computer Architecture and Operating Systems Lecture 15: Optimizations</vt:lpstr>
      <vt:lpstr>Work</vt:lpstr>
      <vt:lpstr>Optimizing Work</vt:lpstr>
      <vt:lpstr>Performance Assessment</vt:lpstr>
      <vt:lpstr>Recommendations</vt:lpstr>
      <vt:lpstr>Hoisting</vt:lpstr>
      <vt:lpstr>Loop Unrolling</vt:lpstr>
      <vt:lpstr>Full Loop Unrolling</vt:lpstr>
      <vt:lpstr>Partial Loop Unrolling</vt:lpstr>
      <vt:lpstr>Loop Fusion</vt:lpstr>
      <vt:lpstr>Eliminating Wasted Iterations</vt:lpstr>
      <vt:lpstr>Optimizing Compilers</vt:lpstr>
      <vt:lpstr>Limitations of Optimizing Compilers</vt:lpstr>
      <vt:lpstr>Optimization Blocker: Memory Aliasing</vt:lpstr>
      <vt:lpstr>Optimization Blocker: Procedure Calls</vt:lpstr>
      <vt:lpstr>Conclusion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545</cp:revision>
  <dcterms:created xsi:type="dcterms:W3CDTF">2015-11-11T03:30:50Z</dcterms:created>
  <dcterms:modified xsi:type="dcterms:W3CDTF">2021-03-03T14:55:08Z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