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73" r:id="rId3"/>
    <p:sldId id="274" r:id="rId4"/>
    <p:sldId id="282" r:id="rId5"/>
    <p:sldId id="283" r:id="rId6"/>
    <p:sldId id="284" r:id="rId7"/>
    <p:sldId id="286" r:id="rId8"/>
    <p:sldId id="285" r:id="rId9"/>
    <p:sldId id="281" r:id="rId10"/>
    <p:sldId id="275" r:id="rId11"/>
    <p:sldId id="276" r:id="rId12"/>
    <p:sldId id="278" r:id="rId13"/>
    <p:sldId id="277" r:id="rId14"/>
    <p:sldId id="280" r:id="rId15"/>
    <p:sldId id="279" r:id="rId16"/>
    <p:sldId id="272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амкин Александр Сергеевич" initials="КАС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B217"/>
    <a:srgbClr val="1E3272"/>
    <a:srgbClr val="2F5CB5"/>
    <a:srgbClr val="F3B217"/>
    <a:srgbClr val="F07F09"/>
    <a:srgbClr val="FF6600"/>
    <a:srgbClr val="273272"/>
    <a:srgbClr val="F8BA30"/>
    <a:srgbClr val="FFC000"/>
    <a:srgbClr val="2E5E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32" autoAdjust="0"/>
    <p:restoredTop sz="99729" autoAdjust="0"/>
  </p:normalViewPr>
  <p:slideViewPr>
    <p:cSldViewPr snapToGrid="0">
      <p:cViewPr varScale="1">
        <p:scale>
          <a:sx n="64" d="100"/>
          <a:sy n="64" d="100"/>
        </p:scale>
        <p:origin x="40" y="1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-307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106195-8D78-4F6F-B8E4-FA67975ACEF5}" type="datetimeFigureOut">
              <a:rPr lang="ru-RU" smtClean="0"/>
              <a:pPr/>
              <a:t>10.03.2021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F301F6-630C-4517-9108-FC1E44EE8C8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7279973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8212F1-C3D9-4F2B-8F42-5E960FE8BE51}" type="datetimeFigureOut">
              <a:rPr lang="ru-RU" smtClean="0"/>
              <a:pPr/>
              <a:t>10.03.2021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83B3A5-99BF-45D9-956B-DC57CC23AD9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502139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3B3A5-99BF-45D9-956B-DC57CC23AD97}" type="slidenum">
              <a:rPr lang="ru-RU" smtClean="0"/>
              <a:pPr/>
              <a:t>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Верхний колонтитул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81791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3B3A5-99BF-45D9-956B-DC57CC23AD97}" type="slidenum">
              <a:rPr lang="ru-RU" smtClean="0"/>
              <a:pPr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5950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5"/>
          <p:cNvSpPr/>
          <p:nvPr userDrawn="1"/>
        </p:nvSpPr>
        <p:spPr>
          <a:xfrm>
            <a:off x="-1" y="2601087"/>
            <a:ext cx="12192001" cy="1603772"/>
          </a:xfrm>
          <a:prstGeom prst="rect">
            <a:avLst/>
          </a:prstGeom>
          <a:solidFill>
            <a:srgbClr val="2F5CB5"/>
          </a:solidFill>
          <a:ln w="19050" cap="sq" cmpd="sng" algn="ctr">
            <a:solidFill>
              <a:srgbClr val="FF6600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6"/>
          <p:cNvSpPr/>
          <p:nvPr userDrawn="1"/>
        </p:nvSpPr>
        <p:spPr>
          <a:xfrm>
            <a:off x="0" y="2545985"/>
            <a:ext cx="12192000" cy="59883"/>
          </a:xfrm>
          <a:prstGeom prst="rect">
            <a:avLst/>
          </a:prstGeom>
          <a:solidFill>
            <a:srgbClr val="F7B217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Rectangle 9"/>
          <p:cNvSpPr/>
          <p:nvPr userDrawn="1"/>
        </p:nvSpPr>
        <p:spPr>
          <a:xfrm>
            <a:off x="0" y="4210574"/>
            <a:ext cx="12192000" cy="45719"/>
          </a:xfrm>
          <a:prstGeom prst="rect">
            <a:avLst/>
          </a:prstGeom>
          <a:solidFill>
            <a:srgbClr val="F7B217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Title 7"/>
          <p:cNvSpPr>
            <a:spLocks noGrp="1"/>
          </p:cNvSpPr>
          <p:nvPr>
            <p:ph type="ctrTitle"/>
          </p:nvPr>
        </p:nvSpPr>
        <p:spPr>
          <a:xfrm>
            <a:off x="0" y="2601227"/>
            <a:ext cx="12192000" cy="1840144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9" name="Рисунок 8" descr="logo_с_hse_cmyk_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934031" y="213770"/>
            <a:ext cx="1704213" cy="2196275"/>
          </a:xfrm>
          <a:prstGeom prst="rect">
            <a:avLst/>
          </a:prstGeom>
        </p:spPr>
      </p:pic>
      <p:pic>
        <p:nvPicPr>
          <p:cNvPr id="10" name="Рисунок 9" descr="Unknown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045713" y="21988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551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1117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88778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 userDrawn="1"/>
        </p:nvSpPr>
        <p:spPr>
          <a:xfrm>
            <a:off x="838200" y="123553"/>
            <a:ext cx="10515600" cy="842818"/>
          </a:xfrm>
          <a:prstGeom prst="rect">
            <a:avLst/>
          </a:prstGeom>
          <a:solidFill>
            <a:srgbClr val="2F5CB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273272"/>
              </a:solidFill>
            </a:endParaRPr>
          </a:p>
        </p:txBody>
      </p:sp>
      <p:sp>
        <p:nvSpPr>
          <p:cNvPr id="21" name="Овал 20"/>
          <p:cNvSpPr/>
          <p:nvPr userDrawn="1"/>
        </p:nvSpPr>
        <p:spPr>
          <a:xfrm flipV="1">
            <a:off x="10775841" y="6190935"/>
            <a:ext cx="584617" cy="502173"/>
          </a:xfrm>
          <a:prstGeom prst="ellipse">
            <a:avLst/>
          </a:prstGeom>
          <a:solidFill>
            <a:srgbClr val="2F5C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73272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4997896"/>
          </a:xfrm>
        </p:spPr>
        <p:txBody>
          <a:bodyPr/>
          <a:lstStyle>
            <a:lvl1pPr>
              <a:buFont typeface="Wingdings" pitchFamily="2" charset="2"/>
              <a:buChar char="§"/>
              <a:defRPr sz="3600">
                <a:solidFill>
                  <a:srgbClr val="273272"/>
                </a:solidFill>
              </a:defRPr>
            </a:lvl1pPr>
            <a:lvl2pPr>
              <a:buClr>
                <a:srgbClr val="F7B217"/>
              </a:buClr>
              <a:buFont typeface="Wingdings" pitchFamily="2" charset="2"/>
              <a:buChar char="§"/>
              <a:defRPr sz="3200">
                <a:solidFill>
                  <a:srgbClr val="273272"/>
                </a:solidFill>
              </a:defRPr>
            </a:lvl2pPr>
            <a:lvl3pPr>
              <a:buFont typeface="Wingdings" pitchFamily="2" charset="2"/>
              <a:buChar char="§"/>
              <a:defRPr sz="2400">
                <a:solidFill>
                  <a:srgbClr val="273272"/>
                </a:solidFill>
              </a:defRPr>
            </a:lvl3pPr>
            <a:lvl4pPr>
              <a:defRPr sz="2000">
                <a:solidFill>
                  <a:srgbClr val="273272"/>
                </a:solidFill>
              </a:defRPr>
            </a:lvl4pPr>
            <a:lvl5pPr>
              <a:defRPr sz="1800">
                <a:solidFill>
                  <a:srgbClr val="273272"/>
                </a:solidFill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>
            <a:lvl1pPr>
              <a:defRPr sz="2000" b="1">
                <a:solidFill>
                  <a:srgbClr val="F7B217"/>
                </a:solidFill>
              </a:defRPr>
            </a:lvl1pPr>
          </a:lstStyle>
          <a:p>
            <a:pPr algn="ctr"/>
            <a:fld id="{1397BFD8-F312-4EF2-A268-44FB4BDDBBB0}" type="slidenum">
              <a:rPr lang="ru-RU" smtClean="0"/>
              <a:pPr algn="ctr"/>
              <a:t>‹#›</a:t>
            </a:fld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838200" y="107867"/>
            <a:ext cx="10515600" cy="840215"/>
          </a:xfrm>
          <a:noFill/>
          <a:effectLst/>
        </p:spPr>
        <p:txBody>
          <a:bodyPr lIns="72000" tIns="25200" rIns="0" bIns="25200"/>
          <a:lstStyle>
            <a:lvl1pPr algn="ctr">
              <a:lnSpc>
                <a:spcPct val="100000"/>
              </a:lnSpc>
              <a:defRPr sz="4800" b="1">
                <a:solidFill>
                  <a:srgbClr val="F7B217"/>
                </a:solidFill>
              </a:defRPr>
            </a:lvl1pPr>
          </a:lstStyle>
          <a:p>
            <a:r>
              <a:rPr lang="en-US" dirty="0" smtClean="0"/>
              <a:t>Slide Header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69539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7076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00159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55909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96048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384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77918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27051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8833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2600696"/>
            <a:ext cx="12192000" cy="1587256"/>
          </a:xfrm>
          <a:effectLst/>
        </p:spPr>
        <p:txBody>
          <a:bodyPr>
            <a:normAutofit fontScale="90000"/>
          </a:bodyPr>
          <a:lstStyle/>
          <a:p>
            <a:pPr fontAlgn="base"/>
            <a:r>
              <a:rPr lang="en-US" b="1" dirty="0" smtClean="0">
                <a:solidFill>
                  <a:srgbClr val="F7B217"/>
                </a:solidFill>
              </a:rPr>
              <a:t>Computer Architecture </a:t>
            </a:r>
            <a:r>
              <a:rPr lang="en-US" b="1" dirty="0" smtClean="0"/>
              <a:t>and Operating Systems</a:t>
            </a:r>
            <a:br>
              <a:rPr lang="en-US" b="1" dirty="0" smtClean="0"/>
            </a:br>
            <a:r>
              <a:rPr lang="en-US" b="1" smtClean="0"/>
              <a:t>Lecture </a:t>
            </a:r>
            <a:r>
              <a:rPr lang="ru-RU" b="1" smtClean="0"/>
              <a:t>1</a:t>
            </a:r>
            <a:r>
              <a:rPr lang="en-US" b="1" smtClean="0"/>
              <a:t>6: </a:t>
            </a:r>
            <a:r>
              <a:rPr lang="en-US" b="1" dirty="0"/>
              <a:t>Domain-specific </a:t>
            </a:r>
            <a:r>
              <a:rPr lang="en-US" b="1"/>
              <a:t>architectures</a:t>
            </a:r>
            <a:r>
              <a:rPr lang="en-US" b="1" smtClean="0"/>
              <a:t>.</a:t>
            </a:r>
            <a:br>
              <a:rPr lang="en-US" b="1" smtClean="0"/>
            </a:br>
            <a:r>
              <a:rPr lang="en-US" b="1" smtClean="0"/>
              <a:t>Tensor </a:t>
            </a:r>
            <a:r>
              <a:rPr lang="en-US" b="1" dirty="0"/>
              <a:t>Processing Unit.</a:t>
            </a:r>
          </a:p>
        </p:txBody>
      </p:sp>
      <p:sp>
        <p:nvSpPr>
          <p:cNvPr id="5" name="Subtitle 11"/>
          <p:cNvSpPr>
            <a:spLocks noGrp="1"/>
          </p:cNvSpPr>
          <p:nvPr>
            <p:ph type="subTitle" idx="4294967295"/>
          </p:nvPr>
        </p:nvSpPr>
        <p:spPr>
          <a:xfrm>
            <a:off x="0" y="4423118"/>
            <a:ext cx="12192000" cy="573664"/>
          </a:xfrm>
        </p:spPr>
        <p:txBody>
          <a:bodyPr>
            <a:noAutofit/>
          </a:bodyPr>
          <a:lstStyle/>
          <a:p>
            <a:pPr algn="ctr">
              <a:buNone/>
              <a:defRPr/>
            </a:pPr>
            <a:r>
              <a:rPr lang="en-US" sz="4800" b="1" dirty="0" smtClean="0"/>
              <a:t>Andrei Tatarnikov</a:t>
            </a:r>
            <a:endParaRPr lang="en-US" sz="48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-47500" y="5305305"/>
            <a:ext cx="122395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b="1" u="sng" dirty="0" smtClean="0">
                <a:solidFill>
                  <a:srgbClr val="0070C0"/>
                </a:solidFill>
                <a:latin typeface="+mj-lt"/>
                <a:cs typeface="Calibri" pitchFamily="34" charset="0"/>
              </a:rPr>
              <a:t>atatarnikov@hse.ru </a:t>
            </a:r>
          </a:p>
          <a:p>
            <a:pPr algn="ctr">
              <a:defRPr/>
            </a:pPr>
            <a:r>
              <a:rPr lang="en-US" sz="2800" b="1" u="sng" dirty="0" smtClean="0">
                <a:solidFill>
                  <a:srgbClr val="0070C0"/>
                </a:solidFill>
                <a:latin typeface="+mj-lt"/>
                <a:cs typeface="Calibri" pitchFamily="34" charset="0"/>
              </a:rPr>
              <a:t>@andrewt0301</a:t>
            </a:r>
            <a:endParaRPr lang="en-US" sz="2800" b="1" u="sng" dirty="0">
              <a:solidFill>
                <a:srgbClr val="0070C0"/>
              </a:solidFill>
              <a:latin typeface="+mj-lt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289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Google’s DNN ASIC</a:t>
            </a:r>
          </a:p>
          <a:p>
            <a:r>
              <a:rPr lang="en-US"/>
              <a:t>256 x 256 8-bit matrix multiply unit</a:t>
            </a:r>
          </a:p>
          <a:p>
            <a:r>
              <a:rPr lang="en-US"/>
              <a:t>Large software-managed scratchpad</a:t>
            </a:r>
          </a:p>
          <a:p>
            <a:r>
              <a:rPr lang="en-US"/>
              <a:t>Coprocessor on the PCIe bus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10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Tensor Processing Unit</a:t>
            </a:r>
          </a:p>
        </p:txBody>
      </p:sp>
    </p:spTree>
    <p:extLst>
      <p:ext uri="{BB962C8B-B14F-4D97-AF65-F5344CB8AC3E}">
        <p14:creationId xmlns:p14="http://schemas.microsoft.com/office/powerpoint/2010/main" val="2910757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11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Tensor Processing Unit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816" y="1110171"/>
            <a:ext cx="7518728" cy="5419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46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199" y="1048846"/>
            <a:ext cx="10760765" cy="5699824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2800" b="1" dirty="0"/>
              <a:t>Read_Host_Memory</a:t>
            </a:r>
          </a:p>
          <a:p>
            <a:pPr lvl="1">
              <a:spcBef>
                <a:spcPts val="0"/>
              </a:spcBef>
            </a:pPr>
            <a:r>
              <a:rPr lang="en-US" sz="2400" dirty="0"/>
              <a:t>Reads memory from the CPU memory into the unified buffer</a:t>
            </a:r>
          </a:p>
          <a:p>
            <a:pPr>
              <a:spcBef>
                <a:spcPts val="600"/>
              </a:spcBef>
            </a:pPr>
            <a:r>
              <a:rPr lang="en-US" sz="2800" b="1" dirty="0" err="1"/>
              <a:t>Read_Weights</a:t>
            </a:r>
            <a:endParaRPr lang="en-US" sz="2800" b="1" dirty="0"/>
          </a:p>
          <a:p>
            <a:pPr lvl="1">
              <a:spcBef>
                <a:spcPts val="0"/>
              </a:spcBef>
            </a:pPr>
            <a:r>
              <a:rPr lang="en-US" sz="2400" dirty="0"/>
              <a:t>Reads weights from the Weight Memory into the Weight FIFO as input to the Matrix Unit</a:t>
            </a:r>
          </a:p>
          <a:p>
            <a:pPr>
              <a:spcBef>
                <a:spcPts val="600"/>
              </a:spcBef>
            </a:pPr>
            <a:r>
              <a:rPr lang="en-US" sz="2800" b="1" dirty="0" err="1"/>
              <a:t>MatrixMatrixMultiply</a:t>
            </a:r>
            <a:r>
              <a:rPr lang="en-US" sz="2800" b="1" dirty="0"/>
              <a:t>/Convolve</a:t>
            </a:r>
          </a:p>
          <a:p>
            <a:pPr lvl="1">
              <a:spcBef>
                <a:spcPts val="0"/>
              </a:spcBef>
            </a:pPr>
            <a:r>
              <a:rPr lang="en-US" sz="2400" dirty="0"/>
              <a:t>Perform a matrix-matrix multiply, a vector-matrix multiply, an element-wise matrix multiply, an element-wise vector multiply, or a convolution from the Unified Buffer into the accumulators</a:t>
            </a:r>
          </a:p>
          <a:p>
            <a:pPr lvl="1">
              <a:spcBef>
                <a:spcPts val="600"/>
              </a:spcBef>
            </a:pPr>
            <a:r>
              <a:rPr lang="en-US" sz="2400" dirty="0"/>
              <a:t>takes a variable-sized B*256 input, multiplies it by a 256x256 constant input, and produces a B*256 output, taking B pipelined cycles to complete</a:t>
            </a:r>
          </a:p>
          <a:p>
            <a:pPr>
              <a:spcBef>
                <a:spcPts val="600"/>
              </a:spcBef>
            </a:pPr>
            <a:r>
              <a:rPr lang="en-US" sz="2800" b="1" dirty="0"/>
              <a:t>Activate</a:t>
            </a:r>
          </a:p>
          <a:p>
            <a:pPr lvl="1">
              <a:spcBef>
                <a:spcPts val="0"/>
              </a:spcBef>
            </a:pPr>
            <a:r>
              <a:rPr lang="en-US" sz="2400" dirty="0"/>
              <a:t>Computes activation function</a:t>
            </a:r>
          </a:p>
          <a:p>
            <a:pPr>
              <a:spcBef>
                <a:spcPts val="600"/>
              </a:spcBef>
            </a:pPr>
            <a:r>
              <a:rPr lang="en-US" sz="2800" b="1" dirty="0" err="1"/>
              <a:t>Write_Host_Memory</a:t>
            </a:r>
            <a:endParaRPr lang="en-US" sz="2800" b="1" dirty="0"/>
          </a:p>
          <a:p>
            <a:pPr lvl="1">
              <a:spcBef>
                <a:spcPts val="0"/>
              </a:spcBef>
            </a:pPr>
            <a:r>
              <a:rPr lang="en-US" sz="2400" dirty="0"/>
              <a:t>Writes data from unified buffer into host </a:t>
            </a:r>
            <a:r>
              <a:rPr lang="en-US" sz="2400" dirty="0" smtClean="0"/>
              <a:t>memory</a:t>
            </a: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12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TPU ISA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7702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13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Tensor Processing Unit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809" y="1301758"/>
            <a:ext cx="6023610" cy="47320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6809" y="2404753"/>
            <a:ext cx="4137660" cy="2526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6539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14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TPU ISA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342" y="1648721"/>
            <a:ext cx="5469255" cy="40719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9907" y="1037669"/>
            <a:ext cx="3471863" cy="5681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741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48748" y="1237687"/>
            <a:ext cx="11217965" cy="499789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Use dedicated memories</a:t>
            </a:r>
          </a:p>
          <a:p>
            <a:pPr lvl="1"/>
            <a:r>
              <a:rPr lang="en-US" sz="2800" dirty="0"/>
              <a:t>24 </a:t>
            </a:r>
            <a:r>
              <a:rPr lang="en-US" sz="2800" dirty="0" err="1"/>
              <a:t>MiB</a:t>
            </a:r>
            <a:r>
              <a:rPr lang="en-US" sz="2800" dirty="0"/>
              <a:t> dedicated buffer, 4 </a:t>
            </a:r>
            <a:r>
              <a:rPr lang="en-US" sz="2800" dirty="0" err="1"/>
              <a:t>MiB</a:t>
            </a:r>
            <a:r>
              <a:rPr lang="en-US" sz="2800" dirty="0"/>
              <a:t> accumulator buffers</a:t>
            </a:r>
          </a:p>
          <a:p>
            <a:r>
              <a:rPr lang="en-US" sz="3200" dirty="0"/>
              <a:t>Invest resources in arithmetic units and dedicated memories</a:t>
            </a:r>
          </a:p>
          <a:p>
            <a:pPr lvl="1"/>
            <a:r>
              <a:rPr lang="en-US" sz="2800" dirty="0"/>
              <a:t>60% of the memory and 250X the arithmetic units of a server-class CPU</a:t>
            </a:r>
          </a:p>
          <a:p>
            <a:r>
              <a:rPr lang="en-US" sz="3200" dirty="0"/>
              <a:t>Use the easiest form of parallelism that matches the domain</a:t>
            </a:r>
          </a:p>
          <a:p>
            <a:pPr lvl="1"/>
            <a:r>
              <a:rPr lang="en-US" sz="2800" dirty="0"/>
              <a:t>Exploits 2D SIMD parallelism</a:t>
            </a:r>
          </a:p>
          <a:p>
            <a:r>
              <a:rPr lang="en-US" sz="3200" dirty="0"/>
              <a:t>Reduce the data size and type needed for the domain</a:t>
            </a:r>
          </a:p>
          <a:p>
            <a:pPr lvl="1"/>
            <a:r>
              <a:rPr lang="en-US" sz="2800" dirty="0"/>
              <a:t>Primarily uses 8-bit integers</a:t>
            </a:r>
          </a:p>
          <a:p>
            <a:r>
              <a:rPr lang="en-US" sz="3200" dirty="0"/>
              <a:t>Use a domain-specific programming language</a:t>
            </a:r>
          </a:p>
          <a:p>
            <a:pPr lvl="1"/>
            <a:r>
              <a:rPr lang="en-US" sz="2800" dirty="0"/>
              <a:t>Uses </a:t>
            </a:r>
            <a:r>
              <a:rPr lang="en-US" sz="2800" dirty="0" err="1" smtClean="0"/>
              <a:t>TensorFlow</a:t>
            </a: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15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TPU and the Guidelines</a:t>
            </a:r>
          </a:p>
        </p:txBody>
      </p:sp>
    </p:spTree>
    <p:extLst>
      <p:ext uri="{BB962C8B-B14F-4D97-AF65-F5344CB8AC3E}">
        <p14:creationId xmlns:p14="http://schemas.microsoft.com/office/powerpoint/2010/main" val="31528176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664999" y="472120"/>
            <a:ext cx="7524751" cy="5262979"/>
          </a:xfrm>
          <a:prstGeom prst="rect">
            <a:avLst/>
          </a:prstGeom>
          <a:noFill/>
          <a:ln>
            <a:noFill/>
          </a:ln>
          <a:scene3d>
            <a:camera prst="perspectiveRelaxed"/>
            <a:lightRig rig="threePt" dir="t"/>
          </a:scene3d>
        </p:spPr>
        <p:txBody>
          <a:bodyPr wrap="square" lIns="91440" tIns="45720" rIns="91440" bIns="45720">
            <a:spAutoFit/>
          </a:bodyPr>
          <a:lstStyle/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.text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__start:	addi t1, zero, 0x18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addi t2, zero, 0x21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cycle: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t1, t2, done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slt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t0, t1, t2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bne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t0, zero, 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if_less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nop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sub t1, t1, t2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j cycle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nop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if_less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:	sub t2, t2, t1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j cycle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done:		add t3, t1, zero</a:t>
            </a:r>
            <a:endParaRPr lang="ru-RU" sz="2400" b="0" cap="none" spc="0" dirty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Any Questions?</a:t>
            </a:r>
            <a:endParaRPr lang="ru-RU" sz="40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787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051560"/>
            <a:ext cx="10515600" cy="5687567"/>
          </a:xfrm>
        </p:spPr>
        <p:txBody>
          <a:bodyPr>
            <a:noAutofit/>
          </a:bodyPr>
          <a:lstStyle/>
          <a:p>
            <a:r>
              <a:rPr lang="en-US" sz="3200" dirty="0" smtClean="0"/>
              <a:t>Modern </a:t>
            </a:r>
            <a:r>
              <a:rPr lang="en-US" sz="3200" dirty="0" smtClean="0"/>
              <a:t>performance tuning techniques:</a:t>
            </a:r>
            <a:endParaRPr lang="en-US" sz="3200" dirty="0"/>
          </a:p>
          <a:p>
            <a:pPr lvl="1"/>
            <a:r>
              <a:rPr lang="en-US" sz="2800" dirty="0"/>
              <a:t>Deep memory hierarchy</a:t>
            </a:r>
          </a:p>
          <a:p>
            <a:pPr lvl="1"/>
            <a:r>
              <a:rPr lang="en-US" sz="2800" dirty="0"/>
              <a:t>Wide SIMD units</a:t>
            </a:r>
          </a:p>
          <a:p>
            <a:pPr lvl="1"/>
            <a:r>
              <a:rPr lang="en-US" sz="2800" dirty="0"/>
              <a:t>Deep pipelines</a:t>
            </a:r>
          </a:p>
          <a:p>
            <a:pPr lvl="1"/>
            <a:r>
              <a:rPr lang="en-US" sz="2800" dirty="0"/>
              <a:t>Branch prediction</a:t>
            </a:r>
          </a:p>
          <a:p>
            <a:pPr lvl="1"/>
            <a:r>
              <a:rPr lang="en-US" sz="2800" dirty="0"/>
              <a:t>Out-of-order execution</a:t>
            </a:r>
          </a:p>
          <a:p>
            <a:pPr lvl="1"/>
            <a:r>
              <a:rPr lang="en-US" sz="2800" dirty="0"/>
              <a:t>Speculative prefetching</a:t>
            </a:r>
          </a:p>
          <a:p>
            <a:pPr lvl="1"/>
            <a:r>
              <a:rPr lang="en-US" sz="2800" dirty="0"/>
              <a:t>Multithreading</a:t>
            </a:r>
          </a:p>
          <a:p>
            <a:pPr lvl="1"/>
            <a:r>
              <a:rPr lang="en-US" sz="2800" dirty="0"/>
              <a:t>Multiprocessing</a:t>
            </a:r>
          </a:p>
          <a:p>
            <a:r>
              <a:rPr lang="en-US" sz="3200" dirty="0" smtClean="0"/>
              <a:t>Further improvement:</a:t>
            </a:r>
            <a:endParaRPr lang="en-US" sz="3200" dirty="0"/>
          </a:p>
          <a:p>
            <a:pPr lvl="1"/>
            <a:r>
              <a:rPr lang="en-US" sz="2800" dirty="0" smtClean="0"/>
              <a:t>Domain-specific architectures</a:t>
            </a: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Motivation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001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178052"/>
            <a:ext cx="10515600" cy="5405627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Use </a:t>
            </a:r>
            <a:r>
              <a:rPr lang="en-US" b="1" dirty="0">
                <a:solidFill>
                  <a:srgbClr val="F7B217"/>
                </a:solidFill>
              </a:rPr>
              <a:t>dedicated memories </a:t>
            </a:r>
            <a:r>
              <a:rPr lang="en-US" dirty="0"/>
              <a:t>to minimize data movement</a:t>
            </a:r>
          </a:p>
          <a:p>
            <a:pPr>
              <a:spcBef>
                <a:spcPts val="1200"/>
              </a:spcBef>
            </a:pPr>
            <a:r>
              <a:rPr lang="en-US" dirty="0"/>
              <a:t>Invest resources into </a:t>
            </a:r>
            <a:r>
              <a:rPr lang="en-US" b="1" dirty="0">
                <a:solidFill>
                  <a:srgbClr val="F7B217"/>
                </a:solidFill>
              </a:rPr>
              <a:t>more arithmetic units </a:t>
            </a:r>
            <a:r>
              <a:rPr lang="en-US" dirty="0"/>
              <a:t>or bigger memories</a:t>
            </a:r>
          </a:p>
          <a:p>
            <a:pPr>
              <a:spcBef>
                <a:spcPts val="1200"/>
              </a:spcBef>
            </a:pPr>
            <a:r>
              <a:rPr lang="en-US" dirty="0"/>
              <a:t>Use the easiest form of </a:t>
            </a:r>
            <a:r>
              <a:rPr lang="en-US" b="1" dirty="0">
                <a:solidFill>
                  <a:srgbClr val="F7B217"/>
                </a:solidFill>
              </a:rPr>
              <a:t>parallelism</a:t>
            </a:r>
            <a:r>
              <a:rPr lang="en-US" dirty="0"/>
              <a:t> that matches the domain</a:t>
            </a:r>
          </a:p>
          <a:p>
            <a:pPr>
              <a:spcBef>
                <a:spcPts val="1200"/>
              </a:spcBef>
            </a:pPr>
            <a:r>
              <a:rPr lang="en-US" dirty="0"/>
              <a:t>Reduce </a:t>
            </a:r>
            <a:r>
              <a:rPr lang="en-US" b="1" dirty="0">
                <a:solidFill>
                  <a:srgbClr val="F7B217"/>
                </a:solidFill>
              </a:rPr>
              <a:t>data size and type </a:t>
            </a:r>
            <a:r>
              <a:rPr lang="en-US" dirty="0"/>
              <a:t>to the simplest needed for the domain</a:t>
            </a:r>
          </a:p>
          <a:p>
            <a:pPr>
              <a:spcBef>
                <a:spcPts val="1200"/>
              </a:spcBef>
            </a:pPr>
            <a:r>
              <a:rPr lang="en-US" dirty="0"/>
              <a:t>Use a </a:t>
            </a:r>
            <a:r>
              <a:rPr lang="en-US" b="1" dirty="0">
                <a:solidFill>
                  <a:srgbClr val="F7B217"/>
                </a:solidFill>
              </a:rPr>
              <a:t>domain-specific</a:t>
            </a:r>
            <a:r>
              <a:rPr lang="en-US" dirty="0"/>
              <a:t> programming </a:t>
            </a:r>
            <a:r>
              <a:rPr lang="en-US" dirty="0" smtClean="0"/>
              <a:t>language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Guidelines for DSAs</a:t>
            </a:r>
          </a:p>
        </p:txBody>
      </p:sp>
    </p:spTree>
    <p:extLst>
      <p:ext uri="{BB962C8B-B14F-4D97-AF65-F5344CB8AC3E}">
        <p14:creationId xmlns:p14="http://schemas.microsoft.com/office/powerpoint/2010/main" val="2243352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178052"/>
            <a:ext cx="10515600" cy="5492305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Inpired</a:t>
            </a:r>
            <a:r>
              <a:rPr lang="en-US" dirty="0"/>
              <a:t> by neuron of the brain</a:t>
            </a:r>
          </a:p>
          <a:p>
            <a:r>
              <a:rPr lang="en-US" dirty="0"/>
              <a:t>Computes non-linear </a:t>
            </a:r>
            <a:r>
              <a:rPr lang="en-US" dirty="0" smtClean="0"/>
              <a:t>“activation” </a:t>
            </a:r>
            <a:r>
              <a:rPr lang="en-US" dirty="0"/>
              <a:t>function of the weighted sum of input values</a:t>
            </a:r>
          </a:p>
          <a:p>
            <a:r>
              <a:rPr lang="en-US" dirty="0"/>
              <a:t>Neurons arranged in layers</a:t>
            </a:r>
          </a:p>
          <a:p>
            <a:r>
              <a:rPr lang="en-US" dirty="0"/>
              <a:t>Most </a:t>
            </a:r>
            <a:r>
              <a:rPr lang="en-US" dirty="0" smtClean="0"/>
              <a:t>practitioners </a:t>
            </a:r>
            <a:r>
              <a:rPr lang="en-US" dirty="0"/>
              <a:t>will choose an existing design</a:t>
            </a:r>
          </a:p>
          <a:p>
            <a:pPr lvl="1"/>
            <a:r>
              <a:rPr lang="en-US" dirty="0"/>
              <a:t>Topology</a:t>
            </a:r>
          </a:p>
          <a:p>
            <a:pPr lvl="1"/>
            <a:r>
              <a:rPr lang="en-US" dirty="0"/>
              <a:t>Data type</a:t>
            </a:r>
          </a:p>
          <a:p>
            <a:r>
              <a:rPr lang="en-US" dirty="0"/>
              <a:t>Training (learning):</a:t>
            </a:r>
          </a:p>
          <a:p>
            <a:pPr lvl="1"/>
            <a:r>
              <a:rPr lang="en-US" dirty="0"/>
              <a:t>Calculate weights using backpropagation algorithm</a:t>
            </a:r>
          </a:p>
          <a:p>
            <a:pPr lvl="1"/>
            <a:r>
              <a:rPr lang="en-US" dirty="0"/>
              <a:t>Supervised learning: </a:t>
            </a:r>
            <a:r>
              <a:rPr lang="en-US" dirty="0" smtClean="0"/>
              <a:t>stochastic </a:t>
            </a:r>
            <a:r>
              <a:rPr lang="en-US" dirty="0"/>
              <a:t>graduate descent</a:t>
            </a:r>
          </a:p>
          <a:p>
            <a:r>
              <a:rPr lang="en-US" dirty="0" smtClean="0"/>
              <a:t>Inference: </a:t>
            </a:r>
            <a:r>
              <a:rPr lang="en-US" dirty="0"/>
              <a:t>use neural network for classification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4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1175766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5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DNN Statistics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0292" y="1123933"/>
            <a:ext cx="7838599" cy="23463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0487" y="3850004"/>
            <a:ext cx="8538210" cy="2820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777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dirty="0"/>
              <a:t>Multilayer perceptron (MLP)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dirty="0"/>
              <a:t>Recurrent neural network (RNN</a:t>
            </a:r>
            <a:r>
              <a:rPr lang="en-US" dirty="0" smtClean="0"/>
              <a:t>)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dirty="0" smtClean="0"/>
              <a:t>Speech recognition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dirty="0" smtClean="0"/>
              <a:t>Computer translation</a:t>
            </a:r>
            <a:endParaRPr lang="en-US" dirty="0"/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dirty="0"/>
              <a:t>Convolutional neural network (CNN</a:t>
            </a:r>
            <a:r>
              <a:rPr lang="en-US" dirty="0" smtClean="0"/>
              <a:t>)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dirty="0" smtClean="0"/>
              <a:t>Computer vision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6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Most popular DNNs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089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178052"/>
            <a:ext cx="5135217" cy="5242625"/>
          </a:xfrm>
        </p:spPr>
        <p:txBody>
          <a:bodyPr/>
          <a:lstStyle/>
          <a:p>
            <a:r>
              <a:rPr lang="en-US" dirty="0"/>
              <a:t>Parameters:</a:t>
            </a:r>
          </a:p>
          <a:p>
            <a:pPr lvl="1"/>
            <a:r>
              <a:rPr lang="en-US" dirty="0"/>
              <a:t>Dim[</a:t>
            </a:r>
            <a:r>
              <a:rPr lang="en-US" dirty="0" err="1"/>
              <a:t>i</a:t>
            </a:r>
            <a:r>
              <a:rPr lang="en-US" dirty="0"/>
              <a:t>]:  number of neurons</a:t>
            </a:r>
          </a:p>
          <a:p>
            <a:pPr lvl="1"/>
            <a:r>
              <a:rPr lang="en-US" dirty="0"/>
              <a:t>Dim[i-1]:  dimension of input vector</a:t>
            </a:r>
          </a:p>
          <a:p>
            <a:pPr lvl="1"/>
            <a:r>
              <a:rPr lang="en-US" dirty="0"/>
              <a:t>Number of weights:  Dim[i-1] x Dim[</a:t>
            </a:r>
            <a:r>
              <a:rPr lang="en-US" dirty="0" err="1"/>
              <a:t>i</a:t>
            </a:r>
            <a:r>
              <a:rPr lang="en-US" dirty="0"/>
              <a:t>]</a:t>
            </a:r>
          </a:p>
          <a:p>
            <a:pPr lvl="1"/>
            <a:r>
              <a:rPr lang="en-US" dirty="0"/>
              <a:t>Operations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2 </a:t>
            </a:r>
            <a:r>
              <a:rPr lang="en-US" dirty="0"/>
              <a:t>x Dim[i-1] x Dim[</a:t>
            </a:r>
            <a:r>
              <a:rPr lang="en-US" dirty="0" err="1"/>
              <a:t>i</a:t>
            </a:r>
            <a:r>
              <a:rPr lang="en-US" dirty="0"/>
              <a:t>]</a:t>
            </a:r>
          </a:p>
          <a:p>
            <a:pPr lvl="1"/>
            <a:r>
              <a:rPr lang="en-US" dirty="0"/>
              <a:t>Operations/weight:  2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7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Multi-Layer </a:t>
            </a:r>
            <a:r>
              <a:rPr lang="en-US" dirty="0" smtClean="0"/>
              <a:t>Perceptron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3575" y="1926519"/>
            <a:ext cx="5610225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811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178053"/>
            <a:ext cx="5244548" cy="5021496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Computer vision</a:t>
            </a:r>
          </a:p>
          <a:p>
            <a:r>
              <a:rPr lang="en-US" sz="3200" dirty="0"/>
              <a:t>Each layer raises the level of abstraction</a:t>
            </a:r>
          </a:p>
          <a:p>
            <a:pPr lvl="1"/>
            <a:r>
              <a:rPr lang="en-US" sz="2800" dirty="0"/>
              <a:t>First layer recognizes horizontal and vertical lines</a:t>
            </a:r>
          </a:p>
          <a:p>
            <a:pPr lvl="1"/>
            <a:r>
              <a:rPr lang="en-US" sz="2800" dirty="0"/>
              <a:t>Second layer recognizes corners</a:t>
            </a:r>
          </a:p>
          <a:p>
            <a:pPr lvl="1"/>
            <a:r>
              <a:rPr lang="en-US" sz="2800" dirty="0"/>
              <a:t>Third layer recognizes shapes</a:t>
            </a:r>
          </a:p>
          <a:p>
            <a:pPr lvl="1"/>
            <a:r>
              <a:rPr lang="en-US" sz="2800" dirty="0"/>
              <a:t>Fourth layer recognizes features, such as ears of a dog</a:t>
            </a:r>
          </a:p>
          <a:p>
            <a:pPr lvl="1"/>
            <a:r>
              <a:rPr lang="en-US" sz="2800" dirty="0"/>
              <a:t>Higher layers recognizes different breeds of </a:t>
            </a:r>
            <a:r>
              <a:rPr lang="en-US" sz="2800" dirty="0" smtClean="0"/>
              <a:t>dogs</a:t>
            </a: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8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Convolutional Neural Network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2748" y="1833578"/>
            <a:ext cx="5400675" cy="3471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444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55104" y="1193040"/>
            <a:ext cx="10515600" cy="557550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Batches</a:t>
            </a:r>
            <a:endParaRPr lang="en-US" dirty="0"/>
          </a:p>
          <a:p>
            <a:pPr lvl="1"/>
            <a:r>
              <a:rPr lang="en-US" sz="2800" dirty="0"/>
              <a:t>Reuse weights once fetched from memory across multiple inputs</a:t>
            </a:r>
          </a:p>
          <a:p>
            <a:pPr lvl="1"/>
            <a:r>
              <a:rPr lang="en-US" sz="2800" dirty="0"/>
              <a:t>Increases operational intensity</a:t>
            </a:r>
          </a:p>
          <a:p>
            <a:r>
              <a:rPr lang="en-US" dirty="0"/>
              <a:t>Quantization</a:t>
            </a:r>
          </a:p>
          <a:p>
            <a:pPr lvl="1"/>
            <a:r>
              <a:rPr lang="en-US" sz="2800" dirty="0"/>
              <a:t>Use 8- or 16-bit fixed point</a:t>
            </a:r>
          </a:p>
          <a:p>
            <a:r>
              <a:rPr lang="en-US" dirty="0" smtClean="0"/>
              <a:t>Operations</a:t>
            </a:r>
          </a:p>
          <a:p>
            <a:pPr lvl="1"/>
            <a:r>
              <a:rPr lang="en-US" sz="2800" dirty="0" smtClean="0"/>
              <a:t>Matrix-vector multiply</a:t>
            </a:r>
          </a:p>
          <a:p>
            <a:pPr lvl="1"/>
            <a:r>
              <a:rPr lang="en-US" sz="2800" dirty="0" smtClean="0"/>
              <a:t>Matrix-matrix </a:t>
            </a:r>
            <a:r>
              <a:rPr lang="en-US" sz="2800" dirty="0"/>
              <a:t>multiply</a:t>
            </a:r>
          </a:p>
          <a:p>
            <a:pPr lvl="1"/>
            <a:r>
              <a:rPr lang="en-US" sz="2800" dirty="0"/>
              <a:t>Stencil</a:t>
            </a:r>
          </a:p>
          <a:p>
            <a:pPr lvl="1"/>
            <a:r>
              <a:rPr lang="en-US" sz="2800" dirty="0" err="1"/>
              <a:t>ReLU</a:t>
            </a:r>
            <a:endParaRPr lang="en-US" sz="2800" dirty="0"/>
          </a:p>
          <a:p>
            <a:pPr lvl="1"/>
            <a:r>
              <a:rPr lang="en-US" sz="2800" dirty="0"/>
              <a:t>Sigmoid</a:t>
            </a:r>
          </a:p>
          <a:p>
            <a:pPr lvl="1"/>
            <a:r>
              <a:rPr lang="en-US" sz="2800" dirty="0"/>
              <a:t>Hyperbolic </a:t>
            </a:r>
            <a:r>
              <a:rPr lang="en-US" sz="2800" dirty="0" err="1" smtClean="0"/>
              <a:t>tangeant</a:t>
            </a: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9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DNN 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23721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Дымчатое стекло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solidFill>
          <a:schemeClr val="bg1"/>
        </a:solidFill>
      </a:spPr>
      <a:bodyPr wrap="square" lIns="72000" tIns="25200" rIns="0" bIns="25200" rtlCol="0" anchor="ctr" anchorCtr="0">
        <a:normAutofit/>
      </a:bodyPr>
      <a:lstStyle>
        <a:defPPr>
          <a:defRPr sz="4400" b="0" dirty="0" smtClean="0">
            <a:solidFill>
              <a:srgbClr val="2E5E8E"/>
            </a:solidFill>
            <a:latin typeface="+mj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TM03090434[[fn=Дерево]]</Template>
  <TotalTime>22662</TotalTime>
  <Words>494</Words>
  <Application>Microsoft Office PowerPoint</Application>
  <PresentationFormat>Widescreen</PresentationFormat>
  <Paragraphs>132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Courier New</vt:lpstr>
      <vt:lpstr>Wingdings</vt:lpstr>
      <vt:lpstr>Тема Office</vt:lpstr>
      <vt:lpstr>Computer Architecture and Operating Systems Lecture 16: Domain-specific architectures. Tensor Processing Unit.</vt:lpstr>
      <vt:lpstr>Motivation</vt:lpstr>
      <vt:lpstr>Guidelines for DSAs</vt:lpstr>
      <vt:lpstr>Deep Neural Networks</vt:lpstr>
      <vt:lpstr>DNN Statistics</vt:lpstr>
      <vt:lpstr>Most popular DNNs</vt:lpstr>
      <vt:lpstr>Multi-Layer Perceptron</vt:lpstr>
      <vt:lpstr>Convolutional Neural Network</vt:lpstr>
      <vt:lpstr>DNN Summary</vt:lpstr>
      <vt:lpstr>Tensor Processing Unit</vt:lpstr>
      <vt:lpstr>Tensor Processing Unit</vt:lpstr>
      <vt:lpstr>TPU ISA</vt:lpstr>
      <vt:lpstr>Tensor Processing Unit</vt:lpstr>
      <vt:lpstr>TPU ISA</vt:lpstr>
      <vt:lpstr>The TPU and the Guidelines</vt:lpstr>
      <vt:lpstr>Any Questions?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Architecture and Operating Systems Lecture X: Lecture Topic</dc:title>
  <dc:creator>Sergey</dc:creator>
  <cp:lastModifiedBy>Andrei Tatarnikov</cp:lastModifiedBy>
  <cp:revision>557</cp:revision>
  <dcterms:created xsi:type="dcterms:W3CDTF">2015-11-11T03:30:50Z</dcterms:created>
  <dcterms:modified xsi:type="dcterms:W3CDTF">2021-03-10T13:26:56Z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(2)G/0n5s0OJt210kN0rMWPVQgnJI6CDE+6BJT+m6OwLQhkCYjwBoWUkYgkanWIKkgRsYh1B8Uj
e9GKfJM6aX3r56ETiFwURgdOiBOzXg//2GJs86GhGmUDxNF53xchHKM7j5AmpDAb9kCVOthI
Vzwq8aqehDohU2q0rm75EVuWLFLycQxUptlmAykA+3y+mCquEUlzScYjU+C0yNJA0e25zFTR
VsiptQwuBlrGi0PH0B</vt:lpwstr>
  </property>
  <property fmtid="{D5CDD505-2E9C-101B-9397-08002B2CF9AE}" pid="3" name="_2015_ms_pID_7253431">
    <vt:lpwstr>cFpAZV5KZCnc4SP5f7FtzXr/76MDjckm9A3DXxVCfqeMgEQYiQ0I+M
4j2HbcKpUuwdcu9RQEEs4C2URPiN+OAiEjj+Hnx0ogsoNU0RUZ2tVUDezP69WF3SgS0C61Fy
Mt8fLffal9Igb8Y/bfA71baKTUgfKfEcrC/ahGnsp/HEWn8Mjtc1ed1HsSBiMbW5tJ3TsC4f
MGpi5EfdQ8hu73PY</vt:lpwstr>
  </property>
</Properties>
</file>