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/>
          <p:nvPr/>
        </p:nvSpPr>
        <p:spPr>
          <a:xfrm>
            <a:off x="-2" y="2601086"/>
            <a:ext cx="12192003" cy="1603774"/>
          </a:xfrm>
          <a:prstGeom prst="rect">
            <a:avLst/>
          </a:prstGeom>
          <a:solidFill>
            <a:srgbClr val="2F5CB5"/>
          </a:solidFill>
          <a:ln w="19050" cap="sq">
            <a:solidFill>
              <a:srgbClr val="FF66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Rectangle 6"/>
          <p:cNvSpPr/>
          <p:nvPr/>
        </p:nvSpPr>
        <p:spPr>
          <a:xfrm>
            <a:off x="0" y="2545984"/>
            <a:ext cx="12192000" cy="59884"/>
          </a:xfrm>
          <a:prstGeom prst="rect">
            <a:avLst/>
          </a:prstGeom>
          <a:solidFill>
            <a:srgbClr val="F7B2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 9"/>
          <p:cNvSpPr/>
          <p:nvPr/>
        </p:nvSpPr>
        <p:spPr>
          <a:xfrm>
            <a:off x="0" y="4210573"/>
            <a:ext cx="12192000" cy="45720"/>
          </a:xfrm>
          <a:prstGeom prst="rect">
            <a:avLst/>
          </a:prstGeom>
          <a:solidFill>
            <a:srgbClr val="F7B2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0" y="2601227"/>
            <a:ext cx="12192000" cy="184014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7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4031" y="213769"/>
            <a:ext cx="1704214" cy="2196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5713" y="219879"/>
            <a:ext cx="2143126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 b="0"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" name="Slide Header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Header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l">
              <a:lnSpc>
                <a:spcPct val="90000"/>
              </a:lnSpc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 algn="r">
              <a:defRPr b="0"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45719" tIns="45719" rIns="45719" bIns="45719"/>
          <a:lstStyle>
            <a:lvl1pPr algn="l">
              <a:lnSpc>
                <a:spcPct val="90000"/>
              </a:lnSpc>
              <a:defRPr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2800">
                <a:solidFill>
                  <a:srgbClr val="000000"/>
                </a:solidFill>
              </a:defRPr>
            </a:lvl1pPr>
            <a:lvl2pPr marL="723900" indent="-266700">
              <a:buFont typeface="Arial"/>
              <a:buChar char="•"/>
              <a:defRPr sz="2800">
                <a:solidFill>
                  <a:srgbClr val="000000"/>
                </a:solidFill>
              </a:defRPr>
            </a:lvl2pPr>
            <a:lvl3pPr marL="1234439" indent="-320039">
              <a:buFont typeface="Arial"/>
              <a:buChar char="•"/>
              <a:defRPr sz="2800">
                <a:solidFill>
                  <a:srgbClr val="000000"/>
                </a:solidFill>
              </a:defRPr>
            </a:lvl3pPr>
            <a:lvl4pPr marL="1727200" indent="-355600">
              <a:buFont typeface="Arial"/>
              <a:defRPr sz="2800">
                <a:solidFill>
                  <a:srgbClr val="000000"/>
                </a:solidFill>
              </a:defRPr>
            </a:lvl4pPr>
            <a:lvl5pPr marL="2184400" indent="-355600">
              <a:buFont typeface="Arial"/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 algn="r">
              <a:defRPr b="0"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lIns="45719" tIns="45719" rIns="45719" bIns="45719"/>
          <a:lstStyle>
            <a:lvl1pPr algn="l">
              <a:lnSpc>
                <a:spcPct val="90000"/>
              </a:lnSpc>
              <a:defRPr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b="1" sz="2400">
                <a:solidFill>
                  <a:srgbClr val="000000"/>
                </a:solidFill>
              </a:defRPr>
            </a:lvl1pPr>
            <a:lvl2pPr marL="0" indent="457200">
              <a:buSzTx/>
              <a:buNone/>
              <a:defRPr b="1" sz="2400">
                <a:solidFill>
                  <a:srgbClr val="000000"/>
                </a:solidFill>
              </a:defRPr>
            </a:lvl2pPr>
            <a:lvl3pPr marL="0" indent="914400">
              <a:buSzTx/>
              <a:buNone/>
              <a:defRPr b="1" sz="2400">
                <a:solidFill>
                  <a:srgbClr val="000000"/>
                </a:solidFill>
              </a:defRPr>
            </a:lvl3pPr>
            <a:lvl4pPr marL="0" indent="1371600">
              <a:buSzTx/>
              <a:buNone/>
              <a:defRPr b="1" sz="2400">
                <a:solidFill>
                  <a:srgbClr val="000000"/>
                </a:solidFill>
              </a:defRPr>
            </a:lvl4pPr>
            <a:lvl5pPr marL="0" indent="1828800">
              <a:buSzTx/>
              <a:buNone/>
              <a:defRPr b="1" sz="2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  <a:defRPr b="1" sz="2400">
                <a:solidFill>
                  <a:srgbClr val="000000"/>
                </a:solidFill>
              </a:defRPr>
            </a:pP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 algn="r">
              <a:defRPr b="0"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45719" tIns="45719" rIns="45719" bIns="45719"/>
          <a:lstStyle>
            <a:lvl1pPr algn="l">
              <a:lnSpc>
                <a:spcPct val="90000"/>
              </a:lnSpc>
              <a:defRPr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 algn="r">
              <a:defRPr b="0"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 algn="r">
              <a:defRPr b="0"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l">
              <a:lnSpc>
                <a:spcPct val="9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3200">
                <a:solidFill>
                  <a:srgbClr val="000000"/>
                </a:solidFill>
              </a:defRPr>
            </a:lvl1pPr>
            <a:lvl2pPr marL="718457" indent="-261257">
              <a:buFont typeface="Arial"/>
              <a:buChar char="•"/>
              <a:defRPr sz="3200">
                <a:solidFill>
                  <a:srgbClr val="000000"/>
                </a:solidFill>
              </a:defRPr>
            </a:lvl2pPr>
            <a:lvl3pPr marL="1219200" indent="-304800">
              <a:buFont typeface="Arial"/>
              <a:buChar char="•"/>
              <a:defRPr sz="3200">
                <a:solidFill>
                  <a:srgbClr val="000000"/>
                </a:solidFill>
              </a:defRPr>
            </a:lvl3pPr>
            <a:lvl4pPr marL="1737360" indent="-365760">
              <a:buFont typeface="Arial"/>
              <a:defRPr sz="3200">
                <a:solidFill>
                  <a:srgbClr val="000000"/>
                </a:solidFill>
              </a:defRPr>
            </a:lvl4pPr>
            <a:lvl5pPr marL="2194560" indent="-365760">
              <a:buFont typeface="Arial"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Текст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>
                <a:solidFill>
                  <a:srgbClr val="000000"/>
                </a:solidFill>
              </a:defRPr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 algn="r">
              <a:defRPr b="0"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l">
              <a:lnSpc>
                <a:spcPct val="9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Рисунок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>
                <a:solidFill>
                  <a:srgbClr val="000000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000000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000000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000000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 algn="r">
              <a:defRPr b="0"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0"/>
          <p:cNvSpPr/>
          <p:nvPr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273272"/>
                </a:solidFill>
              </a:defRPr>
            </a:pPr>
          </a:p>
        </p:txBody>
      </p:sp>
      <p:sp>
        <p:nvSpPr>
          <p:cNvPr id="3" name="Овал 20"/>
          <p:cNvSpPr/>
          <p:nvPr/>
        </p:nvSpPr>
        <p:spPr>
          <a:xfrm flipV="1">
            <a:off x="10775840" y="6190936"/>
            <a:ext cx="584619" cy="502173"/>
          </a:xfrm>
          <a:prstGeom prst="ellipse">
            <a:avLst/>
          </a:prstGeom>
          <a:solidFill>
            <a:srgbClr val="2F5CB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73272"/>
                </a:solidFill>
              </a:defRPr>
            </a:pP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38200" y="1178052"/>
            <a:ext cx="10515600" cy="499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0892561" y="6260556"/>
            <a:ext cx="361613" cy="34018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b="1" sz="2000">
                <a:solidFill>
                  <a:srgbClr val="F7B21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Slide Header"/>
          <p:cNvSpPr txBox="1"/>
          <p:nvPr>
            <p:ph type="title" hasCustomPrompt="1"/>
          </p:nvPr>
        </p:nvSpPr>
        <p:spPr>
          <a:xfrm>
            <a:off x="838200" y="107866"/>
            <a:ext cx="10515600" cy="840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Slide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7B217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7B217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7B217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7B217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7B217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7B217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7B217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7B217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7B217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600" u="none">
          <a:solidFill>
            <a:srgbClr val="273272"/>
          </a:solidFill>
          <a:uFillTx/>
          <a:latin typeface="+mn-lt"/>
          <a:ea typeface="+mn-ea"/>
          <a:cs typeface="+mn-cs"/>
          <a:sym typeface="Calibri"/>
        </a:defRPr>
      </a:lvl1pPr>
      <a:lvl2pPr marL="714375" marR="0" indent="-25717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600" u="none">
          <a:solidFill>
            <a:srgbClr val="273272"/>
          </a:solidFill>
          <a:uFillTx/>
          <a:latin typeface="+mn-lt"/>
          <a:ea typeface="+mn-ea"/>
          <a:cs typeface="+mn-cs"/>
          <a:sym typeface="Calibri"/>
        </a:defRPr>
      </a:lvl2pPr>
      <a:lvl3pPr marL="12573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600" u="none">
          <a:solidFill>
            <a:srgbClr val="273272"/>
          </a:solidFill>
          <a:uFillTx/>
          <a:latin typeface="+mn-lt"/>
          <a:ea typeface="+mn-ea"/>
          <a:cs typeface="+mn-cs"/>
          <a:sym typeface="Calibri"/>
        </a:defRPr>
      </a:lvl3pPr>
      <a:lvl4pPr marL="1783079" marR="0" indent="-41147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solidFill>
            <a:srgbClr val="273272"/>
          </a:solidFill>
          <a:uFillTx/>
          <a:latin typeface="+mn-lt"/>
          <a:ea typeface="+mn-ea"/>
          <a:cs typeface="+mn-cs"/>
          <a:sym typeface="Calibri"/>
        </a:defRPr>
      </a:lvl4pPr>
      <a:lvl5pPr marL="2286000" marR="0" indent="-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solidFill>
            <a:srgbClr val="273272"/>
          </a:solidFill>
          <a:uFillTx/>
          <a:latin typeface="+mn-lt"/>
          <a:ea typeface="+mn-ea"/>
          <a:cs typeface="+mn-cs"/>
          <a:sym typeface="Calibri"/>
        </a:defRPr>
      </a:lvl5pPr>
      <a:lvl6pPr marL="2743200" marR="0" indent="-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solidFill>
            <a:srgbClr val="273272"/>
          </a:solidFill>
          <a:uFillTx/>
          <a:latin typeface="+mn-lt"/>
          <a:ea typeface="+mn-ea"/>
          <a:cs typeface="+mn-cs"/>
          <a:sym typeface="Calibri"/>
        </a:defRPr>
      </a:lvl6pPr>
      <a:lvl7pPr marL="3200400" marR="0" indent="-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solidFill>
            <a:srgbClr val="273272"/>
          </a:solidFill>
          <a:uFillTx/>
          <a:latin typeface="+mn-lt"/>
          <a:ea typeface="+mn-ea"/>
          <a:cs typeface="+mn-cs"/>
          <a:sym typeface="Calibri"/>
        </a:defRPr>
      </a:lvl7pPr>
      <a:lvl8pPr marL="3657600" marR="0" indent="-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solidFill>
            <a:srgbClr val="273272"/>
          </a:solidFill>
          <a:uFillTx/>
          <a:latin typeface="+mn-lt"/>
          <a:ea typeface="+mn-ea"/>
          <a:cs typeface="+mn-cs"/>
          <a:sym typeface="Calibri"/>
        </a:defRPr>
      </a:lvl8pPr>
      <a:lvl9pPr marL="4114800" marR="0" indent="-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solidFill>
            <a:srgbClr val="273272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1"/>
          <p:cNvSpPr txBox="1"/>
          <p:nvPr>
            <p:ph type="title"/>
          </p:nvPr>
        </p:nvSpPr>
        <p:spPr>
          <a:xfrm>
            <a:off x="0" y="2600695"/>
            <a:ext cx="12192000" cy="1587257"/>
          </a:xfrm>
          <a:prstGeom prst="rect">
            <a:avLst/>
          </a:prstGeom>
        </p:spPr>
        <p:txBody>
          <a:bodyPr/>
          <a:lstStyle/>
          <a:p>
            <a:pPr defTabSz="859536">
              <a:defRPr sz="3666">
                <a:solidFill>
                  <a:srgbClr val="F7B217"/>
                </a:solidFill>
              </a:defRPr>
            </a:pPr>
            <a:r>
              <a:t>Computer Architecture </a:t>
            </a:r>
            <a:r>
              <a:rPr>
                <a:solidFill>
                  <a:srgbClr val="FFFFFF"/>
                </a:solidFill>
              </a:rPr>
              <a:t>and Operating Systems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Lecture </a:t>
            </a:r>
            <a:r>
              <a:rPr>
                <a:solidFill>
                  <a:srgbClr val="FFFFFF"/>
                </a:solidFill>
              </a:rPr>
              <a:t>1</a:t>
            </a:r>
            <a:r>
              <a:rPr>
                <a:solidFill>
                  <a:srgbClr val="FFFFFF"/>
                </a:solidFill>
              </a:rPr>
              <a:t>6: Domain-specific architectures.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Tensor Processing Unit.</a:t>
            </a:r>
          </a:p>
        </p:txBody>
      </p:sp>
      <p:sp>
        <p:nvSpPr>
          <p:cNvPr id="101" name="Subtitle 11"/>
          <p:cNvSpPr txBox="1"/>
          <p:nvPr>
            <p:ph type="body" sz="quarter" idx="4294967295"/>
          </p:nvPr>
        </p:nvSpPr>
        <p:spPr>
          <a:xfrm>
            <a:off x="0" y="4423118"/>
            <a:ext cx="12192000" cy="573665"/>
          </a:xfrm>
          <a:prstGeom prst="rect">
            <a:avLst/>
          </a:prstGeom>
        </p:spPr>
        <p:txBody>
          <a:bodyPr/>
          <a:lstStyle>
            <a:lvl1pPr marL="180594" indent="-180594" algn="ctr" defTabSz="722376">
              <a:spcBef>
                <a:spcPts val="700"/>
              </a:spcBef>
              <a:buSzTx/>
              <a:buFont typeface="Arial"/>
              <a:buNone/>
              <a:defRPr b="1" sz="3792">
                <a:solidFill>
                  <a:srgbClr val="000000"/>
                </a:solidFill>
              </a:defRPr>
            </a:lvl1pPr>
          </a:lstStyle>
          <a:p>
            <a:pPr/>
            <a:r>
              <a:t>Alexey Kanakhin</a:t>
            </a:r>
          </a:p>
        </p:txBody>
      </p:sp>
      <p:sp>
        <p:nvSpPr>
          <p:cNvPr id="102" name="TextBox 13"/>
          <p:cNvSpPr txBox="1"/>
          <p:nvPr/>
        </p:nvSpPr>
        <p:spPr>
          <a:xfrm>
            <a:off x="-1781" y="5305304"/>
            <a:ext cx="12148061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u="sng">
                <a:solidFill>
                  <a:srgbClr val="0070C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akanakhin@hse.ru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Computa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Computation example</a:t>
            </a:r>
          </a:p>
        </p:txBody>
      </p:sp>
      <p:pic>
        <p:nvPicPr>
          <p:cNvPr id="141" name="0020.Matrix-multiplication-systolic-t2.png" descr="0020.Matrix-multiplication-systolic-t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7992" y="1092200"/>
            <a:ext cx="7699389" cy="547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Processing units arranged in a 2D grid…"/>
          <p:cNvSpPr txBox="1"/>
          <p:nvPr/>
        </p:nvSpPr>
        <p:spPr>
          <a:xfrm>
            <a:off x="883611" y="1203874"/>
            <a:ext cx="4243770" cy="5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 fontScale="100000" lnSpcReduction="0"/>
          </a:bodyPr>
          <a:lstStyle/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Processing units arranged in a 2D grid</a:t>
            </a: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Each PU accumulates one element of the product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Computa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Computation example</a:t>
            </a:r>
          </a:p>
        </p:txBody>
      </p:sp>
      <p:sp>
        <p:nvSpPr>
          <p:cNvPr id="146" name="Processing units arranged in a 2D grid…"/>
          <p:cNvSpPr txBox="1"/>
          <p:nvPr/>
        </p:nvSpPr>
        <p:spPr>
          <a:xfrm>
            <a:off x="883611" y="1203874"/>
            <a:ext cx="4243770" cy="5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 fontScale="100000" lnSpcReduction="0"/>
          </a:bodyPr>
          <a:lstStyle/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Processing units arranged in a 2D grid</a:t>
            </a: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Each PU accumulates one element of the product</a:t>
            </a:r>
          </a:p>
        </p:txBody>
      </p:sp>
      <p:pic>
        <p:nvPicPr>
          <p:cNvPr id="147" name="0020.Matrix-multiplication-systolic-t3.png" descr="0020.Matrix-multiplication-systolic-t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4624" y="1092200"/>
            <a:ext cx="7842753" cy="547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Computa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Computation example</a:t>
            </a:r>
          </a:p>
        </p:txBody>
      </p:sp>
      <p:sp>
        <p:nvSpPr>
          <p:cNvPr id="151" name="Processing units arranged in a 2D grid…"/>
          <p:cNvSpPr txBox="1"/>
          <p:nvPr/>
        </p:nvSpPr>
        <p:spPr>
          <a:xfrm>
            <a:off x="883611" y="1203874"/>
            <a:ext cx="4243770" cy="5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 fontScale="100000" lnSpcReduction="0"/>
          </a:bodyPr>
          <a:lstStyle/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Processing units arranged in a 2D grid</a:t>
            </a: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Each PU accumulates one element of the product</a:t>
            </a:r>
          </a:p>
        </p:txBody>
      </p:sp>
      <p:pic>
        <p:nvPicPr>
          <p:cNvPr id="152" name="0020.Matrix-multiplication-systolic-t4.png" descr="0020.Matrix-multiplication-systolic-t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4624" y="1092200"/>
            <a:ext cx="7842753" cy="547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Computa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Computation example</a:t>
            </a:r>
          </a:p>
        </p:txBody>
      </p:sp>
      <p:sp>
        <p:nvSpPr>
          <p:cNvPr id="156" name="Processing units arranged in a 2D grid…"/>
          <p:cNvSpPr txBox="1"/>
          <p:nvPr/>
        </p:nvSpPr>
        <p:spPr>
          <a:xfrm>
            <a:off x="883611" y="1203874"/>
            <a:ext cx="4243770" cy="5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 fontScale="100000" lnSpcReduction="0"/>
          </a:bodyPr>
          <a:lstStyle/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Processing units arranged in a 2D grid</a:t>
            </a: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Each PU accumulates one element of the product</a:t>
            </a:r>
          </a:p>
        </p:txBody>
      </p:sp>
      <p:pic>
        <p:nvPicPr>
          <p:cNvPr id="157" name="0020.Matrix-multiplication-systolic-t5.png" descr="0020.Matrix-multiplication-systolic-t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8397" y="1096721"/>
            <a:ext cx="7875206" cy="547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Computa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Computation example</a:t>
            </a:r>
          </a:p>
        </p:txBody>
      </p:sp>
      <p:sp>
        <p:nvSpPr>
          <p:cNvPr id="161" name="Processing units arranged in a 2D grid…"/>
          <p:cNvSpPr txBox="1"/>
          <p:nvPr/>
        </p:nvSpPr>
        <p:spPr>
          <a:xfrm>
            <a:off x="883611" y="1203874"/>
            <a:ext cx="4243770" cy="5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 fontScale="100000" lnSpcReduction="0"/>
          </a:bodyPr>
          <a:lstStyle/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Processing units arranged in a 2D grid</a:t>
            </a: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Each PU accumulates one element of the product</a:t>
            </a:r>
          </a:p>
        </p:txBody>
      </p:sp>
      <p:pic>
        <p:nvPicPr>
          <p:cNvPr id="162" name="0020.Matrix-multiplication-systolic-t6.png" descr="0020.Matrix-multiplication-systolic-t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8397" y="1096787"/>
            <a:ext cx="7875206" cy="547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Computa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Computation example</a:t>
            </a:r>
          </a:p>
        </p:txBody>
      </p:sp>
      <p:sp>
        <p:nvSpPr>
          <p:cNvPr id="166" name="Processing units arranged in a 2D grid…"/>
          <p:cNvSpPr txBox="1"/>
          <p:nvPr/>
        </p:nvSpPr>
        <p:spPr>
          <a:xfrm>
            <a:off x="883611" y="1203874"/>
            <a:ext cx="4243770" cy="5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 fontScale="100000" lnSpcReduction="0"/>
          </a:bodyPr>
          <a:lstStyle/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Processing units arranged in a 2D grid</a:t>
            </a: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Each PU accumulates one element of the product</a:t>
            </a:r>
          </a:p>
        </p:txBody>
      </p:sp>
      <p:pic>
        <p:nvPicPr>
          <p:cNvPr id="167" name="0020.Matrix-multiplication-systolic-t7.png" descr="0020.Matrix-multiplication-systolic-t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8397" y="1092200"/>
            <a:ext cx="7875206" cy="547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onten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Google’s DNN ASIC</a:t>
            </a:r>
          </a:p>
          <a:p>
            <a:pPr/>
            <a:r>
              <a:t>256 x 256 8-bit matrix multiply unit</a:t>
            </a:r>
          </a:p>
          <a:p>
            <a:pPr/>
            <a:r>
              <a:t>Large software-managed scratchpad</a:t>
            </a:r>
          </a:p>
          <a:p>
            <a:pPr/>
            <a:r>
              <a:t>Coprocessor on the PCIe bus</a:t>
            </a:r>
          </a:p>
        </p:txBody>
      </p:sp>
      <p:sp>
        <p:nvSpPr>
          <p:cNvPr id="170" name="Slide Number Placeholder 2"/>
          <p:cNvSpPr txBox="1"/>
          <p:nvPr>
            <p:ph type="sldNum" sz="quarter" idx="2"/>
          </p:nvPr>
        </p:nvSpPr>
        <p:spPr>
          <a:xfrm>
            <a:off x="10892560" y="6260556"/>
            <a:ext cx="361614" cy="3401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Tensor Processing Unit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ntent Placeholder 1"/>
          <p:cNvSpPr txBox="1"/>
          <p:nvPr>
            <p:ph type="body" idx="1"/>
          </p:nvPr>
        </p:nvSpPr>
        <p:spPr>
          <a:xfrm>
            <a:off x="838199" y="1048845"/>
            <a:ext cx="10760766" cy="5699826"/>
          </a:xfrm>
          <a:prstGeom prst="rect">
            <a:avLst/>
          </a:prstGeom>
        </p:spPr>
        <p:txBody>
          <a:bodyPr/>
          <a:lstStyle/>
          <a:p>
            <a:pPr marL="221742" indent="-221742" defTabSz="886968">
              <a:spcBef>
                <a:spcPts val="500"/>
              </a:spcBef>
              <a:defRPr b="1" sz="2716"/>
            </a:pPr>
            <a:r>
              <a:t>Read_Host_Memory</a:t>
            </a:r>
          </a:p>
          <a:p>
            <a:pPr lvl="1" marL="665226" indent="-221742" defTabSz="886968">
              <a:spcBef>
                <a:spcPts val="0"/>
              </a:spcBef>
              <a:buClr>
                <a:srgbClr val="F7B217"/>
              </a:buClr>
              <a:defRPr sz="2328"/>
            </a:pPr>
            <a:r>
              <a:t>Reads memory from the CPU memory into the unified buffer</a:t>
            </a:r>
            <a:endParaRPr sz="3104"/>
          </a:p>
          <a:p>
            <a:pPr marL="221742" indent="-221742" defTabSz="886968">
              <a:spcBef>
                <a:spcPts val="500"/>
              </a:spcBef>
              <a:defRPr b="1" sz="2716"/>
            </a:pPr>
            <a:r>
              <a:t>Read_Weights</a:t>
            </a:r>
          </a:p>
          <a:p>
            <a:pPr lvl="1" marL="665226" indent="-221742" defTabSz="886968">
              <a:spcBef>
                <a:spcPts val="0"/>
              </a:spcBef>
              <a:buClr>
                <a:srgbClr val="F7B217"/>
              </a:buClr>
              <a:defRPr sz="2328"/>
            </a:pPr>
            <a:r>
              <a:t>Reads weights from the Weight Memory into the Weight FIFO as input to the Matrix Unit</a:t>
            </a:r>
            <a:endParaRPr sz="3104"/>
          </a:p>
          <a:p>
            <a:pPr marL="221742" indent="-221742" defTabSz="886968">
              <a:spcBef>
                <a:spcPts val="500"/>
              </a:spcBef>
              <a:defRPr b="1" sz="2716"/>
            </a:pPr>
            <a:r>
              <a:t>MatrixMatrixMultiply/Convolve</a:t>
            </a:r>
          </a:p>
          <a:p>
            <a:pPr lvl="1" marL="665226" indent="-221742" defTabSz="886968">
              <a:spcBef>
                <a:spcPts val="0"/>
              </a:spcBef>
              <a:buClr>
                <a:srgbClr val="F7B217"/>
              </a:buClr>
              <a:defRPr sz="2328"/>
            </a:pPr>
            <a:r>
              <a:t>Perform a matrix-matrix multiply, a vector-matrix multiply, an element-wise matrix multiply, an element-wise vector multiply, or a convolution from the Unified Buffer into the accumulators</a:t>
            </a:r>
            <a:endParaRPr sz="3104"/>
          </a:p>
          <a:p>
            <a:pPr lvl="1" marL="665226" indent="-221742" defTabSz="886968">
              <a:spcBef>
                <a:spcPts val="500"/>
              </a:spcBef>
              <a:buClr>
                <a:srgbClr val="F7B217"/>
              </a:buClr>
              <a:defRPr sz="2328"/>
            </a:pPr>
            <a:r>
              <a:t>takes a variable-sized B*256 input, multiplies it by a 256x256 constant input, and produces a B*256 output, taking B pipelined cycles to complete</a:t>
            </a:r>
            <a:endParaRPr sz="3104"/>
          </a:p>
          <a:p>
            <a:pPr marL="221742" indent="-221742" defTabSz="886968">
              <a:spcBef>
                <a:spcPts val="500"/>
              </a:spcBef>
              <a:defRPr b="1" sz="2716"/>
            </a:pPr>
            <a:r>
              <a:t>Activate</a:t>
            </a:r>
          </a:p>
          <a:p>
            <a:pPr lvl="1" marL="665226" indent="-221742" defTabSz="886968">
              <a:spcBef>
                <a:spcPts val="0"/>
              </a:spcBef>
              <a:buClr>
                <a:srgbClr val="F7B217"/>
              </a:buClr>
              <a:defRPr sz="2328"/>
            </a:pPr>
            <a:r>
              <a:t>Computes activation function</a:t>
            </a:r>
            <a:endParaRPr sz="3104"/>
          </a:p>
          <a:p>
            <a:pPr marL="221742" indent="-221742" defTabSz="886968">
              <a:spcBef>
                <a:spcPts val="500"/>
              </a:spcBef>
              <a:defRPr b="1" sz="2716"/>
            </a:pPr>
            <a:r>
              <a:t>Write_Host_Memory</a:t>
            </a:r>
          </a:p>
          <a:p>
            <a:pPr lvl="1" marL="665226" indent="-221742" defTabSz="886968">
              <a:spcBef>
                <a:spcPts val="0"/>
              </a:spcBef>
              <a:buClr>
                <a:srgbClr val="F7B217"/>
              </a:buClr>
              <a:defRPr sz="2328"/>
            </a:pPr>
            <a:r>
              <a:t>Writes data from unified buffer into host memory</a:t>
            </a:r>
          </a:p>
        </p:txBody>
      </p:sp>
      <p:sp>
        <p:nvSpPr>
          <p:cNvPr id="174" name="Slide Number Placeholder 2"/>
          <p:cNvSpPr txBox="1"/>
          <p:nvPr>
            <p:ph type="sldNum" sz="quarter" idx="2"/>
          </p:nvPr>
        </p:nvSpPr>
        <p:spPr>
          <a:xfrm>
            <a:off x="10892560" y="6260556"/>
            <a:ext cx="361614" cy="3401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TPU ISA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 Placeholder 2"/>
          <p:cNvSpPr txBox="1"/>
          <p:nvPr>
            <p:ph type="sldNum" sz="quarter" idx="2"/>
          </p:nvPr>
        </p:nvSpPr>
        <p:spPr>
          <a:xfrm>
            <a:off x="10892560" y="6260556"/>
            <a:ext cx="361614" cy="3401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Tensor Processing Unit</a:t>
            </a:r>
          </a:p>
        </p:txBody>
      </p:sp>
      <p:pic>
        <p:nvPicPr>
          <p:cNvPr id="1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816" y="1110170"/>
            <a:ext cx="7518728" cy="5419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lide Number Placeholder 2"/>
          <p:cNvSpPr txBox="1"/>
          <p:nvPr>
            <p:ph type="sldNum" sz="quarter" idx="2"/>
          </p:nvPr>
        </p:nvSpPr>
        <p:spPr>
          <a:xfrm>
            <a:off x="10892560" y="6260556"/>
            <a:ext cx="361614" cy="3401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Tensor Processing Unit</a:t>
            </a:r>
          </a:p>
        </p:txBody>
      </p:sp>
      <p:pic>
        <p:nvPicPr>
          <p:cNvPr id="18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808" y="1301758"/>
            <a:ext cx="6023611" cy="4732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06808" y="2404753"/>
            <a:ext cx="4137661" cy="252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2"/>
          <p:cNvSpPr txBox="1"/>
          <p:nvPr>
            <p:ph type="sldNum" sz="quarter" idx="2"/>
          </p:nvPr>
        </p:nvSpPr>
        <p:spPr>
          <a:xfrm>
            <a:off x="10956928" y="6260556"/>
            <a:ext cx="232877" cy="3401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Conventional 5-stages pipeline</a:t>
            </a:r>
          </a:p>
        </p:txBody>
      </p:sp>
      <p:pic>
        <p:nvPicPr>
          <p:cNvPr id="10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858" y="1199074"/>
            <a:ext cx="6929947" cy="5398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ntent Placeholder 1"/>
          <p:cNvSpPr txBox="1"/>
          <p:nvPr>
            <p:ph type="body" idx="1"/>
          </p:nvPr>
        </p:nvSpPr>
        <p:spPr>
          <a:xfrm>
            <a:off x="748748" y="1237686"/>
            <a:ext cx="11217965" cy="499789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Use dedicated memories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buClr>
                <a:srgbClr val="F7B217"/>
              </a:buClr>
              <a:defRPr sz="2800"/>
            </a:pPr>
            <a:r>
              <a:t>24 MiB dedicated buffer, 4 MiB accumulator buffers</a:t>
            </a:r>
            <a:endParaRPr sz="3200"/>
          </a:p>
          <a:p>
            <a:pPr>
              <a:lnSpc>
                <a:spcPct val="81000"/>
              </a:lnSpc>
              <a:defRPr sz="3200"/>
            </a:pPr>
            <a:r>
              <a:t>Invest resources in arithmetic units and dedicated memories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buClr>
                <a:srgbClr val="F7B217"/>
              </a:buClr>
              <a:defRPr sz="2800"/>
            </a:pPr>
            <a:r>
              <a:t>60% of the memory and 250X the arithmetic units of a server-class CPU</a:t>
            </a:r>
            <a:endParaRPr sz="3200"/>
          </a:p>
          <a:p>
            <a:pPr>
              <a:lnSpc>
                <a:spcPct val="81000"/>
              </a:lnSpc>
              <a:defRPr sz="3200"/>
            </a:pPr>
            <a:r>
              <a:t>Use the easiest form of parallelism that matches the domain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buClr>
                <a:srgbClr val="F7B217"/>
              </a:buClr>
              <a:defRPr sz="2800"/>
            </a:pPr>
            <a:r>
              <a:t>Exploits 2D SIMD parallelism</a:t>
            </a:r>
            <a:endParaRPr sz="3200"/>
          </a:p>
          <a:p>
            <a:pPr>
              <a:lnSpc>
                <a:spcPct val="81000"/>
              </a:lnSpc>
              <a:defRPr sz="3200"/>
            </a:pPr>
            <a:r>
              <a:t>Reduce the data size and type needed for the domain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buClr>
                <a:srgbClr val="F7B217"/>
              </a:buClr>
              <a:defRPr sz="2800"/>
            </a:pPr>
            <a:r>
              <a:t>Primarily uses 8-bit integers</a:t>
            </a:r>
            <a:endParaRPr sz="3200"/>
          </a:p>
          <a:p>
            <a:pPr>
              <a:lnSpc>
                <a:spcPct val="81000"/>
              </a:lnSpc>
              <a:defRPr sz="3200"/>
            </a:pPr>
            <a:r>
              <a:t>Use a domain-specific programming language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buClr>
                <a:srgbClr val="F7B217"/>
              </a:buClr>
              <a:defRPr sz="2800"/>
            </a:pPr>
            <a:r>
              <a:t>Uses TensorFlow</a:t>
            </a:r>
          </a:p>
        </p:txBody>
      </p:sp>
      <p:sp>
        <p:nvSpPr>
          <p:cNvPr id="187" name="Slide Number Placeholder 2"/>
          <p:cNvSpPr txBox="1"/>
          <p:nvPr>
            <p:ph type="sldNum" sz="quarter" idx="2"/>
          </p:nvPr>
        </p:nvSpPr>
        <p:spPr>
          <a:xfrm>
            <a:off x="10892560" y="6260556"/>
            <a:ext cx="361614" cy="3401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TPU and the Guidelines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FPGA vs AS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FPGA vs ASIC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1470" y="1080851"/>
            <a:ext cx="9363060" cy="544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FPGA vs AS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FPGA vs ASIC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30397" r="0" b="0"/>
          <a:stretch>
            <a:fillRect/>
          </a:stretch>
        </p:blipFill>
        <p:spPr>
          <a:xfrm>
            <a:off x="2105818" y="2219018"/>
            <a:ext cx="7980553" cy="374940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Line"/>
          <p:cNvSpPr/>
          <p:nvPr/>
        </p:nvSpPr>
        <p:spPr>
          <a:xfrm flipH="1">
            <a:off x="4503636" y="1049278"/>
            <a:ext cx="562768" cy="1099782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Line"/>
          <p:cNvSpPr/>
          <p:nvPr/>
        </p:nvSpPr>
        <p:spPr>
          <a:xfrm>
            <a:off x="7174529" y="1049344"/>
            <a:ext cx="744845" cy="1101947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Microsoft Catapul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Microsoft Catapult</a:t>
            </a:r>
          </a:p>
        </p:txBody>
      </p:sp>
      <p:pic>
        <p:nvPicPr>
          <p:cNvPr id="20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508" y="1207644"/>
            <a:ext cx="5506132" cy="494753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Needed to be general purpose and power efficient…"/>
          <p:cNvSpPr txBox="1"/>
          <p:nvPr>
            <p:ph type="body" sz="half" idx="1"/>
          </p:nvPr>
        </p:nvSpPr>
        <p:spPr>
          <a:xfrm>
            <a:off x="684212" y="1125537"/>
            <a:ext cx="4319837" cy="5111751"/>
          </a:xfrm>
          <a:prstGeom prst="rect">
            <a:avLst/>
          </a:prstGeom>
        </p:spPr>
        <p:txBody>
          <a:bodyPr/>
          <a:lstStyle/>
          <a:p>
            <a:pPr marL="288036" indent="-288036" defTabSz="512063">
              <a:spcBef>
                <a:spcPts val="500"/>
              </a:spcBef>
              <a:buClr>
                <a:srgbClr val="0033CC"/>
              </a:buClr>
              <a:buSzPct val="60000"/>
              <a:buChar char="■"/>
              <a:defRPr b="1" sz="2016"/>
            </a:pPr>
            <a:r>
              <a:t>Needed to be general purpose and power efficient</a:t>
            </a:r>
          </a:p>
          <a:p>
            <a:pPr lvl="1" marL="576072" indent="-320040" defTabSz="512063">
              <a:spcBef>
                <a:spcPts val="500"/>
              </a:spcBef>
              <a:buClr>
                <a:srgbClr val="003399"/>
              </a:buClr>
              <a:buSzPct val="55000"/>
              <a:buChar char="■"/>
              <a:defRPr sz="2016"/>
            </a:pPr>
            <a:r>
              <a:t>Uses FPGA PCIe board with dedicated 20 Gbps network in 6 x 8 torus</a:t>
            </a:r>
            <a:endParaRPr sz="1344">
              <a:solidFill>
                <a:srgbClr val="0033CC"/>
              </a:solidFill>
            </a:endParaRPr>
          </a:p>
          <a:p>
            <a:pPr lvl="1" marL="576072" indent="-320040" defTabSz="512063">
              <a:spcBef>
                <a:spcPts val="500"/>
              </a:spcBef>
              <a:buClr>
                <a:srgbClr val="003399"/>
              </a:buClr>
              <a:buSzPct val="55000"/>
              <a:buChar char="■"/>
              <a:defRPr sz="2016"/>
            </a:pPr>
            <a:r>
              <a:t>Each of the 48 servers in half the rack has a Catapult board</a:t>
            </a:r>
            <a:endParaRPr sz="1344">
              <a:solidFill>
                <a:srgbClr val="0033CC"/>
              </a:solidFill>
            </a:endParaRPr>
          </a:p>
          <a:p>
            <a:pPr lvl="1" marL="576072" indent="-320040" defTabSz="512063">
              <a:spcBef>
                <a:spcPts val="500"/>
              </a:spcBef>
              <a:buClr>
                <a:srgbClr val="003399"/>
              </a:buClr>
              <a:buSzPct val="55000"/>
              <a:buChar char="■"/>
              <a:defRPr sz="2016"/>
            </a:pPr>
            <a:r>
              <a:t>Limited to 25 watts</a:t>
            </a:r>
            <a:endParaRPr sz="1344">
              <a:solidFill>
                <a:srgbClr val="0033CC"/>
              </a:solidFill>
            </a:endParaRPr>
          </a:p>
          <a:p>
            <a:pPr lvl="1" marL="576072" indent="-320040" defTabSz="512063">
              <a:spcBef>
                <a:spcPts val="500"/>
              </a:spcBef>
              <a:buClr>
                <a:srgbClr val="003399"/>
              </a:buClr>
              <a:buSzPct val="55000"/>
              <a:buChar char="■"/>
              <a:defRPr sz="2016"/>
            </a:pPr>
            <a:r>
              <a:t>32 MiB Flash memory</a:t>
            </a:r>
            <a:endParaRPr sz="1344">
              <a:solidFill>
                <a:srgbClr val="0033CC"/>
              </a:solidFill>
            </a:endParaRPr>
          </a:p>
          <a:p>
            <a:pPr lvl="1" marL="576072" indent="-320040" defTabSz="512063">
              <a:spcBef>
                <a:spcPts val="500"/>
              </a:spcBef>
              <a:buClr>
                <a:srgbClr val="003399"/>
              </a:buClr>
              <a:buSzPct val="55000"/>
              <a:buChar char="■"/>
              <a:defRPr sz="2016"/>
            </a:pPr>
            <a:r>
              <a:t>Two banks of DDR3-1600 (11 GB/s) and 8 GiB DRAM</a:t>
            </a:r>
            <a:endParaRPr sz="1344">
              <a:solidFill>
                <a:srgbClr val="0033CC"/>
              </a:solidFill>
            </a:endParaRPr>
          </a:p>
          <a:p>
            <a:pPr lvl="1" marL="576072" indent="-320040" defTabSz="512063">
              <a:spcBef>
                <a:spcPts val="500"/>
              </a:spcBef>
              <a:buClr>
                <a:srgbClr val="003399"/>
              </a:buClr>
              <a:buSzPct val="55000"/>
              <a:buChar char="■"/>
              <a:defRPr sz="2016"/>
            </a:pPr>
            <a:r>
              <a:t>FPGA (unconfigured) has 3962 18-bit ALUs and 5 MiB of on-chip memory</a:t>
            </a:r>
            <a:endParaRPr sz="1344">
              <a:solidFill>
                <a:srgbClr val="0033CC"/>
              </a:solidFill>
            </a:endParaRPr>
          </a:p>
          <a:p>
            <a:pPr lvl="1" marL="576072" indent="-320040" defTabSz="512063">
              <a:spcBef>
                <a:spcPts val="500"/>
              </a:spcBef>
              <a:buClr>
                <a:srgbClr val="003399"/>
              </a:buClr>
              <a:buSzPct val="55000"/>
              <a:buChar char="■"/>
              <a:defRPr sz="2016"/>
            </a:pPr>
            <a:r>
              <a:t>Programmed in Verilog RTL</a:t>
            </a:r>
            <a:endParaRPr sz="1344">
              <a:solidFill>
                <a:srgbClr val="0033CC"/>
              </a:solidFill>
            </a:endParaRPr>
          </a:p>
          <a:p>
            <a:pPr lvl="1" marL="576072" indent="-320040" defTabSz="512063">
              <a:spcBef>
                <a:spcPts val="500"/>
              </a:spcBef>
              <a:buClr>
                <a:srgbClr val="003399"/>
              </a:buClr>
              <a:buSzPct val="55000"/>
              <a:buChar char="■"/>
              <a:defRPr sz="2016"/>
            </a:pPr>
            <a:r>
              <a:t>Shell is 23% of the FPGA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Microsoft Catapult: CNN config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Microsoft Catapult: CNN configuration</a:t>
            </a:r>
          </a:p>
        </p:txBody>
      </p:sp>
      <p:pic>
        <p:nvPicPr>
          <p:cNvPr id="20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9795" y="1047358"/>
            <a:ext cx="3672409" cy="5459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eature extraction (1 FPGA)…"/>
          <p:cNvSpPr txBox="1"/>
          <p:nvPr>
            <p:ph type="body" sz="half" idx="1"/>
          </p:nvPr>
        </p:nvSpPr>
        <p:spPr>
          <a:xfrm>
            <a:off x="838200" y="1178052"/>
            <a:ext cx="5948024" cy="4997898"/>
          </a:xfrm>
          <a:prstGeom prst="rect">
            <a:avLst/>
          </a:prstGeom>
        </p:spPr>
        <p:txBody>
          <a:bodyPr/>
          <a:lstStyle/>
          <a:p>
            <a:pPr marL="164592" indent="-164592" defTabSz="658368">
              <a:spcBef>
                <a:spcPts val="700"/>
              </a:spcBef>
              <a:defRPr sz="2592"/>
            </a:pPr>
            <a:r>
              <a:t>Feature extraction (1 FPGA)</a:t>
            </a:r>
          </a:p>
          <a:p>
            <a:pPr lvl="1" marL="493776" indent="-164592" defTabSz="658368">
              <a:spcBef>
                <a:spcPts val="700"/>
              </a:spcBef>
              <a:defRPr sz="2592"/>
            </a:pPr>
            <a:r>
              <a:t>Extracts 4500 features for every document-query pair, e.g. frequency in which the query appears in the page</a:t>
            </a:r>
          </a:p>
          <a:p>
            <a:pPr lvl="1" marL="493776" indent="-164592" defTabSz="658368">
              <a:spcBef>
                <a:spcPts val="700"/>
              </a:spcBef>
              <a:defRPr sz="2592"/>
            </a:pPr>
            <a:r>
              <a:t>Systolic array of FSMs</a:t>
            </a:r>
          </a:p>
          <a:p>
            <a:pPr marL="164592" indent="-164592" defTabSz="658368">
              <a:spcBef>
                <a:spcPts val="700"/>
              </a:spcBef>
              <a:defRPr sz="2592"/>
            </a:pPr>
            <a:r>
              <a:t>Free-form expressions (2 FPGAs)</a:t>
            </a:r>
          </a:p>
          <a:p>
            <a:pPr lvl="1" marL="493776" indent="-164592" defTabSz="658368">
              <a:spcBef>
                <a:spcPts val="700"/>
              </a:spcBef>
              <a:defRPr sz="2592"/>
            </a:pPr>
            <a:r>
              <a:t>Calculates feature combinations</a:t>
            </a:r>
          </a:p>
          <a:p>
            <a:pPr marL="164592" indent="-164592" defTabSz="658368">
              <a:spcBef>
                <a:spcPts val="700"/>
              </a:spcBef>
              <a:defRPr sz="2592"/>
            </a:pPr>
            <a:r>
              <a:t>Machine-learned Scoring (1 FPGA for compression, 3 FPGAs calculate score)</a:t>
            </a:r>
          </a:p>
          <a:p>
            <a:pPr lvl="1" marL="493776" indent="-164592" defTabSz="658368">
              <a:spcBef>
                <a:spcPts val="700"/>
              </a:spcBef>
              <a:defRPr sz="2592"/>
            </a:pPr>
            <a:r>
              <a:t>Uses results of previous two stages to calculate floating-point score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Microsoft Catapult: Search Ranking Config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6384">
              <a:defRPr sz="4128"/>
            </a:lvl1pPr>
          </a:lstStyle>
          <a:p>
            <a:pPr/>
            <a:r>
              <a:t>Microsoft Catapult: Search Ranking Configuration</a:t>
            </a:r>
          </a:p>
        </p:txBody>
      </p:sp>
      <p:pic>
        <p:nvPicPr>
          <p:cNvPr id="2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9478" y="2292286"/>
            <a:ext cx="5202687" cy="2769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FSM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FSM Example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0" y="1081960"/>
            <a:ext cx="6350000" cy="563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Use dedicated memor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8881" indent="-198881" defTabSz="795527">
              <a:spcBef>
                <a:spcPts val="800"/>
              </a:spcBef>
              <a:defRPr sz="3132"/>
            </a:pPr>
            <a:r>
              <a:t>Use dedicated memories</a:t>
            </a:r>
          </a:p>
          <a:p>
            <a:pPr lvl="1" marL="552450" indent="-154686" defTabSz="795527">
              <a:spcBef>
                <a:spcPts val="800"/>
              </a:spcBef>
              <a:defRPr sz="2436">
                <a:solidFill>
                  <a:srgbClr val="000000"/>
                </a:solidFill>
              </a:defRPr>
            </a:pPr>
            <a:r>
              <a:t>5 MiB dedicated memory</a:t>
            </a:r>
          </a:p>
          <a:p>
            <a:pPr marL="198881" indent="-198881" defTabSz="795527">
              <a:spcBef>
                <a:spcPts val="800"/>
              </a:spcBef>
              <a:defRPr sz="3132"/>
            </a:pPr>
            <a:r>
              <a:t>Invest resources in arithmetic units and dedicated memories</a:t>
            </a:r>
          </a:p>
          <a:p>
            <a:pPr lvl="1" marL="552450" indent="-154686" defTabSz="795527">
              <a:spcBef>
                <a:spcPts val="800"/>
              </a:spcBef>
              <a:defRPr sz="2436">
                <a:solidFill>
                  <a:srgbClr val="000000"/>
                </a:solidFill>
              </a:defRPr>
            </a:pPr>
            <a:r>
              <a:t>3926 ALUs</a:t>
            </a:r>
          </a:p>
          <a:p>
            <a:pPr marL="198881" indent="-198881" defTabSz="795527">
              <a:spcBef>
                <a:spcPts val="800"/>
              </a:spcBef>
              <a:defRPr sz="3132"/>
            </a:pPr>
            <a:r>
              <a:t>Use the easiest form of parallelism that matches the domain</a:t>
            </a:r>
          </a:p>
          <a:p>
            <a:pPr lvl="1" marL="552450" indent="-154686" defTabSz="795527">
              <a:spcBef>
                <a:spcPts val="800"/>
              </a:spcBef>
              <a:defRPr sz="2436">
                <a:solidFill>
                  <a:srgbClr val="000000"/>
                </a:solidFill>
              </a:defRPr>
            </a:pPr>
            <a:r>
              <a:t>2D SIMD for CNN, MISD parallelism for search scoring</a:t>
            </a:r>
          </a:p>
          <a:p>
            <a:pPr marL="198881" indent="-198881" defTabSz="795527">
              <a:spcBef>
                <a:spcPts val="800"/>
              </a:spcBef>
              <a:defRPr sz="3132"/>
            </a:pPr>
            <a:r>
              <a:t>Reduce the data size and type needed for the domain</a:t>
            </a:r>
          </a:p>
          <a:p>
            <a:pPr lvl="1" marL="552450" indent="-154686" defTabSz="795527">
              <a:spcBef>
                <a:spcPts val="800"/>
              </a:spcBef>
              <a:defRPr sz="2436">
                <a:solidFill>
                  <a:srgbClr val="000000"/>
                </a:solidFill>
              </a:defRPr>
            </a:pPr>
            <a:r>
              <a:t>Uses mixture of 8-bit integers and 64-bit floating-point</a:t>
            </a:r>
          </a:p>
          <a:p>
            <a:pPr marL="198881" indent="-198881" defTabSz="795527">
              <a:spcBef>
                <a:spcPts val="800"/>
              </a:spcBef>
              <a:defRPr sz="3132"/>
            </a:pPr>
            <a:r>
              <a:t>Use a domain-specific programming language</a:t>
            </a:r>
          </a:p>
          <a:p>
            <a:pPr lvl="1" marL="552450" indent="-154686" defTabSz="795527">
              <a:spcBef>
                <a:spcPts val="800"/>
              </a:spcBef>
              <a:defRPr sz="2436">
                <a:solidFill>
                  <a:srgbClr val="000000"/>
                </a:solidFill>
              </a:defRPr>
            </a:pPr>
            <a:r>
              <a:t>Uses Verilog RTL; Microsoft did not follow this guideline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Microsoft Catapult and Guide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Microsoft Catapult and Guidelines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Прямоугольник 3"/>
          <p:cNvSpPr txBox="1"/>
          <p:nvPr/>
        </p:nvSpPr>
        <p:spPr>
          <a:xfrm>
            <a:off x="2710719" y="472119"/>
            <a:ext cx="7433311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27327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</a:p>
          <a:p>
            <a:pPr>
              <a:defRPr sz="2400">
                <a:solidFill>
                  <a:srgbClr val="27327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.text</a:t>
            </a:r>
          </a:p>
          <a:p>
            <a:pPr>
              <a:defRPr sz="2400">
                <a:solidFill>
                  <a:srgbClr val="27327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__start:	addi t1, zero, 0x18</a:t>
            </a:r>
          </a:p>
          <a:p>
            <a:pPr>
              <a:defRPr sz="2400">
                <a:solidFill>
                  <a:srgbClr val="27327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addi t2, zero, 0x21</a:t>
            </a:r>
          </a:p>
          <a:p>
            <a:pPr>
              <a:defRPr sz="2400">
                <a:solidFill>
                  <a:srgbClr val="27327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cycle:	beq t1, t2, done</a:t>
            </a:r>
          </a:p>
          <a:p>
            <a:pPr>
              <a:defRPr sz="2400">
                <a:solidFill>
                  <a:srgbClr val="27327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slt t0, t1, t2</a:t>
            </a:r>
          </a:p>
          <a:p>
            <a:pPr>
              <a:defRPr sz="2400">
                <a:solidFill>
                  <a:srgbClr val="27327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bne t0, zero, if_less</a:t>
            </a:r>
          </a:p>
          <a:p>
            <a:pPr>
              <a:defRPr sz="2400">
                <a:solidFill>
                  <a:srgbClr val="27327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nop</a:t>
            </a:r>
          </a:p>
          <a:p>
            <a:pPr>
              <a:defRPr sz="2400">
                <a:solidFill>
                  <a:srgbClr val="27327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sub t1, t1, t2</a:t>
            </a:r>
          </a:p>
          <a:p>
            <a:pPr>
              <a:defRPr sz="2400">
                <a:solidFill>
                  <a:srgbClr val="27327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j cycle</a:t>
            </a:r>
          </a:p>
          <a:p>
            <a:pPr>
              <a:defRPr sz="2400">
                <a:solidFill>
                  <a:srgbClr val="27327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nop</a:t>
            </a:r>
          </a:p>
          <a:p>
            <a:pPr>
              <a:defRPr sz="2400">
                <a:solidFill>
                  <a:srgbClr val="27327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if_less:	sub t2, t2, t1</a:t>
            </a:r>
          </a:p>
          <a:p>
            <a:pPr>
              <a:defRPr sz="2400">
                <a:solidFill>
                  <a:srgbClr val="27327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j cycle</a:t>
            </a:r>
          </a:p>
          <a:p>
            <a:pPr>
              <a:defRPr sz="2400">
                <a:solidFill>
                  <a:srgbClr val="27327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done:		add t3, t1, zero</a:t>
            </a:r>
          </a:p>
        </p:txBody>
      </p:sp>
      <p:sp>
        <p:nvSpPr>
          <p:cNvPr id="223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Questions?</a:t>
            </a:r>
          </a:p>
        </p:txBody>
      </p:sp>
      <p:sp>
        <p:nvSpPr>
          <p:cNvPr id="224" name="Номер слайда 5"/>
          <p:cNvSpPr txBox="1"/>
          <p:nvPr>
            <p:ph type="sldNum" sz="quarter" idx="2"/>
          </p:nvPr>
        </p:nvSpPr>
        <p:spPr>
          <a:xfrm>
            <a:off x="10892560" y="6260556"/>
            <a:ext cx="361614" cy="3401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ontent Placeholder 1"/>
          <p:cNvSpPr txBox="1"/>
          <p:nvPr>
            <p:ph type="body" idx="1"/>
          </p:nvPr>
        </p:nvSpPr>
        <p:spPr>
          <a:xfrm>
            <a:off x="838200" y="1051559"/>
            <a:ext cx="10515600" cy="5687569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Modern performance tuning techniques:</a:t>
            </a:r>
          </a:p>
          <a:p>
            <a:pPr lvl="1" marL="685800" indent="-228600">
              <a:spcBef>
                <a:spcPts val="500"/>
              </a:spcBef>
              <a:buClr>
                <a:srgbClr val="F7B217"/>
              </a:buClr>
              <a:defRPr sz="2800"/>
            </a:pPr>
            <a:r>
              <a:t>Deep memory hierarchy</a:t>
            </a:r>
            <a:endParaRPr sz="3200"/>
          </a:p>
          <a:p>
            <a:pPr lvl="1" marL="685800" indent="-228600">
              <a:spcBef>
                <a:spcPts val="500"/>
              </a:spcBef>
              <a:buClr>
                <a:srgbClr val="F7B217"/>
              </a:buClr>
              <a:defRPr sz="2800"/>
            </a:pPr>
            <a:r>
              <a:t>Wide SIMD units</a:t>
            </a:r>
            <a:endParaRPr sz="3200"/>
          </a:p>
          <a:p>
            <a:pPr lvl="1" marL="685800" indent="-228600">
              <a:spcBef>
                <a:spcPts val="500"/>
              </a:spcBef>
              <a:buClr>
                <a:srgbClr val="F7B217"/>
              </a:buClr>
              <a:defRPr sz="2800"/>
            </a:pPr>
            <a:r>
              <a:t>Deep pipelines</a:t>
            </a:r>
            <a:endParaRPr sz="3200"/>
          </a:p>
          <a:p>
            <a:pPr lvl="1" marL="685800" indent="-228600">
              <a:spcBef>
                <a:spcPts val="500"/>
              </a:spcBef>
              <a:buClr>
                <a:srgbClr val="F7B217"/>
              </a:buClr>
              <a:defRPr sz="2800"/>
            </a:pPr>
            <a:r>
              <a:t>Branch prediction</a:t>
            </a:r>
            <a:endParaRPr sz="3200"/>
          </a:p>
          <a:p>
            <a:pPr lvl="1" marL="685800" indent="-228600">
              <a:spcBef>
                <a:spcPts val="500"/>
              </a:spcBef>
              <a:buClr>
                <a:srgbClr val="F7B217"/>
              </a:buClr>
              <a:defRPr sz="2800"/>
            </a:pPr>
            <a:r>
              <a:t>Out-of-order execution</a:t>
            </a:r>
            <a:endParaRPr sz="3200"/>
          </a:p>
          <a:p>
            <a:pPr lvl="1" marL="685800" indent="-228600">
              <a:spcBef>
                <a:spcPts val="500"/>
              </a:spcBef>
              <a:buClr>
                <a:srgbClr val="F7B217"/>
              </a:buClr>
              <a:defRPr sz="2800"/>
            </a:pPr>
            <a:r>
              <a:t>Speculative prefetching</a:t>
            </a:r>
            <a:endParaRPr sz="3200"/>
          </a:p>
          <a:p>
            <a:pPr lvl="1" marL="685800" indent="-228600">
              <a:spcBef>
                <a:spcPts val="500"/>
              </a:spcBef>
              <a:buClr>
                <a:srgbClr val="F7B217"/>
              </a:buClr>
              <a:defRPr sz="2800"/>
            </a:pPr>
            <a:r>
              <a:t>Multithreading</a:t>
            </a:r>
            <a:endParaRPr sz="3200"/>
          </a:p>
          <a:p>
            <a:pPr lvl="1" marL="685800" indent="-228600">
              <a:spcBef>
                <a:spcPts val="500"/>
              </a:spcBef>
              <a:buClr>
                <a:srgbClr val="F7B217"/>
              </a:buClr>
              <a:defRPr sz="2800"/>
            </a:pPr>
            <a:r>
              <a:t>Multiprocessing</a:t>
            </a:r>
            <a:endParaRPr sz="3200"/>
          </a:p>
          <a:p>
            <a:pPr>
              <a:defRPr sz="3200"/>
            </a:pPr>
            <a:r>
              <a:t>Further improvement:</a:t>
            </a:r>
          </a:p>
          <a:p>
            <a:pPr lvl="1" marL="685800" indent="-228600">
              <a:spcBef>
                <a:spcPts val="500"/>
              </a:spcBef>
              <a:buClr>
                <a:srgbClr val="F7B217"/>
              </a:buClr>
              <a:defRPr sz="2800"/>
            </a:pPr>
            <a:r>
              <a:t>Domain-specific architectures</a:t>
            </a:r>
          </a:p>
        </p:txBody>
      </p:sp>
      <p:sp>
        <p:nvSpPr>
          <p:cNvPr id="109" name="Slide Number Placeholder 2"/>
          <p:cNvSpPr txBox="1"/>
          <p:nvPr>
            <p:ph type="sldNum" sz="quarter" idx="2"/>
          </p:nvPr>
        </p:nvSpPr>
        <p:spPr>
          <a:xfrm>
            <a:off x="10956928" y="6260556"/>
            <a:ext cx="232877" cy="3401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Possible improvements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ent Placeholder 1"/>
          <p:cNvSpPr txBox="1"/>
          <p:nvPr>
            <p:ph type="body" idx="1"/>
          </p:nvPr>
        </p:nvSpPr>
        <p:spPr>
          <a:xfrm>
            <a:off x="838200" y="1178052"/>
            <a:ext cx="10515600" cy="540562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Use </a:t>
            </a:r>
            <a:r>
              <a:rPr b="1">
                <a:solidFill>
                  <a:srgbClr val="F7B217"/>
                </a:solidFill>
              </a:rPr>
              <a:t>dedicated memories </a:t>
            </a:r>
            <a:r>
              <a:t>to minimise data movement</a:t>
            </a:r>
          </a:p>
          <a:p>
            <a:pPr>
              <a:spcBef>
                <a:spcPts val="1200"/>
              </a:spcBef>
            </a:pPr>
            <a:r>
              <a:t>Invest resources into </a:t>
            </a:r>
            <a:r>
              <a:rPr b="1">
                <a:solidFill>
                  <a:srgbClr val="F7B217"/>
                </a:solidFill>
              </a:rPr>
              <a:t>more arithmetic units </a:t>
            </a:r>
            <a:r>
              <a:t>or bigger memories</a:t>
            </a:r>
          </a:p>
          <a:p>
            <a:pPr>
              <a:spcBef>
                <a:spcPts val="1200"/>
              </a:spcBef>
            </a:pPr>
            <a:r>
              <a:t>Use the easiest form of </a:t>
            </a:r>
            <a:r>
              <a:rPr b="1">
                <a:solidFill>
                  <a:srgbClr val="F7B217"/>
                </a:solidFill>
              </a:rPr>
              <a:t>parallelism</a:t>
            </a:r>
            <a:r>
              <a:t> that matches the domain</a:t>
            </a:r>
          </a:p>
          <a:p>
            <a:pPr>
              <a:spcBef>
                <a:spcPts val="1200"/>
              </a:spcBef>
            </a:pPr>
            <a:r>
              <a:t>Reduce </a:t>
            </a:r>
            <a:r>
              <a:rPr b="1">
                <a:solidFill>
                  <a:srgbClr val="F7B217"/>
                </a:solidFill>
              </a:rPr>
              <a:t>data size and type </a:t>
            </a:r>
            <a:r>
              <a:t>to the simplest needed for the domain</a:t>
            </a:r>
          </a:p>
          <a:p>
            <a:pPr>
              <a:spcBef>
                <a:spcPts val="1200"/>
              </a:spcBef>
            </a:pPr>
            <a:r>
              <a:t>Use a </a:t>
            </a:r>
            <a:r>
              <a:rPr b="1">
                <a:solidFill>
                  <a:srgbClr val="F7B217"/>
                </a:solidFill>
              </a:rPr>
              <a:t>domain-specific</a:t>
            </a:r>
            <a:r>
              <a:t> programming language</a:t>
            </a:r>
          </a:p>
        </p:txBody>
      </p:sp>
      <p:sp>
        <p:nvSpPr>
          <p:cNvPr id="113" name="Slide Number Placeholder 2"/>
          <p:cNvSpPr txBox="1"/>
          <p:nvPr>
            <p:ph type="sldNum" sz="quarter" idx="2"/>
          </p:nvPr>
        </p:nvSpPr>
        <p:spPr>
          <a:xfrm>
            <a:off x="10956928" y="6260556"/>
            <a:ext cx="232877" cy="3401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Guidelines for DSAs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ntent Placeholder 1"/>
          <p:cNvSpPr txBox="1"/>
          <p:nvPr>
            <p:ph type="body" idx="1"/>
          </p:nvPr>
        </p:nvSpPr>
        <p:spPr>
          <a:xfrm>
            <a:off x="855104" y="1193039"/>
            <a:ext cx="10515601" cy="5575508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3528"/>
            </a:pPr>
            <a:r>
              <a:t>Batches</a:t>
            </a:r>
          </a:p>
          <a:p>
            <a:pPr lvl="1" marL="672084" indent="-224027" defTabSz="896111">
              <a:lnSpc>
                <a:spcPct val="81000"/>
              </a:lnSpc>
              <a:spcBef>
                <a:spcPts val="400"/>
              </a:spcBef>
              <a:buClr>
                <a:srgbClr val="F7B217"/>
              </a:buClr>
              <a:defRPr sz="2744"/>
            </a:pPr>
            <a:r>
              <a:t>Reuse weights once fetched from memory across multiple inputs</a:t>
            </a:r>
            <a:endParaRPr sz="3136"/>
          </a:p>
          <a:p>
            <a:pPr lvl="1" marL="672084" indent="-224027" defTabSz="896111">
              <a:lnSpc>
                <a:spcPct val="81000"/>
              </a:lnSpc>
              <a:spcBef>
                <a:spcPts val="400"/>
              </a:spcBef>
              <a:buClr>
                <a:srgbClr val="F7B217"/>
              </a:buClr>
              <a:defRPr sz="2744"/>
            </a:pPr>
            <a:r>
              <a:t>Increases operational intensity</a:t>
            </a:r>
            <a:endParaRPr sz="3136"/>
          </a:p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3528"/>
            </a:pPr>
            <a:r>
              <a:t>Quantisation</a:t>
            </a:r>
          </a:p>
          <a:p>
            <a:pPr lvl="1" marL="672084" indent="-224027" defTabSz="896111">
              <a:lnSpc>
                <a:spcPct val="81000"/>
              </a:lnSpc>
              <a:spcBef>
                <a:spcPts val="400"/>
              </a:spcBef>
              <a:buClr>
                <a:srgbClr val="F7B217"/>
              </a:buClr>
              <a:defRPr sz="2744"/>
            </a:pPr>
            <a:r>
              <a:t>Use 8- or 16-bit fixed point or integer numbers</a:t>
            </a:r>
            <a:endParaRPr sz="3136"/>
          </a:p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3528"/>
            </a:pPr>
            <a:r>
              <a:t>Operations</a:t>
            </a:r>
          </a:p>
          <a:p>
            <a:pPr lvl="1" marL="672084" indent="-224027" defTabSz="896111">
              <a:lnSpc>
                <a:spcPct val="81000"/>
              </a:lnSpc>
              <a:spcBef>
                <a:spcPts val="400"/>
              </a:spcBef>
              <a:buClr>
                <a:srgbClr val="F7B217"/>
              </a:buClr>
              <a:defRPr sz="2744"/>
            </a:pPr>
            <a:r>
              <a:t>Matrix-vector multiply</a:t>
            </a:r>
            <a:endParaRPr sz="3136"/>
          </a:p>
          <a:p>
            <a:pPr lvl="1" marL="672084" indent="-224027" defTabSz="896111">
              <a:lnSpc>
                <a:spcPct val="81000"/>
              </a:lnSpc>
              <a:spcBef>
                <a:spcPts val="400"/>
              </a:spcBef>
              <a:buClr>
                <a:srgbClr val="F7B217"/>
              </a:buClr>
              <a:defRPr sz="2744"/>
            </a:pPr>
            <a:r>
              <a:t>Matrix-matrix multiply</a:t>
            </a:r>
            <a:endParaRPr sz="3136"/>
          </a:p>
          <a:p>
            <a:pPr lvl="1" marL="672084" indent="-224027" defTabSz="896111">
              <a:lnSpc>
                <a:spcPct val="81000"/>
              </a:lnSpc>
              <a:spcBef>
                <a:spcPts val="400"/>
              </a:spcBef>
              <a:buClr>
                <a:srgbClr val="F7B217"/>
              </a:buClr>
              <a:defRPr sz="2744"/>
            </a:pPr>
            <a:r>
              <a:t>Stencil</a:t>
            </a:r>
            <a:endParaRPr sz="3136"/>
          </a:p>
          <a:p>
            <a:pPr lvl="1" marL="672084" indent="-224027" defTabSz="896111">
              <a:lnSpc>
                <a:spcPct val="81000"/>
              </a:lnSpc>
              <a:spcBef>
                <a:spcPts val="400"/>
              </a:spcBef>
              <a:buClr>
                <a:srgbClr val="F7B217"/>
              </a:buClr>
              <a:defRPr sz="2744"/>
            </a:pPr>
            <a:r>
              <a:t>ReLU</a:t>
            </a:r>
          </a:p>
          <a:p>
            <a:pPr lvl="1" marL="672084" indent="-224027" defTabSz="896111">
              <a:lnSpc>
                <a:spcPct val="81000"/>
              </a:lnSpc>
              <a:spcBef>
                <a:spcPts val="400"/>
              </a:spcBef>
              <a:buClr>
                <a:srgbClr val="F7B217"/>
              </a:buClr>
              <a:defRPr sz="2744"/>
            </a:pPr>
            <a:r>
              <a:t>Sigmoid</a:t>
            </a:r>
            <a:endParaRPr sz="3136"/>
          </a:p>
          <a:p>
            <a:pPr lvl="1" marL="672084" indent="-224027" defTabSz="896111">
              <a:lnSpc>
                <a:spcPct val="81000"/>
              </a:lnSpc>
              <a:spcBef>
                <a:spcPts val="400"/>
              </a:spcBef>
              <a:buClr>
                <a:srgbClr val="F7B217"/>
              </a:buClr>
              <a:defRPr sz="2744"/>
            </a:pPr>
            <a:r>
              <a:t>Hyperbolic tangent</a:t>
            </a:r>
          </a:p>
        </p:txBody>
      </p:sp>
      <p:sp>
        <p:nvSpPr>
          <p:cNvPr id="117" name="Slide Number Placeholder 2"/>
          <p:cNvSpPr txBox="1"/>
          <p:nvPr>
            <p:ph type="sldNum" sz="quarter" idx="2"/>
          </p:nvPr>
        </p:nvSpPr>
        <p:spPr>
          <a:xfrm>
            <a:off x="10956928" y="6260556"/>
            <a:ext cx="232877" cy="3401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DNN Summary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0956929" y="6260556"/>
            <a:ext cx="232877" cy="3401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Matrix-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Matrix-Matrix multiplication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00" y="2197796"/>
            <a:ext cx="10598145" cy="248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ifferent from pipelining…"/>
          <p:cNvSpPr txBox="1"/>
          <p:nvPr>
            <p:ph type="body" sz="half" idx="1"/>
          </p:nvPr>
        </p:nvSpPr>
        <p:spPr>
          <a:xfrm>
            <a:off x="838200" y="1178052"/>
            <a:ext cx="6075578" cy="4997898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900"/>
              </a:spcBef>
              <a:defRPr sz="3528"/>
            </a:pPr>
            <a:r>
              <a:t>Different from pipelining</a:t>
            </a:r>
          </a:p>
          <a:p>
            <a:pPr lvl="1" marL="672084" indent="-224027" defTabSz="896111">
              <a:spcBef>
                <a:spcPts val="900"/>
              </a:spcBef>
              <a:defRPr sz="3528"/>
            </a:pPr>
            <a:r>
              <a:t>Nonlinear array structure, multi-direction data flow, each PE may have (small) local instruction and data memory </a:t>
            </a:r>
          </a:p>
          <a:p>
            <a:pPr marL="224027" indent="-224027" defTabSz="896111">
              <a:spcBef>
                <a:spcPts val="900"/>
              </a:spcBef>
              <a:defRPr sz="3528"/>
            </a:pPr>
            <a:r>
              <a:t>Different from SIMD</a:t>
            </a:r>
          </a:p>
          <a:p>
            <a:pPr lvl="1" marL="672084" indent="-224027" defTabSz="896111">
              <a:spcBef>
                <a:spcPts val="900"/>
              </a:spcBef>
              <a:defRPr sz="3528"/>
            </a:pPr>
            <a:r>
              <a:t>each PE may do something different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10956929" y="6260556"/>
            <a:ext cx="232877" cy="3401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Systolic array (2D pipelin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Systolic array (2D pipeline)</a:t>
            </a:r>
          </a:p>
        </p:txBody>
      </p:sp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14926"/>
          <a:stretch>
            <a:fillRect/>
          </a:stretch>
        </p:blipFill>
        <p:spPr>
          <a:xfrm>
            <a:off x="6930369" y="1557746"/>
            <a:ext cx="4517741" cy="3183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0956929" y="6260556"/>
            <a:ext cx="232877" cy="3401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Computa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Computation example</a:t>
            </a:r>
          </a:p>
        </p:txBody>
      </p:sp>
      <p:pic>
        <p:nvPicPr>
          <p:cNvPr id="131" name="0020.Matrix-multiplication-systolic-t0.png" descr="0020.Matrix-multiplication-systolic-t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809" y="1087379"/>
            <a:ext cx="8564382" cy="547476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Processing units arranged in a 2D grid…"/>
          <p:cNvSpPr txBox="1"/>
          <p:nvPr/>
        </p:nvSpPr>
        <p:spPr>
          <a:xfrm>
            <a:off x="883611" y="1203874"/>
            <a:ext cx="4243770" cy="5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 fontScale="100000" lnSpcReduction="0"/>
          </a:bodyPr>
          <a:lstStyle/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Processing units arranged in a 2D grid</a:t>
            </a: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Each PU accumulates one element of the product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10956929" y="6260556"/>
            <a:ext cx="232877" cy="3401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Computa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Computation example</a:t>
            </a:r>
          </a:p>
        </p:txBody>
      </p:sp>
      <p:pic>
        <p:nvPicPr>
          <p:cNvPr id="136" name="0020.Matrix-multiplication-systolic-t1.png" descr="0020.Matrix-multiplication-systolic-t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4292" y="1066800"/>
            <a:ext cx="7627772" cy="549663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Processing units arranged in a 2D grid…"/>
          <p:cNvSpPr txBox="1"/>
          <p:nvPr/>
        </p:nvSpPr>
        <p:spPr>
          <a:xfrm>
            <a:off x="883611" y="1203874"/>
            <a:ext cx="4243770" cy="5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 fontScale="100000" lnSpcReduction="0"/>
          </a:bodyPr>
          <a:lstStyle/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Processing units arranged in a 2D grid</a:t>
            </a: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Each PU accumulates one element of the product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normAutofit fontScale="100000" lnSpcReduction="0"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normAutofit fontScale="100000" lnSpcReduction="0"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