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321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272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744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4</a:t>
            </a:r>
            <a:r>
              <a:rPr lang="en-US" b="1" dirty="0" smtClean="0"/>
              <a:t>: Linking and Loading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9611" y="169863"/>
            <a:ext cx="10501489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ELF Object File Format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501" y="1069975"/>
            <a:ext cx="7429499" cy="5584825"/>
          </a:xfrm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/>
              <a:t>Elf header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 smtClean="0"/>
              <a:t>Word size, byte ordering, file type </a:t>
            </a:r>
            <a:r>
              <a:rPr lang="en-GB" sz="2000" b="1" dirty="0"/>
              <a:t>(.o, exec, .so</a:t>
            </a:r>
            <a:r>
              <a:rPr lang="en-GB" sz="2000" b="1" dirty="0" smtClean="0"/>
              <a:t>), machine type, etc</a:t>
            </a:r>
            <a:r>
              <a:rPr lang="en-GB" sz="2000" b="1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/>
              <a:t>Segment header table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Page size, virtual addresses memory segments (sections), segment sizes.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.text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Code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 smtClean="0">
                <a:latin typeface="Courier New" pitchFamily="49" charset="0"/>
              </a:rPr>
              <a:t>.</a:t>
            </a:r>
            <a:r>
              <a:rPr lang="en-GB" sz="2400" b="1" dirty="0" err="1" smtClean="0">
                <a:latin typeface="Courier New" pitchFamily="49" charset="0"/>
              </a:rPr>
              <a:t>rodata</a:t>
            </a:r>
            <a:r>
              <a:rPr lang="en-GB" sz="2400" b="1" dirty="0" smtClean="0">
                <a:latin typeface="Courier New" pitchFamily="49" charset="0"/>
              </a:rPr>
              <a:t> </a:t>
            </a:r>
            <a:r>
              <a:rPr lang="en-GB" sz="2400" b="1" dirty="0" smtClean="0"/>
              <a:t>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 smtClean="0"/>
              <a:t>Read only data: jump tables, ...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 smtClean="0">
                <a:latin typeface="Courier New" pitchFamily="49" charset="0"/>
              </a:rPr>
              <a:t>.</a:t>
            </a:r>
            <a:r>
              <a:rPr lang="en-GB" sz="2400" b="1" dirty="0">
                <a:latin typeface="Courier New" pitchFamily="49" charset="0"/>
              </a:rPr>
              <a:t>data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Initialized global variables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</a:t>
            </a:r>
            <a:r>
              <a:rPr lang="en-GB" sz="2400" b="1" dirty="0" err="1">
                <a:latin typeface="Courier New" pitchFamily="49" charset="0"/>
              </a:rPr>
              <a:t>bss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Uninitialized global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“Block Started by Symbol”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Has section header but occupies no </a:t>
            </a:r>
            <a:r>
              <a:rPr lang="en-GB" sz="2000" b="1" dirty="0" smtClean="0"/>
              <a:t>space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064500" y="12954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064500" y="1676400"/>
            <a:ext cx="2984500" cy="650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064500" y="22860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064500" y="26670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8064500" y="34290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8064500" y="3810000"/>
            <a:ext cx="29845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064500" y="4191000"/>
            <a:ext cx="29845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8064500" y="4572000"/>
            <a:ext cx="29845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8064500" y="4953000"/>
            <a:ext cx="29845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8064500" y="5334000"/>
            <a:ext cx="2984500" cy="65024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1128212" y="1143001"/>
            <a:ext cx="21538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064500" y="30480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207963"/>
            <a:ext cx="10490200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ELF Object File Format (</a:t>
            </a:r>
            <a:r>
              <a:rPr lang="en-GB" b="1" dirty="0" smtClean="0">
                <a:solidFill>
                  <a:srgbClr val="F7B217"/>
                </a:solidFill>
              </a:rPr>
              <a:t>cont.)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3969" y="1081088"/>
            <a:ext cx="6506631" cy="5776912"/>
          </a:xfrm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</a:t>
            </a:r>
            <a:r>
              <a:rPr lang="en-GB" sz="2400" b="1" dirty="0" err="1">
                <a:latin typeface="Courier New" pitchFamily="49" charset="0"/>
              </a:rPr>
              <a:t>symtab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Symbol table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Procedure and static variable names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Section names and locations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</a:t>
            </a:r>
            <a:r>
              <a:rPr lang="en-GB" sz="2400" b="1" dirty="0" err="1">
                <a:latin typeface="Courier New" pitchFamily="49" charset="0"/>
              </a:rPr>
              <a:t>rel.text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Relocation info for </a:t>
            </a:r>
            <a:r>
              <a:rPr lang="en-GB" sz="2000" b="1" dirty="0">
                <a:latin typeface="Courier New" pitchFamily="49" charset="0"/>
              </a:rPr>
              <a:t>.text</a:t>
            </a:r>
            <a:r>
              <a:rPr lang="en-GB" sz="20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Addresses of instructions that will need to be modified in the executable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Instructions for modifying.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</a:t>
            </a:r>
            <a:r>
              <a:rPr lang="en-GB" sz="2400" b="1" dirty="0" err="1">
                <a:latin typeface="Courier New" pitchFamily="49" charset="0"/>
              </a:rPr>
              <a:t>rel.data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Relocation info for </a:t>
            </a:r>
            <a:r>
              <a:rPr lang="en-GB" sz="2000" b="1" dirty="0">
                <a:latin typeface="Courier New" pitchFamily="49" charset="0"/>
              </a:rPr>
              <a:t>.data</a:t>
            </a:r>
            <a:r>
              <a:rPr lang="en-GB" sz="20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Addresses of pointer data that will need to be modified in the merged executable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.debug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Info for symbolic debugging (</a:t>
            </a:r>
            <a:r>
              <a:rPr lang="en-GB" sz="2000" b="1" dirty="0" err="1">
                <a:latin typeface="Courier New" pitchFamily="49" charset="0"/>
              </a:rPr>
              <a:t>gcc</a:t>
            </a:r>
            <a:r>
              <a:rPr lang="en-GB" sz="2000" b="1" dirty="0">
                <a:latin typeface="Courier New" pitchFamily="49" charset="0"/>
              </a:rPr>
              <a:t> -g</a:t>
            </a:r>
            <a:r>
              <a:rPr lang="en-GB" sz="2000" b="1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/>
              <a:t>Section header table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188200" y="13970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188200" y="1778000"/>
            <a:ext cx="3962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7188200" y="23876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188200" y="27686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7188200" y="35306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188200" y="3911600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7188200" y="4292600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7188200" y="4673600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7188200" y="5054600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7188200" y="5435600"/>
            <a:ext cx="3962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1150600" y="12446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7188200" y="31496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9029" y="207962"/>
            <a:ext cx="10524771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3751" y="1206500"/>
            <a:ext cx="10560049" cy="5486400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</a:t>
            </a:r>
            <a:r>
              <a:rPr lang="en-GB" dirty="0" smtClean="0"/>
              <a:t>global variables </a:t>
            </a:r>
            <a:r>
              <a:rPr lang="en-GB" dirty="0"/>
              <a:t>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19151" y="182562"/>
            <a:ext cx="10547349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Step 1: Symbol Resolution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17738" y="2435950"/>
            <a:ext cx="2723031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772892" y="2454644"/>
            <a:ext cx="1287830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644197" y="2437537"/>
            <a:ext cx="2528554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467737" y="2436586"/>
            <a:ext cx="1103485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4773465" y="1012044"/>
            <a:ext cx="1930131" cy="3217056"/>
            <a:chOff x="1523474" y="689057"/>
            <a:chExt cx="1447598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4" y="689057"/>
              <a:ext cx="11278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4" y="1396943"/>
              <a:ext cx="883695" cy="250917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53"/>
          <p:cNvGrpSpPr/>
          <p:nvPr/>
        </p:nvGrpSpPr>
        <p:grpSpPr>
          <a:xfrm>
            <a:off x="929998" y="3853869"/>
            <a:ext cx="1136594" cy="1998024"/>
            <a:chOff x="202198" y="3397531"/>
            <a:chExt cx="852445" cy="1998024"/>
          </a:xfrm>
        </p:grpSpPr>
        <p:sp>
          <p:nvSpPr>
            <p:cNvPr id="14" name="TextBox 13"/>
            <p:cNvSpPr txBox="1"/>
            <p:nvPr/>
          </p:nvSpPr>
          <p:spPr>
            <a:xfrm>
              <a:off x="202198" y="4687669"/>
              <a:ext cx="8524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" name="Group 55"/>
          <p:cNvGrpSpPr/>
          <p:nvPr/>
        </p:nvGrpSpPr>
        <p:grpSpPr>
          <a:xfrm>
            <a:off x="2372402" y="4342540"/>
            <a:ext cx="1805302" cy="2118952"/>
            <a:chOff x="1284001" y="3886203"/>
            <a:chExt cx="1353977" cy="2118952"/>
          </a:xfrm>
        </p:grpSpPr>
        <p:sp>
          <p:nvSpPr>
            <p:cNvPr id="28" name="TextBox 27"/>
            <p:cNvSpPr txBox="1"/>
            <p:nvPr/>
          </p:nvSpPr>
          <p:spPr>
            <a:xfrm>
              <a:off x="1284001" y="5297269"/>
              <a:ext cx="13539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2000" b="1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2000" b="1" dirty="0" smtClean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2" y="3886203"/>
              <a:ext cx="436988" cy="1411066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Group 6152"/>
          <p:cNvGrpSpPr/>
          <p:nvPr/>
        </p:nvGrpSpPr>
        <p:grpSpPr>
          <a:xfrm>
            <a:off x="3860806" y="4342540"/>
            <a:ext cx="2364375" cy="1795786"/>
            <a:chOff x="2400303" y="4609240"/>
            <a:chExt cx="1773281" cy="1795786"/>
          </a:xfrm>
        </p:grpSpPr>
        <p:sp>
          <p:nvSpPr>
            <p:cNvPr id="42" name="TextBox 41"/>
            <p:cNvSpPr txBox="1"/>
            <p:nvPr/>
          </p:nvSpPr>
          <p:spPr>
            <a:xfrm>
              <a:off x="3089056" y="5697140"/>
              <a:ext cx="10845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3" y="4609240"/>
              <a:ext cx="1231018" cy="108790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oup 6153"/>
          <p:cNvGrpSpPr/>
          <p:nvPr/>
        </p:nvGrpSpPr>
        <p:grpSpPr>
          <a:xfrm>
            <a:off x="5199854" y="2742338"/>
            <a:ext cx="2470948" cy="3757542"/>
            <a:chOff x="3404589" y="3009038"/>
            <a:chExt cx="1853211" cy="3757542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1787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Group 56"/>
          <p:cNvGrpSpPr/>
          <p:nvPr/>
        </p:nvGrpSpPr>
        <p:grpSpPr>
          <a:xfrm>
            <a:off x="9093202" y="3339238"/>
            <a:ext cx="2466988" cy="2835820"/>
            <a:chOff x="6324600" y="2882900"/>
            <a:chExt cx="1850241" cy="2835820"/>
          </a:xfrm>
        </p:grpSpPr>
        <p:sp>
          <p:nvSpPr>
            <p:cNvPr id="52" name="TextBox 51"/>
            <p:cNvSpPr txBox="1"/>
            <p:nvPr/>
          </p:nvSpPr>
          <p:spPr>
            <a:xfrm>
              <a:off x="6533526" y="5010834"/>
              <a:ext cx="16413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2000" b="1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2000" b="1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2000" b="1" dirty="0" smtClean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2000" b="1" dirty="0" smtClean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4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6154"/>
          <p:cNvGrpSpPr/>
          <p:nvPr/>
        </p:nvGrpSpPr>
        <p:grpSpPr>
          <a:xfrm>
            <a:off x="2160015" y="1606034"/>
            <a:ext cx="2952751" cy="1480066"/>
            <a:chOff x="1124711" y="1872734"/>
            <a:chExt cx="2214563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1787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1" y="2272844"/>
              <a:ext cx="1320664" cy="1079956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67" y="1016000"/>
            <a:ext cx="10528300" cy="15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Local non-static C variables vs. local static C variables</a:t>
            </a:r>
          </a:p>
          <a:p>
            <a:pPr lvl="1"/>
            <a:r>
              <a:rPr lang="en-US" dirty="0" smtClean="0"/>
              <a:t>local non-static C variables: stored on the stack </a:t>
            </a:r>
          </a:p>
          <a:p>
            <a:pPr lvl="1"/>
            <a:r>
              <a:rPr lang="en-US" dirty="0" smtClean="0"/>
              <a:t>local static C variables: stored in either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bss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smtClean="0"/>
              <a:t>or </a:t>
            </a:r>
            <a:r>
              <a:rPr lang="en-US" dirty="0" smtClean="0">
                <a:latin typeface="Courier New"/>
                <a:cs typeface="Courier New"/>
              </a:rPr>
              <a:t>.data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1018" y="2525100"/>
            <a:ext cx="2494892" cy="4157165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2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400" dirty="0">
                <a:solidFill>
                  <a:srgbClr val="4A00FF"/>
                </a:solidFill>
                <a:latin typeface="Menlo-Regular"/>
              </a:rPr>
              <a:t>f</a:t>
            </a:r>
            <a:r>
              <a:rPr lang="fr-FR" sz="2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2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4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is-IS" sz="2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2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24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2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24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2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400" dirty="0">
                <a:solidFill>
                  <a:srgbClr val="4A00FF"/>
                </a:solidFill>
                <a:latin typeface="Menlo-Regular"/>
              </a:rPr>
              <a:t>g</a:t>
            </a:r>
            <a:r>
              <a:rPr lang="fr-FR" sz="2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2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4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r>
              <a:rPr lang="is-IS" sz="2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2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24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24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441700"/>
            <a:ext cx="7708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E3272"/>
                </a:solidFill>
                <a:latin typeface="Calibri" pitchFamily="34" charset="0"/>
              </a:rPr>
              <a:t>Compiler allocates space in </a:t>
            </a:r>
            <a:r>
              <a:rPr lang="en-US" sz="2800" dirty="0" smtClean="0">
                <a:solidFill>
                  <a:srgbClr val="1E3272"/>
                </a:solidFill>
                <a:latin typeface="Courier New"/>
                <a:cs typeface="Courier New"/>
              </a:rPr>
              <a:t>.data </a:t>
            </a:r>
            <a:r>
              <a:rPr lang="en-US" sz="2800" dirty="0" smtClean="0">
                <a:solidFill>
                  <a:srgbClr val="1E3272"/>
                </a:solidFill>
                <a:latin typeface="Calibri" pitchFamily="34" charset="0"/>
              </a:rPr>
              <a:t>for each definition of </a:t>
            </a:r>
            <a:r>
              <a:rPr lang="en-US" sz="2800" dirty="0" smtClean="0">
                <a:solidFill>
                  <a:srgbClr val="1E3272"/>
                </a:solidFill>
                <a:latin typeface="Courier New"/>
                <a:cs typeface="Courier New"/>
              </a:rPr>
              <a:t>x</a:t>
            </a:r>
          </a:p>
          <a:p>
            <a:endParaRPr lang="en-US" sz="2800" dirty="0">
              <a:solidFill>
                <a:srgbClr val="1E3272"/>
              </a:solidFill>
              <a:latin typeface="Calibri" pitchFamily="34" charset="0"/>
            </a:endParaRPr>
          </a:p>
          <a:p>
            <a:r>
              <a:rPr lang="en-US" sz="2800" dirty="0">
                <a:solidFill>
                  <a:srgbClr val="1E3272"/>
                </a:solidFill>
                <a:latin typeface="Calibri" pitchFamily="34" charset="0"/>
              </a:rPr>
              <a:t>C</a:t>
            </a:r>
            <a:r>
              <a:rPr lang="en-US" sz="2800" dirty="0" smtClean="0">
                <a:solidFill>
                  <a:srgbClr val="1E3272"/>
                </a:solidFill>
                <a:latin typeface="Calibri" pitchFamily="34" charset="0"/>
              </a:rPr>
              <a:t>reates local symbols in the symbol table with unique names, e.g., </a:t>
            </a:r>
            <a:r>
              <a:rPr lang="en-US" sz="2800" dirty="0" smtClean="0">
                <a:solidFill>
                  <a:srgbClr val="1E3272"/>
                </a:solidFill>
                <a:latin typeface="Courier New"/>
                <a:cs typeface="Courier New"/>
              </a:rPr>
              <a:t>x.1</a:t>
            </a:r>
            <a:r>
              <a:rPr lang="en-US" sz="2800" dirty="0" smtClean="0">
                <a:solidFill>
                  <a:srgbClr val="1E3272"/>
                </a:solidFill>
                <a:latin typeface="Calibri" pitchFamily="34" charset="0"/>
              </a:rPr>
              <a:t> and </a:t>
            </a:r>
            <a:r>
              <a:rPr lang="en-US" sz="2800" dirty="0" smtClean="0">
                <a:solidFill>
                  <a:srgbClr val="1E3272"/>
                </a:solidFill>
                <a:latin typeface="Courier New"/>
                <a:cs typeface="Courier New"/>
              </a:rPr>
              <a:t>x.2</a:t>
            </a:r>
            <a:r>
              <a:rPr lang="en-US" sz="2800" dirty="0" smtClean="0">
                <a:solidFill>
                  <a:srgbClr val="1E3272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63599" y="169862"/>
            <a:ext cx="10452101" cy="782638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How Linker Resolves Duplicate Symbol Definitions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2799" y="1754188"/>
            <a:ext cx="10502901" cy="1446212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661834" y="3893120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010400" y="3893120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651251" y="3523232"/>
            <a:ext cx="733191" cy="354906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7004051" y="3523232"/>
            <a:ext cx="733191" cy="354906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024534" y="4391594"/>
            <a:ext cx="855404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  <a:endParaRPr lang="en-GB" sz="1800" b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8805334" y="4572000"/>
            <a:ext cx="1223433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0024534" y="3883595"/>
            <a:ext cx="750440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  <a:endParaRPr lang="en-GB" sz="1800" b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8801101" y="4070877"/>
            <a:ext cx="1223433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308101" y="4431283"/>
            <a:ext cx="855404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  <a:endParaRPr lang="en-GB" sz="1800" b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2396068" y="4645594"/>
            <a:ext cx="1223433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308101" y="3889416"/>
            <a:ext cx="855404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  <a:endParaRPr lang="en-GB" sz="1800" b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2396068" y="4072468"/>
            <a:ext cx="1223433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3383" y="157162"/>
            <a:ext cx="10530417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2799" y="1143000"/>
            <a:ext cx="10541001" cy="5524500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900" dirty="0"/>
              <a:t>Rule </a:t>
            </a:r>
            <a:r>
              <a:rPr lang="en-GB" sz="3900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900" dirty="0" smtClean="0"/>
              <a:t>Rule 2: Given a strong symbol and multiple weak symbols, choose the strong symbol</a:t>
            </a:r>
            <a:endParaRPr lang="en-GB" sz="3900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900" dirty="0" smtClean="0"/>
              <a:t>Rule 3: </a:t>
            </a:r>
            <a:r>
              <a:rPr lang="en-GB" sz="3900" dirty="0"/>
              <a:t>If there are multiple weak symbols, </a:t>
            </a:r>
            <a:r>
              <a:rPr lang="en-GB" sz="3900" dirty="0" smtClean="0"/>
              <a:t>pick </a:t>
            </a:r>
            <a:r>
              <a:rPr lang="en-GB" sz="3900" dirty="0"/>
              <a:t>an arbitrary </a:t>
            </a:r>
            <a:r>
              <a:rPr lang="en-GB" sz="3900" dirty="0" smtClean="0"/>
              <a:t>one</a:t>
            </a:r>
            <a:endParaRPr lang="en-GB" sz="3900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1"/>
            <a:ext cx="12192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12192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6084" y="169862"/>
            <a:ext cx="10505016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63601" y="21653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797682" y="21653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63601" y="3079751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797682" y="3079751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63600" y="4129089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797682" y="4129089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863600" y="5195889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797682" y="5195889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863601" y="11747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797682" y="11747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826001" y="1216026"/>
            <a:ext cx="5342786" cy="4582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792134" y="2070101"/>
            <a:ext cx="5960135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832350" y="3105151"/>
            <a:ext cx="4837071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838700" y="4051301"/>
            <a:ext cx="4666832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2400" b="1" dirty="0" smtClean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will 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overwrite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60400" y="5988051"/>
            <a:ext cx="10160000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2400" b="1" dirty="0" err="1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, compiled by different 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compilers</a:t>
            </a:r>
            <a:r>
              <a:rPr lang="ru-RU" sz="2400" b="1" dirty="0" smtClean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with 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4832349" y="5070476"/>
            <a:ext cx="6278042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reference an external global variable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9611" y="262467"/>
            <a:ext cx="10501489" cy="573088"/>
          </a:xfrm>
          <a:ln/>
        </p:spPr>
        <p:txBody>
          <a:bodyPr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Step 2: Relocation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56965" y="3702050"/>
            <a:ext cx="3037416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0070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956965" y="5032375"/>
            <a:ext cx="3037416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sum(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934787" y="4738690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956965" y="2057400"/>
            <a:ext cx="3037416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956965" y="4235450"/>
            <a:ext cx="3037416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array[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956965" y="2590800"/>
            <a:ext cx="3037416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798689" y="1306514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err="1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39837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39837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39837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9837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39837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84800" y="1395414"/>
            <a:ext cx="6244134" cy="4546599"/>
            <a:chOff x="4038600" y="1395413"/>
            <a:chExt cx="4683100" cy="45465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224083" cy="365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81600" y="1395413"/>
              <a:ext cx="2246896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1E3272"/>
                  </a:solidFill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653287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653287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</a:t>
              </a:r>
              <a:r>
                <a:rPr lang="en-GB" sz="1600" b="1" dirty="0" smtClean="0">
                  <a:latin typeface="Calibri" pitchFamily="34" charset="0"/>
                  <a:ea typeface="msgothic" charset="0"/>
                  <a:cs typeface="msgothic" charset="0"/>
                </a:rPr>
                <a:t>data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</a:t>
              </a:r>
              <a:r>
                <a:rPr lang="en-GB" sz="1600" b="1" dirty="0" smtClean="0">
                  <a:latin typeface="Courier New" pitchFamily="49" charset="0"/>
                  <a:ea typeface="msgothic" charset="0"/>
                  <a:cs typeface="msgothic" charset="0"/>
                </a:rPr>
                <a:t>array[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2]={1,2}</a:t>
              </a:r>
            </a:p>
          </p:txBody>
        </p:sp>
      </p:grpSp>
      <p:sp>
        <p:nvSpPr>
          <p:cNvPr id="3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 Program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599431" y="1346923"/>
            <a:ext cx="4143057" cy="4401205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2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2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2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2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2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2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2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2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574642" y="1397228"/>
            <a:ext cx="3837910" cy="440120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2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2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2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2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2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2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2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2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2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2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25454" y="5949816"/>
            <a:ext cx="1287830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003150" y="5940156"/>
            <a:ext cx="1103485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6205" y="152929"/>
            <a:ext cx="10527595" cy="782638"/>
          </a:xfrm>
          <a:ln/>
        </p:spPr>
        <p:txBody>
          <a:bodyPr/>
          <a:lstStyle/>
          <a:p>
            <a:pPr algn="ctr"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Relocation Entries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432301" y="6387238"/>
            <a:ext cx="3701889" cy="36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b="1" dirty="0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073400" y="3454400"/>
            <a:ext cx="6175386" cy="278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397251" y="3461674"/>
            <a:ext cx="1287830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91038" y="1219201"/>
            <a:ext cx="2723031" cy="2033506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968341" y="1193245"/>
            <a:ext cx="1287830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5501" y="152401"/>
            <a:ext cx="10541000" cy="825499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Relocated .text section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01701" y="1089589"/>
            <a:ext cx="10413999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4004d0:       48 83 ec 08      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sub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4004d4:       be 02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$0x2,%esi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4004d9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bf 18 10 60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mov    </a:t>
            </a:r>
            <a:r>
              <a:rPr lang="sk-SK" sz="1600" dirty="0">
                <a:latin typeface="Menlo-Regular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,%edi  </a:t>
            </a:r>
            <a:r>
              <a:rPr lang="sk-SK" sz="1600" dirty="0">
                <a:latin typeface="Menlo-Regular"/>
              </a:rPr>
              <a:t># %edi = &amp;array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4004de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e8 </a:t>
            </a:r>
            <a:r>
              <a:rPr lang="en-US" sz="1600" dirty="0">
                <a:solidFill>
                  <a:schemeClr val="accent1"/>
                </a:solidFill>
                <a:latin typeface="Menlo-Regular"/>
              </a:rPr>
              <a:t>05 00 00 00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&lt;sum&gt;    # sum()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3366FF"/>
                </a:solidFill>
                <a:latin typeface="Menlo-Regular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48 83 c4 08 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add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4004e7:       c3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b8 00 00 00 00          mov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4004ed:       ba 00 00 00 00          mov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Menlo-Regular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4004f4:       48 63 ca                movslq %edx,%rcx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edx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400501:       f3 c3                   repz retq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6100" y="5753100"/>
            <a:ext cx="861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Using PC-relative addressing for sum(): 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0x4004e8</a:t>
            </a:r>
            <a:r>
              <a:rPr lang="en-US" sz="2400" dirty="0" smtClean="0">
                <a:latin typeface="Calibri" pitchFamily="34" charset="0"/>
              </a:rPr>
              <a:t> = </a:t>
            </a:r>
            <a:r>
              <a:rPr lang="en-US" sz="2400" dirty="0" smtClean="0">
                <a:solidFill>
                  <a:srgbClr val="3366FF"/>
                </a:solidFill>
                <a:latin typeface="Calibri" pitchFamily="34" charset="0"/>
              </a:rPr>
              <a:t>0x4004e3</a:t>
            </a:r>
            <a:r>
              <a:rPr lang="en-US" sz="2400" dirty="0" smtClean="0">
                <a:latin typeface="Calibri" pitchFamily="34" charset="0"/>
              </a:rPr>
              <a:t> + </a:t>
            </a:r>
            <a:r>
              <a:rPr lang="en-US" sz="2400" dirty="0" smtClean="0">
                <a:solidFill>
                  <a:srgbClr val="00CC99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3097" y="6328946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S</a:t>
            </a:r>
            <a:r>
              <a:rPr lang="en-US" sz="2000" dirty="0" smtClean="0">
                <a:latin typeface="Courier New"/>
                <a:cs typeface="Courier New"/>
              </a:rPr>
              <a:t>ource: </a:t>
            </a:r>
            <a:r>
              <a:rPr lang="en-US" sz="2000" dirty="0" err="1" smtClean="0">
                <a:latin typeface="Courier New"/>
                <a:cs typeface="Courier New"/>
              </a:rPr>
              <a:t>objdump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-dx </a:t>
            </a:r>
            <a:r>
              <a:rPr lang="en-US" sz="2000" dirty="0" err="1">
                <a:latin typeface="Courier New"/>
                <a:cs typeface="Courier New"/>
              </a:rPr>
              <a:t>prog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10515600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Loading Executable Object </a:t>
            </a:r>
            <a:r>
              <a:rPr lang="en-GB" b="1" dirty="0" smtClean="0">
                <a:solidFill>
                  <a:srgbClr val="F7B217"/>
                </a:solidFill>
              </a:rPr>
              <a:t>Files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168128" y="1580488"/>
            <a:ext cx="3492772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168128" y="1961488"/>
            <a:ext cx="3492772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168128" y="2952088"/>
            <a:ext cx="3492772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168128" y="3714088"/>
            <a:ext cx="3492772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168128" y="4095088"/>
            <a:ext cx="3492772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168128" y="4476088"/>
            <a:ext cx="3492772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168128" y="4857088"/>
            <a:ext cx="3492772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168128" y="6000088"/>
            <a:ext cx="3492772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765824" y="141329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382780" y="1096753"/>
            <a:ext cx="299586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159500" y="1262063"/>
            <a:ext cx="3313289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6159500" y="2963864"/>
            <a:ext cx="3313289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159500" y="3629025"/>
            <a:ext cx="3313289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159501" y="4350809"/>
            <a:ext cx="3313289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159500" y="2054226"/>
            <a:ext cx="3313289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7607531" y="3957638"/>
            <a:ext cx="1886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6159500" y="1719263"/>
            <a:ext cx="3313289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7607531" y="2282825"/>
            <a:ext cx="1886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159499" y="6312959"/>
            <a:ext cx="3313290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742525" y="653151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9950329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9541813" y="2279650"/>
            <a:ext cx="512233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740900" y="899577"/>
            <a:ext cx="175260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9563100" y="1257569"/>
            <a:ext cx="2117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002241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9510185" y="4340225"/>
            <a:ext cx="512233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4902200" y="6172201"/>
            <a:ext cx="1169208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159499" y="5017559"/>
            <a:ext cx="3313290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6159499" y="5643034"/>
            <a:ext cx="3313290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code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9537700" y="5026025"/>
            <a:ext cx="1016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9740901" y="5010151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168128" y="3333088"/>
            <a:ext cx="3492772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1168128" y="5238088"/>
            <a:ext cx="3492772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168128" y="2571088"/>
            <a:ext cx="3492772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168128" y="5619088"/>
            <a:ext cx="3492772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887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41727" y="152400"/>
            <a:ext cx="10524773" cy="8001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782" y="1092200"/>
            <a:ext cx="10540718" cy="5588000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More efficient, but burdensome on the programmer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48783" y="157162"/>
            <a:ext cx="10505017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Old-fashioned Solution: Static </a:t>
            </a:r>
            <a:r>
              <a:rPr lang="en-GB" b="1" dirty="0">
                <a:solidFill>
                  <a:srgbClr val="F7B217"/>
                </a:solidFill>
              </a:rPr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499" y="1155700"/>
            <a:ext cx="10541001" cy="5059362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Enhance </a:t>
            </a:r>
            <a:r>
              <a:rPr lang="en-GB" dirty="0"/>
              <a:t>linker so that it tries to resolve unresolved external references by looking for the symbols in one or more archives.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If </a:t>
            </a:r>
            <a:r>
              <a:rPr lang="en-GB" dirty="0"/>
              <a:t>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6084" y="157162"/>
            <a:ext cx="10505016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730500" y="1665981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816100" y="2035870"/>
            <a:ext cx="1828800" cy="451383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032001" y="1183381"/>
            <a:ext cx="1287830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2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277534" y="2885181"/>
            <a:ext cx="1287830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51300" y="2035870"/>
            <a:ext cx="1828800" cy="451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066117" y="1183381"/>
            <a:ext cx="1656521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091517" y="2885181"/>
            <a:ext cx="1656521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965700" y="1665981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730500" y="2491481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965700" y="2491481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965700" y="3339206"/>
            <a:ext cx="2117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351868" y="4648894"/>
            <a:ext cx="1287830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6182785" y="3277294"/>
            <a:ext cx="1731433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441700" y="3810695"/>
            <a:ext cx="3962400" cy="451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24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184901" y="1905695"/>
            <a:ext cx="427018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7099300" y="2046982"/>
            <a:ext cx="1828800" cy="451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7114117" y="1194494"/>
            <a:ext cx="1656521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7139517" y="2896294"/>
            <a:ext cx="1656521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8013700" y="1677094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8013700" y="2502594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730500" y="3277294"/>
            <a:ext cx="16256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7480300" y="3696394"/>
            <a:ext cx="4490630" cy="6731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libc.a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2000" b="1" dirty="0">
              <a:solidFill>
                <a:srgbClr val="1E3272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965700" y="4253606"/>
            <a:ext cx="2117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6184900" y="4629315"/>
            <a:ext cx="3962400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609601" y="5372100"/>
            <a:ext cx="1107651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F7B217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kern="0" dirty="0" err="1" smtClean="0">
                <a:solidFill>
                  <a:srgbClr val="1E3272"/>
                </a:solidFill>
                <a:latin typeface="Calibri" pitchFamily="34" charset="0"/>
              </a:rPr>
              <a:t>Archiver</a:t>
            </a:r>
            <a:r>
              <a:rPr lang="en-GB" sz="2800" kern="0" dirty="0" smtClean="0">
                <a:solidFill>
                  <a:srgbClr val="1E3272"/>
                </a:solidFill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F7B217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800" kern="0" dirty="0" smtClean="0">
                <a:solidFill>
                  <a:srgbClr val="1E3272"/>
                </a:solidFill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800" kern="0" dirty="0" smtClean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2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887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6084" y="165100"/>
            <a:ext cx="10505016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4917" y="1030289"/>
            <a:ext cx="10526183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>
                <a:latin typeface="Courier New" pitchFamily="49" charset="0"/>
              </a:rPr>
              <a:t>libc.a</a:t>
            </a:r>
            <a:r>
              <a:rPr lang="en-GB" sz="28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dirty="0" smtClean="0"/>
              <a:t>4.6 MB archive </a:t>
            </a:r>
            <a:r>
              <a:rPr lang="en-GB" sz="2400" dirty="0"/>
              <a:t>of </a:t>
            </a:r>
            <a:r>
              <a:rPr lang="en-GB" sz="2400" dirty="0" smtClean="0"/>
              <a:t>1496 object </a:t>
            </a:r>
            <a:r>
              <a:rPr lang="en-GB" sz="2400" dirty="0"/>
              <a:t>files.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 err="1">
                <a:latin typeface="Courier New" pitchFamily="49" charset="0"/>
              </a:rPr>
              <a:t>libm.a</a:t>
            </a:r>
            <a:r>
              <a:rPr lang="en-GB" sz="28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dirty="0" smtClean="0"/>
              <a:t>2 </a:t>
            </a:r>
            <a:r>
              <a:rPr lang="en-GB" sz="2400" dirty="0"/>
              <a:t>MB archive of </a:t>
            </a:r>
            <a:r>
              <a:rPr lang="en-GB" sz="2400" dirty="0" smtClean="0"/>
              <a:t>444 </a:t>
            </a:r>
            <a:r>
              <a:rPr lang="en-GB" sz="24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dirty="0"/>
              <a:t>floating point math (sin, </a:t>
            </a:r>
            <a:r>
              <a:rPr lang="en-GB" sz="2400" dirty="0" err="1"/>
              <a:t>cos</a:t>
            </a:r>
            <a:r>
              <a:rPr lang="en-GB" sz="2400" dirty="0"/>
              <a:t>, tan, log, exp, </a:t>
            </a:r>
            <a:r>
              <a:rPr lang="en-GB" sz="2400" dirty="0" err="1"/>
              <a:t>sqrt</a:t>
            </a:r>
            <a:r>
              <a:rPr lang="en-GB" sz="2400" dirty="0"/>
              <a:t>, …) 	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413000" y="3880547"/>
            <a:ext cx="2897245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libc.a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22432" y="3880547"/>
            <a:ext cx="2897245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143578"/>
            <a:ext cx="10515599" cy="821622"/>
          </a:xfrm>
        </p:spPr>
        <p:txBody>
          <a:bodyPr>
            <a:normAutofit/>
          </a:bodyPr>
          <a:lstStyle/>
          <a:p>
            <a:r>
              <a:rPr lang="en-US" dirty="0" smtClean="0"/>
              <a:t>Linking with Static Libraries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8525" y="1893990"/>
            <a:ext cx="2948541" cy="4506810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dirty="0" smtClean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2000" dirty="0">
                <a:solidFill>
                  <a:srgbClr val="926492"/>
                </a:solidFill>
                <a:latin typeface="Menlo-Regular"/>
              </a:rPr>
              <a:t>include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20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20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2000" dirty="0" err="1">
                <a:solidFill>
                  <a:srgbClr val="9D206F"/>
                </a:solidFill>
                <a:latin typeface="Menlo-Regular"/>
              </a:rPr>
              <a:t>vector.h</a:t>
            </a:r>
            <a:r>
              <a:rPr lang="en-US" sz="20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20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0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20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0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20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20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20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20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20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20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20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20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20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2000" dirty="0">
                <a:solidFill>
                  <a:srgbClr val="9D206F"/>
                </a:solidFill>
                <a:latin typeface="Menlo-Regular"/>
              </a:rPr>
              <a:t>"z = [%d %d]\</a:t>
            </a:r>
            <a:r>
              <a:rPr lang="ro-RO" sz="2000" dirty="0" smtClean="0">
                <a:solidFill>
                  <a:srgbClr val="9D206F"/>
                </a:solidFill>
                <a:latin typeface="Menlo-Regular"/>
              </a:rPr>
              <a:t>n”</a:t>
            </a:r>
            <a:r>
              <a:rPr lang="ro-RO" sz="20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ro-RO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2000" dirty="0" smtClean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ro-RO" sz="2000" dirty="0">
                <a:solidFill>
                  <a:srgbClr val="000000"/>
                </a:solidFill>
                <a:latin typeface="Menlo-Regular"/>
              </a:rPr>
              <a:t>z[0], z[1]);</a:t>
            </a:r>
          </a:p>
          <a:p>
            <a:r>
              <a:rPr lang="is-I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20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20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20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42145" y="1892301"/>
            <a:ext cx="1472176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9351" y="2007633"/>
            <a:ext cx="3750249" cy="2033506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4A00FF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fr-FR" dirty="0">
              <a:solidFill>
                <a:srgbClr val="000000"/>
              </a:solidFill>
              <a:latin typeface="Menlo-Regular"/>
            </a:endParaRP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-Regular"/>
              </a:rPr>
              <a:t>(i = 0; i &lt; n; i++)</a:t>
            </a:r>
          </a:p>
          <a:p>
            <a:r>
              <a:rPr lang="es-ES_tradnl" dirty="0">
                <a:solidFill>
                  <a:srgbClr val="000000"/>
                </a:solidFill>
                <a:latin typeface="Menlo-Regular"/>
              </a:rPr>
              <a:t>        z[i] = x[i] + y[i];</a:t>
            </a:r>
          </a:p>
          <a:p>
            <a:r>
              <a:rPr lang="es-ES_tradnl" dirty="0">
                <a:solidFill>
                  <a:srgbClr val="000000"/>
                </a:solidFill>
                <a:latin typeface="Menlo-Regular"/>
              </a:rPr>
              <a:t>}</a:t>
            </a:r>
            <a:endParaRPr lang="is-IS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49351" y="4219495"/>
            <a:ext cx="3775649" cy="2310505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4A00FF"/>
                </a:solidFill>
                <a:latin typeface="Menlo-Regular"/>
              </a:rPr>
              <a:t>multvec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        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dirty="0">
              <a:solidFill>
                <a:srgbClr val="000000"/>
              </a:solidFill>
              <a:latin typeface="Menlo-Regular"/>
            </a:endParaRPr>
          </a:p>
          <a:p>
            <a:r>
              <a:rPr lang="da-DK" dirty="0" smtClean="0">
                <a:solidFill>
                  <a:srgbClr val="C200FF"/>
                </a:solidFill>
                <a:latin typeface="Menlo-Regular"/>
              </a:rPr>
              <a:t>    for</a:t>
            </a:r>
            <a:r>
              <a:rPr lang="da-DK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-Regular"/>
              </a:rPr>
              <a:t>(i = 0; i &lt; n; i++)</a:t>
            </a:r>
          </a:p>
          <a:p>
            <a:r>
              <a:rPr lang="es-ES_tradnl" dirty="0">
                <a:solidFill>
                  <a:srgbClr val="000000"/>
                </a:solidFill>
                <a:latin typeface="Menlo-Regular"/>
              </a:rPr>
              <a:t>        z[i] = x[i] * y[i];</a:t>
            </a:r>
          </a:p>
          <a:p>
            <a:r>
              <a:rPr lang="es-ES_tradnl" dirty="0">
                <a:solidFill>
                  <a:srgbClr val="000000"/>
                </a:solidFill>
                <a:latin typeface="Menlo-Regular"/>
              </a:rPr>
              <a:t>}</a:t>
            </a:r>
            <a:endParaRPr lang="is-IS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67153" y="4229100"/>
            <a:ext cx="1840866" cy="44166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637549" y="2033033"/>
            <a:ext cx="1656521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7486650" y="-56118"/>
            <a:ext cx="381000" cy="3594100"/>
          </a:xfrm>
          <a:prstGeom prst="leftBrace">
            <a:avLst>
              <a:gd name="adj1" fmla="val 233773"/>
              <a:gd name="adj2" fmla="val 5026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34200" y="1092200"/>
            <a:ext cx="15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libri" pitchFamily="34" charset="0"/>
              </a:rPr>
              <a:t>libvector.a</a:t>
            </a:r>
            <a:endParaRPr lang="en-US" sz="2400" b="1" dirty="0" smtClean="0">
              <a:latin typeface="Calibri" pitchFamily="34" charset="0"/>
            </a:endParaRP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377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1852" y="182562"/>
            <a:ext cx="10509248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1401234" y="2290762"/>
            <a:ext cx="2116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02734" y="2751139"/>
            <a:ext cx="2760133" cy="813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24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24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24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01524" y="1905000"/>
            <a:ext cx="1472176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900741" y="3867150"/>
            <a:ext cx="1472176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125134" y="3554413"/>
            <a:ext cx="108796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596217" y="4164013"/>
            <a:ext cx="1016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635991" y="3136900"/>
            <a:ext cx="1287830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778502" y="3522663"/>
            <a:ext cx="2116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3799417" y="4545014"/>
            <a:ext cx="3962400" cy="451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24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194036" y="5467351"/>
            <a:ext cx="1287830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smtClean="0">
                <a:latin typeface="Courier New" pitchFamily="49" charset="0"/>
                <a:ea typeface="msgothic" charset="0"/>
                <a:cs typeface="msgothic" charset="0"/>
              </a:rPr>
              <a:t>prog2c</a:t>
            </a:r>
            <a:endParaRPr lang="en-GB" sz="2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778500" y="4996391"/>
            <a:ext cx="2117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7905929" y="3759201"/>
            <a:ext cx="4181955" cy="8036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24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747522" y="3136900"/>
            <a:ext cx="2209557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821473" y="3867150"/>
            <a:ext cx="1656521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7112001" y="3463397"/>
            <a:ext cx="1121833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9658351" y="3003551"/>
            <a:ext cx="2314329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770467" y="3756026"/>
            <a:ext cx="1678065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2400" b="1" i="1" dirty="0">
              <a:solidFill>
                <a:srgbClr val="1E3272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667569" y="5327651"/>
            <a:ext cx="3332813" cy="9391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178689" y="1905000"/>
            <a:ext cx="1656521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2980267" y="2290762"/>
            <a:ext cx="2116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908551" y="1933576"/>
            <a:ext cx="1739900" cy="813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24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24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5778502" y="2714626"/>
            <a:ext cx="2116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5041900" y="1417638"/>
            <a:ext cx="211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6565900" y="1417638"/>
            <a:ext cx="211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967273" y="1081088"/>
            <a:ext cx="1656521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732308" y="1066800"/>
            <a:ext cx="1840866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30701" y="6296579"/>
            <a:ext cx="293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Calibri" pitchFamily="34" charset="0"/>
              </a:rPr>
              <a:t>“c” for “compile-time”</a:t>
            </a:r>
          </a:p>
        </p:txBody>
      </p:sp>
      <p:sp>
        <p:nvSpPr>
          <p:cNvPr id="3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2036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82562"/>
            <a:ext cx="10528300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499" y="977900"/>
            <a:ext cx="10541001" cy="4648200"/>
          </a:xfrm>
          <a:ln/>
        </p:spPr>
        <p:txBody>
          <a:bodyPr>
            <a:no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200" dirty="0"/>
              <a:t>Linker’s algorithm for resolving external references: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Scan </a:t>
            </a:r>
            <a:r>
              <a:rPr lang="en-GB" sz="2800" b="1" dirty="0">
                <a:latin typeface="Courier New" pitchFamily="49" charset="0"/>
              </a:rPr>
              <a:t>.o</a:t>
            </a:r>
            <a:r>
              <a:rPr lang="en-GB" sz="2800" dirty="0"/>
              <a:t> files and </a:t>
            </a:r>
            <a:r>
              <a:rPr lang="en-GB" sz="2800" b="1" dirty="0">
                <a:latin typeface="Courier New" pitchFamily="49" charset="0"/>
              </a:rPr>
              <a:t>.a</a:t>
            </a:r>
            <a:r>
              <a:rPr lang="en-GB" sz="2800" dirty="0"/>
              <a:t> files in the command line order.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During the scan, keep a list of the current unresolved references.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As each new </a:t>
            </a:r>
            <a:r>
              <a:rPr lang="en-GB" sz="2800" b="1" dirty="0">
                <a:latin typeface="Courier New" pitchFamily="49" charset="0"/>
              </a:rPr>
              <a:t>.o</a:t>
            </a:r>
            <a:r>
              <a:rPr lang="en-GB" sz="2800" dirty="0"/>
              <a:t> or </a:t>
            </a:r>
            <a:r>
              <a:rPr lang="en-GB" sz="2800" b="1" dirty="0">
                <a:latin typeface="Courier New" pitchFamily="49" charset="0"/>
              </a:rPr>
              <a:t>.a</a:t>
            </a:r>
            <a:r>
              <a:rPr lang="en-GB" sz="2800" dirty="0"/>
              <a:t> file, </a:t>
            </a:r>
            <a:r>
              <a:rPr lang="en-GB" sz="2800" i="1" dirty="0" err="1"/>
              <a:t>obj</a:t>
            </a:r>
            <a:r>
              <a:rPr lang="en-GB" sz="2800" dirty="0"/>
              <a:t>, is encountered, try to resolve each unresolved reference in the list against the symbols defined in </a:t>
            </a:r>
            <a:r>
              <a:rPr lang="en-GB" sz="2800" i="1" dirty="0"/>
              <a:t>obj</a:t>
            </a:r>
            <a:r>
              <a:rPr lang="en-GB" sz="2800" dirty="0"/>
              <a:t>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If any entries in the unresolved list at end of scan, then error.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200" dirty="0" smtClean="0"/>
              <a:t>Problem</a:t>
            </a:r>
            <a:r>
              <a:rPr lang="en-GB" sz="3200" dirty="0"/>
              <a:t>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Command line order matters!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514600" y="5338636"/>
            <a:ext cx="7626103" cy="1140185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 smtClean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b="1" dirty="0" smtClean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 smtClean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b="1" dirty="0" smtClean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751" y="1052949"/>
            <a:ext cx="10363200" cy="1393371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>
            <a:noAutofit/>
          </a:bodyPr>
          <a:lstStyle/>
          <a:p>
            <a:r>
              <a:rPr lang="en-US" sz="3200" dirty="0">
                <a:latin typeface="Calibri"/>
                <a:cs typeface="Calibri"/>
              </a:rPr>
              <a:t>Programs are translated and linked using a </a:t>
            </a:r>
            <a:r>
              <a:rPr lang="en-US" sz="3200" i="1" dirty="0">
                <a:latin typeface="Calibri"/>
                <a:cs typeface="Calibri"/>
              </a:rPr>
              <a:t>compiler driver</a:t>
            </a:r>
            <a:r>
              <a:rPr lang="en-US" sz="32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2800" dirty="0" err="1" smtClean="0">
                <a:latin typeface="Courier New" charset="0"/>
              </a:rPr>
              <a:t>linux</a:t>
            </a:r>
            <a:r>
              <a:rPr lang="en-US" sz="2800" dirty="0" smtClean="0">
                <a:latin typeface="Courier New" charset="0"/>
              </a:rPr>
              <a:t>&gt; </a:t>
            </a:r>
            <a:r>
              <a:rPr lang="en-US" sz="2800" i="1" dirty="0" err="1">
                <a:latin typeface="Courier New" charset="0"/>
              </a:rPr>
              <a:t>gcc</a:t>
            </a:r>
            <a:r>
              <a:rPr lang="en-US" sz="2800" i="1" dirty="0">
                <a:latin typeface="Courier New" charset="0"/>
              </a:rPr>
              <a:t> </a:t>
            </a:r>
            <a:r>
              <a:rPr lang="en-US" sz="2800" i="1" dirty="0" smtClean="0">
                <a:latin typeface="Courier New" charset="0"/>
              </a:rPr>
              <a:t>-</a:t>
            </a:r>
            <a:r>
              <a:rPr lang="en-US" sz="2800" i="1" dirty="0" err="1" smtClean="0">
                <a:latin typeface="Courier New" charset="0"/>
              </a:rPr>
              <a:t>Og</a:t>
            </a:r>
            <a:r>
              <a:rPr lang="en-US" sz="2800" i="1" dirty="0" smtClean="0">
                <a:latin typeface="Courier New" charset="0"/>
              </a:rPr>
              <a:t> -</a:t>
            </a:r>
            <a:r>
              <a:rPr lang="en-US" sz="2800" i="1" dirty="0">
                <a:latin typeface="Courier New" charset="0"/>
              </a:rPr>
              <a:t>o </a:t>
            </a:r>
            <a:r>
              <a:rPr lang="en-US" sz="2800" i="1" dirty="0" err="1" smtClean="0">
                <a:latin typeface="Courier New" charset="0"/>
              </a:rPr>
              <a:t>prog</a:t>
            </a:r>
            <a:r>
              <a:rPr lang="en-US" sz="2800" i="1" dirty="0" smtClean="0">
                <a:latin typeface="Courier New" charset="0"/>
              </a:rPr>
              <a:t> </a:t>
            </a:r>
            <a:r>
              <a:rPr lang="en-US" sz="2800" i="1" dirty="0" err="1">
                <a:latin typeface="Courier New" charset="0"/>
              </a:rPr>
              <a:t>main.c</a:t>
            </a:r>
            <a:r>
              <a:rPr lang="en-US" sz="2800" i="1" dirty="0">
                <a:latin typeface="Courier New" charset="0"/>
              </a:rPr>
              <a:t> </a:t>
            </a:r>
            <a:r>
              <a:rPr lang="en-US" sz="2800" i="1" dirty="0" err="1" smtClean="0">
                <a:latin typeface="Courier New" charset="0"/>
              </a:rPr>
              <a:t>sum.c</a:t>
            </a:r>
            <a:endParaRPr lang="en-US" sz="2800" i="1" dirty="0">
              <a:latin typeface="Courier New" charset="0"/>
            </a:endParaRPr>
          </a:p>
          <a:p>
            <a:pPr lvl="1"/>
            <a:r>
              <a:rPr lang="en-US" sz="2800" dirty="0" err="1" smtClean="0">
                <a:latin typeface="Courier New" charset="0"/>
              </a:rPr>
              <a:t>linux</a:t>
            </a:r>
            <a:r>
              <a:rPr lang="en-US" sz="2800" dirty="0" smtClean="0">
                <a:latin typeface="Courier New" charset="0"/>
              </a:rPr>
              <a:t>&gt; </a:t>
            </a:r>
            <a:r>
              <a:rPr lang="en-US" sz="2800" i="1" dirty="0">
                <a:latin typeface="Courier New" charset="0"/>
              </a:rPr>
              <a:t>./</a:t>
            </a:r>
            <a:r>
              <a:rPr lang="en-US" sz="2800" i="1" dirty="0" err="1" smtClean="0">
                <a:latin typeface="Courier New" charset="0"/>
              </a:rPr>
              <a:t>prog</a:t>
            </a:r>
            <a:endParaRPr lang="en-US" sz="2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3552825" y="2976563"/>
            <a:ext cx="3175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743200" y="5097464"/>
            <a:ext cx="3962400" cy="45910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2438400" y="3219450"/>
            <a:ext cx="2336800" cy="828432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(</a:t>
            </a:r>
            <a:r>
              <a:rPr lang="en-US" sz="2400" dirty="0" err="1">
                <a:latin typeface="Calibri"/>
                <a:cs typeface="Calibri"/>
              </a:rPr>
              <a:t>cpp</a:t>
            </a:r>
            <a:r>
              <a:rPr lang="en-US" sz="24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844800" y="2536375"/>
            <a:ext cx="12907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Courier New"/>
                <a:cs typeface="Courier New"/>
              </a:rPr>
              <a:t>main.c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024718" y="4343400"/>
            <a:ext cx="12907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Courier New"/>
                <a:cs typeface="Courier New"/>
              </a:rPr>
              <a:t>main.o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4978400" y="3219450"/>
            <a:ext cx="2396067" cy="828432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(</a:t>
            </a:r>
            <a:r>
              <a:rPr lang="en-US" sz="2400" dirty="0" err="1">
                <a:latin typeface="Calibri"/>
                <a:cs typeface="Calibri"/>
              </a:rPr>
              <a:t>cpp</a:t>
            </a:r>
            <a:r>
              <a:rPr lang="en-US" sz="24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5588000" y="2536375"/>
            <a:ext cx="11063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 smtClean="0">
                <a:latin typeface="Courier New"/>
                <a:cs typeface="Courier New"/>
              </a:rPr>
              <a:t>sum.c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5722721" y="4343400"/>
            <a:ext cx="11063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 smtClean="0">
                <a:latin typeface="Courier New"/>
                <a:cs typeface="Courier New"/>
              </a:rPr>
              <a:t>sum.o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267200" y="6075363"/>
            <a:ext cx="92204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 smtClean="0">
                <a:latin typeface="Courier New"/>
                <a:cs typeface="Courier New"/>
              </a:rPr>
              <a:t>prog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6210300" y="2997200"/>
            <a:ext cx="2116" cy="233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3556000" y="40497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6212417" y="40497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6212417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4840817" y="55753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3556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7577667" y="2719388"/>
            <a:ext cx="159338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7493001" y="4264026"/>
            <a:ext cx="299659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2400" i="1" u="sng" dirty="0">
                <a:solidFill>
                  <a:srgbClr val="1E3272"/>
                </a:solidFill>
                <a:latin typeface="Calibri"/>
                <a:cs typeface="Calibri"/>
              </a:rPr>
              <a:t>relocatable</a:t>
            </a:r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5332789" y="5607050"/>
            <a:ext cx="5184881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Fully linked </a:t>
            </a:r>
            <a:r>
              <a:rPr lang="en-US" sz="2400" i="1" u="sng" dirty="0">
                <a:solidFill>
                  <a:srgbClr val="1E3272"/>
                </a:solidFill>
                <a:latin typeface="Calibri"/>
                <a:cs typeface="Calibri"/>
              </a:rPr>
              <a:t>executable</a:t>
            </a:r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defined in </a:t>
            </a:r>
            <a:r>
              <a:rPr lang="en-US" sz="2400" i="1" dirty="0" err="1">
                <a:solidFill>
                  <a:srgbClr val="1E3272"/>
                </a:solidFill>
                <a:latin typeface="Courier New"/>
                <a:cs typeface="Courier New"/>
              </a:rPr>
              <a:t>main.c</a:t>
            </a:r>
            <a:r>
              <a:rPr lang="en-US" sz="2400" i="1" dirty="0">
                <a:solidFill>
                  <a:srgbClr val="1E3272"/>
                </a:solidFill>
                <a:latin typeface="Courier New"/>
                <a:cs typeface="Courier New"/>
              </a:rPr>
              <a:t> </a:t>
            </a:r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and</a:t>
            </a:r>
            <a:r>
              <a:rPr lang="en-US" sz="2400" i="1" dirty="0">
                <a:solidFill>
                  <a:srgbClr val="1E3272"/>
                </a:solidFill>
                <a:latin typeface="Courier New"/>
                <a:cs typeface="Courier New"/>
              </a:rPr>
              <a:t> </a:t>
            </a:r>
            <a:r>
              <a:rPr lang="en-US" sz="2400" i="1" dirty="0" err="1" smtClean="0">
                <a:solidFill>
                  <a:srgbClr val="1E3272"/>
                </a:solidFill>
                <a:latin typeface="Courier New"/>
                <a:cs typeface="Courier New"/>
              </a:rPr>
              <a:t>sum.c</a:t>
            </a:r>
            <a:r>
              <a:rPr lang="en-US" sz="2400" i="1" dirty="0" smtClean="0">
                <a:solidFill>
                  <a:srgbClr val="1E3272"/>
                </a:solidFill>
                <a:latin typeface="Calibri"/>
                <a:cs typeface="Calibri"/>
              </a:rPr>
              <a:t>)</a:t>
            </a:r>
            <a:endParaRPr lang="en-US" sz="2400" i="1" dirty="0">
              <a:solidFill>
                <a:srgbClr val="1E3272"/>
              </a:solidFill>
              <a:latin typeface="Calibri"/>
              <a:cs typeface="Calibri"/>
            </a:endParaRPr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6084" y="165100"/>
            <a:ext cx="10517716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Modern Solution: Shared </a:t>
            </a:r>
            <a:r>
              <a:rPr lang="en-GB" b="1" dirty="0">
                <a:solidFill>
                  <a:srgbClr val="F7B217"/>
                </a:solidFill>
              </a:rPr>
              <a:t>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0685" y="1193800"/>
            <a:ext cx="10555815" cy="5334000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needs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1E3272"/>
                </a:solidFill>
              </a:rPr>
              <a:t>Modern </a:t>
            </a:r>
            <a:r>
              <a:rPr lang="en-GB" dirty="0">
                <a:solidFill>
                  <a:srgbClr val="1E3272"/>
                </a:solidFill>
              </a:rPr>
              <a:t>s</a:t>
            </a:r>
            <a:r>
              <a:rPr lang="en-GB" dirty="0" smtClean="0">
                <a:solidFill>
                  <a:srgbClr val="1E3272"/>
                </a:solidFill>
              </a:rPr>
              <a:t>olution</a:t>
            </a:r>
            <a:r>
              <a:rPr lang="en-GB" dirty="0">
                <a:solidFill>
                  <a:srgbClr val="1E3272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1851" y="157162"/>
            <a:ext cx="10521949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Shared Libraries (</a:t>
            </a:r>
            <a:r>
              <a:rPr lang="en-GB" b="1" dirty="0" smtClean="0">
                <a:solidFill>
                  <a:srgbClr val="F7B217"/>
                </a:solidFill>
              </a:rPr>
              <a:t>cont.)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0563" y="1117600"/>
            <a:ext cx="10545937" cy="5486400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500" dirty="0"/>
              <a:t>Dynamic linking can occur when executable is first loaded and run (load-time linking</a:t>
            </a:r>
            <a:r>
              <a:rPr lang="en-GB" sz="3500" dirty="0" smtClean="0"/>
              <a:t>)</a:t>
            </a:r>
            <a:endParaRPr lang="en-GB" sz="3500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 smtClean="0">
                <a:latin typeface="Courier New" pitchFamily="49" charset="0"/>
              </a:rPr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</a:t>
            </a:r>
            <a:r>
              <a:rPr lang="en-GB" dirty="0" smtClean="0"/>
              <a:t>linked</a:t>
            </a:r>
            <a:endParaRPr lang="en-GB" dirty="0"/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500" dirty="0"/>
              <a:t>Dynamic linking can also occur after program has begun </a:t>
            </a:r>
            <a:r>
              <a:rPr lang="en-GB" sz="3500" dirty="0" smtClean="0"/>
              <a:t/>
            </a:r>
            <a:br>
              <a:rPr lang="en-GB" sz="3500" dirty="0" smtClean="0"/>
            </a:br>
            <a:r>
              <a:rPr lang="en-GB" sz="3500" dirty="0" smtClean="0"/>
              <a:t>(</a:t>
            </a:r>
            <a:r>
              <a:rPr lang="en-GB" sz="3500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 smtClean="0"/>
              <a:t>interface</a:t>
            </a:r>
            <a:endParaRPr lang="en-GB" dirty="0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 smtClean="0"/>
              <a:t>Distributing </a:t>
            </a:r>
            <a:r>
              <a:rPr lang="en-GB" sz="2600" dirty="0" smtClean="0"/>
              <a:t>software</a:t>
            </a:r>
            <a:endParaRPr lang="en-GB" sz="2600" dirty="0" smtClean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 smtClean="0"/>
              <a:t>High</a:t>
            </a:r>
            <a:r>
              <a:rPr lang="en-GB" sz="2600" dirty="0"/>
              <a:t>-performance web </a:t>
            </a:r>
            <a:r>
              <a:rPr lang="en-GB" sz="2600" dirty="0" smtClean="0"/>
              <a:t>servers</a:t>
            </a:r>
            <a:endParaRPr lang="en-GB" sz="2600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Runtime library </a:t>
            </a:r>
            <a:r>
              <a:rPr lang="en-GB" sz="2600" dirty="0" err="1" smtClean="0"/>
              <a:t>interpositioning</a:t>
            </a:r>
            <a:endParaRPr lang="en-GB" sz="2600" dirty="0" smtClean="0"/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500" dirty="0"/>
              <a:t>Shared library routines can be shared by multiple </a:t>
            </a:r>
            <a:r>
              <a:rPr lang="en-GB" sz="3500" dirty="0" smtClean="0"/>
              <a:t>processes</a:t>
            </a:r>
            <a:endParaRPr lang="en-GB" sz="3500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61484" y="158750"/>
            <a:ext cx="10466916" cy="78105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3494618" y="1247500"/>
            <a:ext cx="2116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272367" y="1657076"/>
            <a:ext cx="22352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949248" y="1010964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850948" y="2568301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389967" y="2238100"/>
            <a:ext cx="211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089523" y="1949176"/>
            <a:ext cx="166293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272367" y="3225526"/>
            <a:ext cx="40386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880110" y="3974825"/>
            <a:ext cx="922345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prog2l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389967" y="3609700"/>
            <a:ext cx="211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389967" y="4295500"/>
            <a:ext cx="2117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272367" y="6124301"/>
            <a:ext cx="42672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389967" y="5133700"/>
            <a:ext cx="2117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389967" y="2847700"/>
            <a:ext cx="211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006167" y="2542900"/>
            <a:ext cx="3479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906685" y="2542900"/>
            <a:ext cx="2116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081056" y="4844776"/>
            <a:ext cx="166293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006167" y="5559151"/>
            <a:ext cx="23622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898218" y="5438500"/>
            <a:ext cx="2116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304800" y="3873224"/>
            <a:ext cx="33528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219200" y="2451355"/>
            <a:ext cx="18288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711200" y="5887234"/>
            <a:ext cx="23368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044018" y="1247500"/>
            <a:ext cx="2116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440902" y="1010964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272367" y="4749526"/>
            <a:ext cx="2209800" cy="3307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6252634" y="1047476"/>
            <a:ext cx="4501851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7620001" y="1574799"/>
            <a:ext cx="613833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3384" y="182562"/>
            <a:ext cx="10530416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Dynamic Linking at </a:t>
            </a:r>
            <a:r>
              <a:rPr lang="en-GB" b="1" dirty="0" smtClean="0">
                <a:solidFill>
                  <a:srgbClr val="F7B217"/>
                </a:solidFill>
              </a:rPr>
              <a:t>Run-time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0" y="1069975"/>
            <a:ext cx="6798954" cy="563449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dirty="0">
              <a:solidFill>
                <a:srgbClr val="000000"/>
              </a:solidFill>
              <a:latin typeface="Menlo-Regular"/>
            </a:endParaRPr>
          </a:p>
          <a:p>
            <a:r>
              <a:rPr lang="nl-NL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nl-NL" dirty="0">
                <a:solidFill>
                  <a:srgbClr val="C1651C"/>
                </a:solidFill>
                <a:latin typeface="Menlo-Regular"/>
              </a:rPr>
              <a:t>handle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dirty="0" err="1">
                <a:solidFill>
                  <a:srgbClr val="C1651C"/>
                </a:solidFill>
                <a:latin typeface="Menlo-Regular"/>
              </a:rPr>
              <a:t>addvec</a:t>
            </a:r>
            <a:r>
              <a:rPr lang="fi-FI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dirty="0">
              <a:solidFill>
                <a:srgbClr val="000000"/>
              </a:solidFill>
              <a:latin typeface="Menlo-Regular"/>
            </a:endParaRP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Dynamically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load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shared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library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that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contains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() */</a:t>
            </a:r>
            <a:endParaRPr lang="fi-FI" dirty="0">
              <a:solidFill>
                <a:srgbClr val="000000"/>
              </a:solidFill>
              <a:latin typeface="Menlo-Regular"/>
            </a:endParaRP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dirty="0" err="1">
                <a:solidFill>
                  <a:srgbClr val="000000"/>
                </a:solidFill>
                <a:latin typeface="Menlo-Regular"/>
              </a:rPr>
              <a:t>dlopen(</a:t>
            </a:r>
            <a:r>
              <a:rPr lang="fi-FI" dirty="0" err="1">
                <a:solidFill>
                  <a:srgbClr val="9D206F"/>
                </a:solidFill>
                <a:latin typeface="Menlo-Regular"/>
              </a:rPr>
              <a:t>"./libvector.so</a:t>
            </a:r>
            <a:r>
              <a:rPr lang="fi-FI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, RTLD_LAZY);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(!handle) {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l-PL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pl-PL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57237" y="5892801"/>
            <a:ext cx="1255770" cy="50597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44551" y="165100"/>
            <a:ext cx="10496549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15009" y="1054101"/>
            <a:ext cx="6234697" cy="5617886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dirty="0">
                <a:solidFill>
                  <a:srgbClr val="CB2418"/>
                </a:solidFill>
                <a:latin typeface="Menlo-Regular"/>
              </a:rPr>
              <a:t>* Get a pointer to the </a:t>
            </a:r>
            <a:r>
              <a:rPr lang="en-US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CB2418"/>
                </a:solidFill>
                <a:latin typeface="Menlo-Regular"/>
              </a:rPr>
              <a:t>() function we just loaded */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(handle,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error);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B2418"/>
                </a:solidFill>
                <a:latin typeface="Menlo-Regular"/>
              </a:rPr>
              <a:t>/* Now we can call </a:t>
            </a:r>
            <a:r>
              <a:rPr lang="en-US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CB2418"/>
                </a:solidFill>
                <a:latin typeface="Menlo-Regular"/>
              </a:rPr>
              <a:t>() just like any other function */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Menlo-Regular"/>
              </a:rPr>
              <a:t>"z = [%d %d]\n"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, z[0], z[1]);</a:t>
            </a:r>
          </a:p>
          <a:p>
            <a:endParaRPr lang="ro-RO" dirty="0">
              <a:solidFill>
                <a:srgbClr val="000000"/>
              </a:solidFill>
              <a:latin typeface="Menlo-Regular"/>
            </a:endParaRP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dirty="0">
                <a:solidFill>
                  <a:srgbClr val="CB2418"/>
                </a:solidFill>
                <a:latin typeface="Menlo-Regular"/>
              </a:rPr>
              <a:t>/* Unload the shared library */</a:t>
            </a:r>
            <a:endParaRPr lang="ro-RO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dlclose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(handle) &lt; 0) {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71701" y="5930900"/>
            <a:ext cx="1182086" cy="44166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Linking is a technique that allows programs to be constructed from multiple object files. </a:t>
            </a:r>
          </a:p>
          <a:p>
            <a:r>
              <a:rPr lang="en-US" dirty="0" smtClean="0"/>
              <a:t>Linking </a:t>
            </a:r>
            <a:r>
              <a:rPr lang="en-US" dirty="0" smtClean="0"/>
              <a:t>can happen at different times in a program’s lifetime:</a:t>
            </a:r>
          </a:p>
          <a:p>
            <a:pPr lvl="1"/>
            <a:r>
              <a:rPr lang="en-US" dirty="0" smtClean="0"/>
              <a:t>Compile time (when a program is compiled)</a:t>
            </a:r>
          </a:p>
          <a:p>
            <a:pPr lvl="1"/>
            <a:r>
              <a:rPr lang="en-US" dirty="0" smtClean="0"/>
              <a:t>Load time (when a program is loaded into memory)</a:t>
            </a:r>
          </a:p>
          <a:p>
            <a:pPr lvl="1"/>
            <a:r>
              <a:rPr lang="en-US" dirty="0" smtClean="0"/>
              <a:t>Run time (while a program is executing)</a:t>
            </a:r>
          </a:p>
          <a:p>
            <a:r>
              <a:rPr lang="en-US" dirty="0" smtClean="0"/>
              <a:t>Understanding </a:t>
            </a:r>
            <a:r>
              <a:rPr lang="en-US" dirty="0" smtClean="0"/>
              <a:t>linking can help you avoid nasty errors and make you a better programmer. 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924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13247"/>
          </a:xfrm>
        </p:spPr>
        <p:txBody>
          <a:bodyPr/>
          <a:lstStyle/>
          <a:p>
            <a:r>
              <a:rPr lang="en-GB" dirty="0" smtClean="0"/>
              <a:t>Library </a:t>
            </a:r>
            <a:r>
              <a:rPr lang="en-GB" dirty="0" err="1" smtClean="0"/>
              <a:t>interpositioning</a:t>
            </a:r>
            <a:r>
              <a:rPr lang="en-GB" dirty="0" smtClean="0"/>
              <a:t> : powerful linking technique that allows programmers to intercept calls to arbitrary functions</a:t>
            </a:r>
          </a:p>
          <a:p>
            <a:r>
              <a:rPr lang="en-GB" dirty="0" err="1" smtClean="0"/>
              <a:t>Interpositioning</a:t>
            </a:r>
            <a:r>
              <a:rPr lang="en-GB" dirty="0" smtClean="0"/>
              <a:t> can occur at:</a:t>
            </a:r>
          </a:p>
          <a:p>
            <a:pPr lvl="1"/>
            <a:r>
              <a:rPr lang="en-GB" dirty="0" smtClean="0"/>
              <a:t>Compile time: When the source code is compiled	</a:t>
            </a:r>
          </a:p>
          <a:p>
            <a:pPr lvl="1"/>
            <a:r>
              <a:rPr lang="en-GB" dirty="0" smtClean="0"/>
              <a:t>Link time: When the </a:t>
            </a:r>
            <a:r>
              <a:rPr lang="en-GB" dirty="0" err="1" smtClean="0"/>
              <a:t>relocatable</a:t>
            </a:r>
            <a:r>
              <a:rPr lang="en-GB" dirty="0" smtClean="0"/>
              <a:t> object files are statically linked to form an executable object file</a:t>
            </a:r>
          </a:p>
          <a:p>
            <a:pPr lvl="1"/>
            <a:r>
              <a:rPr lang="en-GB" dirty="0" smtClean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2594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Confinement (sandboxing)</a:t>
            </a:r>
          </a:p>
          <a:p>
            <a:pPr lvl="1"/>
            <a:r>
              <a:rPr lang="en-GB" dirty="0" smtClean="0"/>
              <a:t>Behind the scenes encryption</a:t>
            </a:r>
          </a:p>
          <a:p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In 2014, two Facebook engineers debugged a treacherous 1-year old bug in their iPhone app using </a:t>
            </a:r>
            <a:r>
              <a:rPr lang="en-US" dirty="0" err="1"/>
              <a:t>interpositioning</a:t>
            </a:r>
            <a:endParaRPr lang="en-US" dirty="0"/>
          </a:p>
          <a:p>
            <a:pPr lvl="1"/>
            <a:r>
              <a:rPr lang="en-US" dirty="0"/>
              <a:t>Code in the SPDY networking stack was writing to the wrong location</a:t>
            </a:r>
          </a:p>
          <a:p>
            <a:pPr lvl="1"/>
            <a:r>
              <a:rPr lang="en-US" dirty="0"/>
              <a:t>Solved by intercepting calls to </a:t>
            </a:r>
            <a:r>
              <a:rPr lang="en-US" dirty="0" err="1"/>
              <a:t>Posix</a:t>
            </a:r>
            <a:r>
              <a:rPr lang="en-US" dirty="0"/>
              <a:t> write functions (write, </a:t>
            </a:r>
            <a:r>
              <a:rPr lang="en-US" dirty="0" err="1"/>
              <a:t>writev</a:t>
            </a:r>
            <a:r>
              <a:rPr lang="en-US" dirty="0"/>
              <a:t>, </a:t>
            </a:r>
            <a:r>
              <a:rPr lang="en-US" dirty="0" err="1"/>
              <a:t>pwrite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Source: </a:t>
            </a:r>
            <a:r>
              <a:rPr lang="en-US" sz="1600" dirty="0" smtClean="0"/>
              <a:t> Facebook engineering blog post at </a:t>
            </a:r>
            <a:r>
              <a:rPr lang="en-US" sz="1600" dirty="0" smtClean="0">
                <a:latin typeface="Courier New"/>
                <a:cs typeface="Courier New"/>
              </a:rPr>
              <a:t>https</a:t>
            </a:r>
            <a:r>
              <a:rPr lang="en-US" sz="1600" dirty="0">
                <a:latin typeface="Courier New"/>
                <a:cs typeface="Courier New"/>
              </a:rPr>
              <a:t>://</a:t>
            </a:r>
            <a:r>
              <a:rPr lang="en-US" sz="1600" dirty="0" err="1">
                <a:latin typeface="Courier New"/>
                <a:cs typeface="Courier New"/>
              </a:rPr>
              <a:t>code.facebook.com</a:t>
            </a:r>
            <a:r>
              <a:rPr lang="en-US" sz="1600" dirty="0">
                <a:latin typeface="Courier New"/>
                <a:cs typeface="Courier New"/>
              </a:rPr>
              <a:t>/posts/313033472212144/debugging-file-corruption-on-</a:t>
            </a:r>
            <a:r>
              <a:rPr lang="en-US" sz="1600" dirty="0" err="1">
                <a:latin typeface="Courier New"/>
                <a:cs typeface="Courier New"/>
              </a:rPr>
              <a:t>ios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362075"/>
            <a:ext cx="10655301" cy="4972050"/>
          </a:xfrm>
        </p:spPr>
        <p:txBody>
          <a:bodyPr/>
          <a:lstStyle/>
          <a:p>
            <a:r>
              <a:rPr lang="en-GB" sz="4000" dirty="0"/>
              <a:t>Monitoring and Profiling</a:t>
            </a:r>
          </a:p>
          <a:p>
            <a:pPr lvl="1"/>
            <a:r>
              <a:rPr lang="en-GB" sz="3600" dirty="0"/>
              <a:t>Count number of calls to functions</a:t>
            </a:r>
          </a:p>
          <a:p>
            <a:pPr lvl="1"/>
            <a:r>
              <a:rPr lang="en-GB" sz="3600" dirty="0"/>
              <a:t>Characterize call sites and arguments to functions</a:t>
            </a:r>
          </a:p>
          <a:p>
            <a:pPr lvl="1"/>
            <a:r>
              <a:rPr lang="en-GB" sz="3600" dirty="0" err="1"/>
              <a:t>Malloc</a:t>
            </a:r>
            <a:r>
              <a:rPr lang="en-GB" sz="3600" dirty="0"/>
              <a:t> tracing</a:t>
            </a:r>
          </a:p>
          <a:p>
            <a:pPr lvl="2"/>
            <a:r>
              <a:rPr lang="en-GB" sz="2800" dirty="0"/>
              <a:t>Detecting memory leaks</a:t>
            </a:r>
          </a:p>
          <a:p>
            <a:pPr lvl="2"/>
            <a:r>
              <a:rPr lang="en-GB" sz="2800" b="1" dirty="0">
                <a:solidFill>
                  <a:srgbClr val="C00000"/>
                </a:solidFill>
              </a:rPr>
              <a:t>Generating address traces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405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410522"/>
            <a:ext cx="5486400" cy="4647378"/>
          </a:xfrm>
        </p:spPr>
        <p:txBody>
          <a:bodyPr>
            <a:noAutofit/>
          </a:bodyPr>
          <a:lstStyle/>
          <a:p>
            <a:r>
              <a:rPr lang="en-US" sz="2800" dirty="0" smtClean="0"/>
              <a:t>Goal: trace the addresses and sizes of the allocated and freed blocks, without breaking the program, and without modifying the source code. </a:t>
            </a:r>
          </a:p>
          <a:p>
            <a:endParaRPr lang="en-US" sz="2800" dirty="0" smtClean="0"/>
          </a:p>
          <a:p>
            <a:r>
              <a:rPr lang="en-US" sz="2800" dirty="0" smtClean="0"/>
              <a:t>Three solutions: interpose on the </a:t>
            </a:r>
            <a:r>
              <a:rPr lang="en-US" sz="2800" dirty="0" smtClean="0">
                <a:latin typeface="Courier New"/>
                <a:cs typeface="Courier New"/>
              </a:rPr>
              <a:t>lib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malloc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urier New"/>
                <a:cs typeface="Courier New"/>
              </a:rPr>
              <a:t>free</a:t>
            </a:r>
            <a:r>
              <a:rPr lang="en-US" sz="2800" dirty="0" smtClean="0"/>
              <a:t> functions at compile time, link time, and load/run time. 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60425" y="1321622"/>
            <a:ext cx="3588140" cy="3972499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2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2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2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2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2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2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2800" dirty="0">
              <a:solidFill>
                <a:srgbClr val="000000"/>
              </a:solidFill>
              <a:latin typeface="Menlo-Regular"/>
            </a:endParaRPr>
          </a:p>
          <a:p>
            <a:endParaRPr lang="en-US" sz="2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(32);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is-IS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2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2800" dirty="0">
                <a:solidFill>
                  <a:srgbClr val="000000"/>
                </a:solidFill>
                <a:latin typeface="Menlo-Regular"/>
              </a:rPr>
              <a:t>(0);</a:t>
            </a:r>
          </a:p>
          <a:p>
            <a:r>
              <a:rPr lang="is-IS" sz="2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28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0352" y="559966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2800" b="1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4008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Reason 1: Modularity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Program can be written as a collection of smaller source files, rather than one monolithic mass.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Can </a:t>
            </a:r>
            <a:r>
              <a:rPr lang="en-US" dirty="0" smtClean="0"/>
              <a:t>build libraries of common functions (more on this later)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800" dirty="0" smtClean="0"/>
              <a:t>e.g., Math library, standard C library</a:t>
            </a:r>
            <a:endParaRPr lang="en-US" sz="2800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81678"/>
            <a:ext cx="10502899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33524" y="1060588"/>
            <a:ext cx="5480276" cy="5632312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CB2418"/>
                </a:solidFill>
                <a:latin typeface="Menlo-Regular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17719" y="114196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2400" b="1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6324" y="1306374"/>
            <a:ext cx="5924776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3111" y="133246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2400" b="1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8223" y="3784601"/>
            <a:ext cx="5988277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-DCOMPILETIME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-I. -o 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malloc</a:t>
            </a:r>
            <a:r>
              <a:rPr lang="en-US" sz="1800" b="0" dirty="0">
                <a:latin typeface="Courier New"/>
                <a:cs typeface="Courier New"/>
              </a:rPr>
              <a:t>(32)=0x1edc010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free(0x1edc010)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5" y="152400"/>
            <a:ext cx="10122791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5224" y="1104900"/>
            <a:ext cx="6521676" cy="5632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LINKTIME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65419" y="10276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2000" b="1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3" y="3810000"/>
            <a:ext cx="10566398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 smtClean="0"/>
              <a:t>” flag passes argument to linker, replacing each comma with a space. </a:t>
            </a:r>
          </a:p>
          <a:p>
            <a:r>
              <a:rPr lang="en-US" dirty="0" smtClean="0"/>
              <a:t>The  “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err="1" smtClean="0">
                <a:latin typeface="Courier New"/>
                <a:cs typeface="Courier New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arg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instructs linker to resolve references in a special way:</a:t>
            </a:r>
          </a:p>
          <a:p>
            <a:pPr lvl="1"/>
            <a:r>
              <a:rPr lang="en-US" dirty="0" smtClean="0"/>
              <a:t>Refs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should be resolved as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wrap_malloc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Refs to 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real_malloc</a:t>
            </a:r>
            <a:r>
              <a:rPr lang="en-US" dirty="0" smtClean="0"/>
              <a:t> should be resolved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4325" y="1135778"/>
            <a:ext cx="10528300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-DLINKTIME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wrap,malloc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wrap,free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fi-FI" sz="1800" b="0" dirty="0">
                <a:latin typeface="Courier New"/>
                <a:cs typeface="Courier New"/>
              </a:rPr>
              <a:t>malloc(32) = 0x1aa0010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free(0x1aa0010)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1" y="1181100"/>
            <a:ext cx="6604000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RUNTIME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_GNU_SOURCE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*(*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52400"/>
            <a:ext cx="10502900" cy="825500"/>
          </a:xfr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r>
              <a:rPr lang="en-US" dirty="0" smtClean="0"/>
              <a:t>Load/Run-time</a:t>
            </a:r>
            <a:r>
              <a:rPr lang="ru-RU" dirty="0" smtClean="0"/>
              <a:t>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7003" y="119489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2400" b="1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8900" y="1346200"/>
            <a:ext cx="64008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freep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*) =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address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2519" y="135786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2400" b="1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570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3" y="4025900"/>
            <a:ext cx="10604498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The LD_PRELOAD </a:t>
            </a:r>
            <a:r>
              <a:rPr lang="en-US" dirty="0" smtClean="0"/>
              <a:t>environment variable tells the dynamic linker to resolve unresolved refs (e.g.,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by looking in </a:t>
            </a:r>
            <a:r>
              <a:rPr lang="en-US" dirty="0" err="1" smtClean="0">
                <a:latin typeface="Courier New"/>
                <a:cs typeface="Courier New"/>
              </a:rPr>
              <a:t>mymalloc.so</a:t>
            </a:r>
            <a:r>
              <a:rPr lang="en-US" dirty="0" smtClean="0"/>
              <a:t> first.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3" y="1262777"/>
            <a:ext cx="10553697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intr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-DRUNTIME -shared -</a:t>
            </a:r>
            <a:r>
              <a:rPr lang="en-US" sz="1800" b="0" dirty="0" err="1">
                <a:latin typeface="Courier New"/>
                <a:cs typeface="Courier New"/>
              </a:rPr>
              <a:t>fpic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ldl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-o 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runr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(LD_PRELOAD="./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" ./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)</a:t>
            </a:r>
          </a:p>
          <a:p>
            <a:r>
              <a:rPr lang="fi-FI" sz="1800" b="0" dirty="0">
                <a:latin typeface="Courier New"/>
                <a:cs typeface="Courier New"/>
              </a:rPr>
              <a:t>malloc(32) = 0xe60010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free(0xe60010)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Interpositioning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Apparent calls to </a:t>
            </a:r>
            <a:r>
              <a:rPr lang="en-US" dirty="0" err="1" smtClean="0"/>
              <a:t>malloc</a:t>
            </a:r>
            <a:r>
              <a:rPr lang="en-US" dirty="0" smtClean="0"/>
              <a:t>/free get macro-expanded into calls to </a:t>
            </a:r>
            <a:r>
              <a:rPr lang="en-US" dirty="0" err="1" smtClean="0"/>
              <a:t>mymalloc</a:t>
            </a:r>
            <a:r>
              <a:rPr lang="en-US" dirty="0" smtClean="0"/>
              <a:t>/</a:t>
            </a:r>
            <a:r>
              <a:rPr lang="en-US" dirty="0" err="1" smtClean="0"/>
              <a:t>myfree</a:t>
            </a:r>
            <a:endParaRPr lang="en-US" dirty="0" smtClean="0"/>
          </a:p>
          <a:p>
            <a:r>
              <a:rPr lang="en-US" dirty="0" smtClean="0"/>
              <a:t>Link Time</a:t>
            </a:r>
          </a:p>
          <a:p>
            <a:pPr lvl="1"/>
            <a:r>
              <a:rPr lang="en-US" dirty="0" smtClean="0"/>
              <a:t>Use linker trick to have special name resolutions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__</a:t>
            </a:r>
            <a:r>
              <a:rPr lang="en-US" dirty="0" err="1" smtClean="0">
                <a:sym typeface="Wingdings" pitchFamily="2" charset="2"/>
              </a:rPr>
              <a:t>wrap_malloc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__</a:t>
            </a:r>
            <a:r>
              <a:rPr lang="en-US" dirty="0" err="1" smtClean="0">
                <a:sym typeface="Wingdings" pitchFamily="2" charset="2"/>
              </a:rPr>
              <a:t>real_malloc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malloc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Implement custom version of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that use dynamic linking to load library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527547"/>
          </a:xfrm>
        </p:spPr>
        <p:txBody>
          <a:bodyPr>
            <a:normAutofit/>
          </a:bodyPr>
          <a:lstStyle/>
          <a:p>
            <a:r>
              <a:rPr lang="en-US" dirty="0" smtClean="0"/>
              <a:t>Reason 2: Efficiency</a:t>
            </a:r>
          </a:p>
          <a:p>
            <a:pPr lvl="1"/>
            <a:r>
              <a:rPr lang="en-US" dirty="0" smtClean="0"/>
              <a:t>Time: Separate compilation</a:t>
            </a:r>
          </a:p>
          <a:p>
            <a:pPr lvl="2"/>
            <a:r>
              <a:rPr lang="en-US" sz="3200" dirty="0" smtClean="0"/>
              <a:t>Change one source file, compile, and then </a:t>
            </a:r>
            <a:r>
              <a:rPr lang="en-US" sz="3200" dirty="0" err="1" smtClean="0"/>
              <a:t>relink</a:t>
            </a:r>
            <a:r>
              <a:rPr lang="en-US" sz="3200" dirty="0" smtClean="0"/>
              <a:t>.</a:t>
            </a:r>
          </a:p>
          <a:p>
            <a:pPr lvl="2"/>
            <a:r>
              <a:rPr lang="en-US" sz="3200" dirty="0" smtClean="0"/>
              <a:t>No need to recompile other source files.</a:t>
            </a:r>
          </a:p>
          <a:p>
            <a:pPr lvl="1"/>
            <a:r>
              <a:rPr lang="en-US" sz="3600" dirty="0" smtClean="0"/>
              <a:t>Space: Libraries </a:t>
            </a:r>
          </a:p>
          <a:p>
            <a:pPr lvl="2"/>
            <a:r>
              <a:rPr lang="en-US" sz="3200" dirty="0" smtClean="0"/>
              <a:t>Common functions can be aggregated into a single file...</a:t>
            </a:r>
          </a:p>
          <a:p>
            <a:pPr lvl="2"/>
            <a:r>
              <a:rPr lang="en-US" sz="3200" dirty="0" smtClean="0"/>
              <a:t>Yet executable files and running memory images contain only code for the functions they actually use.</a:t>
            </a:r>
            <a:endParaRPr lang="en-US" sz="3200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857252" y="177800"/>
            <a:ext cx="10496548" cy="781050"/>
          </a:xfrm>
        </p:spPr>
        <p:txBody>
          <a:bodyPr>
            <a:normAutofit/>
          </a:bodyPr>
          <a:lstStyle/>
          <a:p>
            <a:r>
              <a:rPr lang="en-US" sz="4400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1" y="1157288"/>
            <a:ext cx="10477500" cy="5484812"/>
          </a:xfrm>
        </p:spPr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1: Symbol </a:t>
            </a:r>
            <a:r>
              <a:rPr lang="en-US" dirty="0"/>
              <a:t>resolution</a:t>
            </a:r>
          </a:p>
          <a:p>
            <a:pPr lvl="1"/>
            <a:r>
              <a:rPr lang="en-US" dirty="0" smtClean="0"/>
              <a:t>Programs </a:t>
            </a:r>
            <a:r>
              <a:rPr lang="en-US" dirty="0"/>
              <a:t>define and reference </a:t>
            </a:r>
            <a:r>
              <a:rPr lang="en-US" i="1" dirty="0"/>
              <a:t>symbols</a:t>
            </a:r>
            <a:r>
              <a:rPr lang="en-US" dirty="0"/>
              <a:t> </a:t>
            </a:r>
            <a:r>
              <a:rPr lang="en-US" dirty="0" smtClean="0"/>
              <a:t>(global variables </a:t>
            </a:r>
            <a:r>
              <a:rPr lang="en-US" dirty="0"/>
              <a:t>and functions):</a:t>
            </a:r>
          </a:p>
          <a:p>
            <a:pPr lvl="2"/>
            <a:r>
              <a:rPr lang="en-US" sz="20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2000" b="1" dirty="0">
                <a:latin typeface="Courier New" charset="0"/>
              </a:rPr>
              <a:t>swap();           /* reference symbol</a:t>
            </a:r>
            <a:r>
              <a:rPr lang="en-US" sz="2000" b="1" dirty="0" smtClean="0">
                <a:latin typeface="Courier New" charset="0"/>
              </a:rPr>
              <a:t> swap </a:t>
            </a:r>
            <a:r>
              <a:rPr lang="en-US" sz="2000" b="1" dirty="0">
                <a:latin typeface="Courier New" charset="0"/>
              </a:rPr>
              <a:t>*/</a:t>
            </a:r>
          </a:p>
          <a:p>
            <a:pPr lvl="2"/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</a:t>
            </a:r>
            <a:r>
              <a:rPr lang="en-US" sz="2000" b="1" dirty="0" err="1">
                <a:latin typeface="Courier New" charset="0"/>
              </a:rPr>
              <a:t>xp</a:t>
            </a:r>
            <a:r>
              <a:rPr lang="en-US" sz="2000" b="1" dirty="0">
                <a:latin typeface="Courier New" charset="0"/>
              </a:rPr>
              <a:t> = &amp;</a:t>
            </a:r>
            <a:r>
              <a:rPr lang="en-US" sz="2000" b="1" dirty="0" err="1">
                <a:latin typeface="Courier New" charset="0"/>
              </a:rPr>
              <a:t>x</a:t>
            </a:r>
            <a:r>
              <a:rPr lang="en-US" sz="2000" b="1" dirty="0">
                <a:latin typeface="Courier New" charset="0"/>
              </a:rPr>
              <a:t>; </a:t>
            </a:r>
            <a:r>
              <a:rPr lang="en-US" sz="2000" b="1" dirty="0" smtClean="0">
                <a:latin typeface="Courier New" charset="0"/>
              </a:rPr>
              <a:t>    /</a:t>
            </a:r>
            <a:r>
              <a:rPr lang="en-US" sz="2000" b="1" dirty="0">
                <a:latin typeface="Courier New" charset="0"/>
              </a:rPr>
              <a:t>* define symbol </a:t>
            </a:r>
            <a:r>
              <a:rPr lang="en-US" sz="2000" b="1" dirty="0" err="1">
                <a:latin typeface="Courier New" charset="0"/>
              </a:rPr>
              <a:t>xp</a:t>
            </a:r>
            <a:r>
              <a:rPr lang="en-US" sz="2000" b="1" dirty="0">
                <a:latin typeface="Courier New" charset="0"/>
              </a:rPr>
              <a:t>, reference </a:t>
            </a:r>
            <a:r>
              <a:rPr lang="en-US" sz="2000" b="1" dirty="0" err="1">
                <a:latin typeface="Courier New" charset="0"/>
              </a:rPr>
              <a:t>x</a:t>
            </a:r>
            <a:r>
              <a:rPr lang="en-US" sz="2000" b="1" dirty="0">
                <a:latin typeface="Courier New" charset="0"/>
              </a:rPr>
              <a:t> */</a:t>
            </a:r>
            <a:endParaRPr lang="en-US" sz="2000" b="1" dirty="0"/>
          </a:p>
          <a:p>
            <a:pPr lvl="1"/>
            <a:r>
              <a:rPr lang="en-US" dirty="0" smtClean="0"/>
              <a:t>Symbol </a:t>
            </a:r>
            <a:r>
              <a:rPr lang="en-US" dirty="0"/>
              <a:t>definitions are </a:t>
            </a:r>
            <a:r>
              <a:rPr lang="en-US" dirty="0" smtClean="0"/>
              <a:t>stored in object file </a:t>
            </a:r>
            <a:r>
              <a:rPr lang="en-US" dirty="0"/>
              <a:t>(by </a:t>
            </a:r>
            <a:r>
              <a:rPr lang="en-US" dirty="0" smtClean="0"/>
              <a:t>assembler) </a:t>
            </a:r>
            <a:r>
              <a:rPr lang="en-US" dirty="0"/>
              <a:t>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sz="2800" dirty="0"/>
              <a:t>Symbol table is an array of </a:t>
            </a:r>
            <a:r>
              <a:rPr lang="en-US" sz="2800" dirty="0" err="1">
                <a:latin typeface="Courier New"/>
                <a:cs typeface="Courier New"/>
              </a:rPr>
              <a:t>structs</a:t>
            </a:r>
            <a:endParaRPr lang="en-US" sz="2800" dirty="0">
              <a:latin typeface="Courier New"/>
              <a:cs typeface="Courier New"/>
            </a:endParaRPr>
          </a:p>
          <a:p>
            <a:pPr lvl="2"/>
            <a:r>
              <a:rPr lang="en-US" sz="2800" dirty="0"/>
              <a:t>Each entry includes name, size, and location of symbol.</a:t>
            </a:r>
          </a:p>
          <a:p>
            <a:pPr lvl="1"/>
            <a:r>
              <a:rPr lang="en-US" b="1" u="sng" dirty="0" smtClean="0">
                <a:solidFill>
                  <a:srgbClr val="1E3272"/>
                </a:solidFill>
              </a:rPr>
              <a:t>During symbol resolution step, the linker associates </a:t>
            </a:r>
            <a:r>
              <a:rPr lang="en-US" b="1" u="sng" dirty="0">
                <a:solidFill>
                  <a:srgbClr val="1E3272"/>
                </a:solidFill>
              </a:rPr>
              <a:t>each symbol reference with exactly one symbol definition.</a:t>
            </a:r>
          </a:p>
          <a:p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3243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Step 2: Relocation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Merges separate code and data sections into single sections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Relocates symbols from their relative locations in the 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 files to their final absolute memory locations in the executable.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Updates all references to these symbols to reflect their new positions.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Calibri" pitchFamily="34" charset="0"/>
              </a:rPr>
              <a:t>Let’s look at these two steps in more detail….</a:t>
            </a:r>
          </a:p>
          <a:p>
            <a:endParaRPr lang="en-US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502148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 smtClean="0"/>
              <a:t>Relocatable object file (</a:t>
            </a:r>
            <a:r>
              <a:rPr lang="en-US" sz="3900" dirty="0" smtClean="0">
                <a:latin typeface="Courier New"/>
                <a:cs typeface="Courier New"/>
              </a:rPr>
              <a:t>.o</a:t>
            </a:r>
            <a:r>
              <a:rPr lang="en-US" sz="3900" dirty="0" smtClean="0"/>
              <a:t> file)</a:t>
            </a:r>
          </a:p>
          <a:p>
            <a:pPr lvl="1"/>
            <a:r>
              <a:rPr lang="en-US" sz="3500" dirty="0" smtClean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sz="3000" dirty="0" smtClean="0"/>
              <a:t>Each </a:t>
            </a:r>
            <a:r>
              <a:rPr lang="en-US" sz="3000" dirty="0" smtClean="0">
                <a:latin typeface="Courier New"/>
                <a:cs typeface="Courier New"/>
              </a:rPr>
              <a:t>.</a:t>
            </a:r>
            <a:r>
              <a:rPr lang="en-US" sz="3000" dirty="0" err="1" smtClean="0">
                <a:latin typeface="Courier New"/>
                <a:cs typeface="Courier New"/>
              </a:rPr>
              <a:t>o</a:t>
            </a:r>
            <a:r>
              <a:rPr lang="en-US" sz="3000" dirty="0" smtClean="0"/>
              <a:t> file is produced from exactly one source (</a:t>
            </a:r>
            <a:r>
              <a:rPr lang="en-US" sz="3000" dirty="0" smtClean="0">
                <a:latin typeface="Courier New"/>
                <a:cs typeface="Courier New"/>
              </a:rPr>
              <a:t>.</a:t>
            </a:r>
            <a:r>
              <a:rPr lang="en-US" sz="3000" dirty="0" err="1" smtClean="0">
                <a:latin typeface="Courier New"/>
                <a:cs typeface="Courier New"/>
              </a:rPr>
              <a:t>c</a:t>
            </a:r>
            <a:r>
              <a:rPr lang="en-US" sz="3000" dirty="0" smtClean="0"/>
              <a:t>) file</a:t>
            </a:r>
          </a:p>
          <a:p>
            <a:r>
              <a:rPr lang="en-US" sz="3900" dirty="0" smtClean="0"/>
              <a:t>Executable object file (</a:t>
            </a:r>
            <a:r>
              <a:rPr lang="en-US" sz="3900" dirty="0" err="1" smtClean="0">
                <a:latin typeface="Courier New"/>
                <a:cs typeface="Courier New"/>
              </a:rPr>
              <a:t>a.out</a:t>
            </a:r>
            <a:r>
              <a:rPr lang="en-US" sz="3900" dirty="0" smtClean="0"/>
              <a:t> file)</a:t>
            </a:r>
          </a:p>
          <a:p>
            <a:pPr lvl="1"/>
            <a:r>
              <a:rPr lang="en-US" sz="3500" dirty="0" smtClean="0"/>
              <a:t>Contains code and data in a form that can be copied directly into memory and then executed.</a:t>
            </a:r>
          </a:p>
          <a:p>
            <a:r>
              <a:rPr lang="en-US" sz="3900" dirty="0" smtClean="0"/>
              <a:t>Shared object file (</a:t>
            </a:r>
            <a:r>
              <a:rPr lang="en-US" sz="3900" dirty="0" smtClean="0">
                <a:latin typeface="Courier New"/>
                <a:cs typeface="Courier New"/>
              </a:rPr>
              <a:t>.so </a:t>
            </a:r>
            <a:r>
              <a:rPr lang="en-US" sz="3900" dirty="0" smtClean="0"/>
              <a:t>file)</a:t>
            </a:r>
          </a:p>
          <a:p>
            <a:pPr lvl="1"/>
            <a:r>
              <a:rPr lang="en-US" sz="3500" dirty="0" smtClean="0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 sz="3500" dirty="0" smtClean="0"/>
              <a:t>Called </a:t>
            </a:r>
            <a:r>
              <a:rPr lang="en-US" sz="3500" i="1" dirty="0" smtClean="0"/>
              <a:t>Dynamic Link Libraries</a:t>
            </a:r>
            <a:r>
              <a:rPr lang="en-US" sz="3500" dirty="0" smtClean="0"/>
              <a:t> (DLLs) by Windows</a:t>
            </a:r>
          </a:p>
          <a:p>
            <a:pPr lvl="1"/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r>
              <a:rPr lang="en-US" dirty="0" smtClean="0"/>
              <a:t>One unified format for </a:t>
            </a:r>
          </a:p>
          <a:p>
            <a:pPr lvl="1"/>
            <a:r>
              <a:rPr lang="en-US" dirty="0" smtClean="0"/>
              <a:t>Relocatable object files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Generic name: ELF binaries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24386</TotalTime>
  <Words>4037</Words>
  <Application>Microsoft Office PowerPoint</Application>
  <PresentationFormat>Произвольный</PresentationFormat>
  <Paragraphs>851</Paragraphs>
  <Slides>48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Computer Architecture and Operating Systems Lecture 4: Linking and Loading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Local Symbols</vt:lpstr>
      <vt:lpstr>How Linker Resolves Duplicate Symbol Definitions</vt:lpstr>
      <vt:lpstr>Linker’s Symbol Rules</vt:lpstr>
      <vt:lpstr>Linker Puzzles</vt:lpstr>
      <vt:lpstr>Global Variables</vt:lpstr>
      <vt:lpstr>Step 2: Relocation</vt:lpstr>
      <vt:lpstr>Relocation Entries</vt:lpstr>
      <vt:lpstr>Relocated .text section</vt:lpstr>
      <vt:lpstr>Loading Executable Object Files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Dynamic Linking at Load-time</vt:lpstr>
      <vt:lpstr>Dynamic Linking at Run-time</vt:lpstr>
      <vt:lpstr>Dynamic Linking at Run-time</vt:lpstr>
      <vt:lpstr>Linking Summary 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Interpositioning</vt:lpstr>
      <vt:lpstr>Load/Run-time Interpositioning</vt:lpstr>
      <vt:lpstr>Load/Run-time Interpositioning</vt:lpstr>
      <vt:lpstr>Interpositioning Recap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627</cp:revision>
  <dcterms:created xsi:type="dcterms:W3CDTF">2015-11-11T03:30:50Z</dcterms:created>
  <dcterms:modified xsi:type="dcterms:W3CDTF">2021-04-05T05:15:50Z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