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74" r:id="rId4"/>
    <p:sldId id="297" r:id="rId5"/>
    <p:sldId id="276" r:id="rId6"/>
    <p:sldId id="277" r:id="rId7"/>
    <p:sldId id="278" r:id="rId8"/>
    <p:sldId id="298" r:id="rId9"/>
    <p:sldId id="280" r:id="rId10"/>
    <p:sldId id="281" r:id="rId11"/>
    <p:sldId id="282" r:id="rId12"/>
    <p:sldId id="299" r:id="rId13"/>
    <p:sldId id="300" r:id="rId14"/>
    <p:sldId id="285" r:id="rId15"/>
    <p:sldId id="301" r:id="rId16"/>
    <p:sldId id="288" r:id="rId17"/>
    <p:sldId id="289" r:id="rId18"/>
    <p:sldId id="290" r:id="rId19"/>
    <p:sldId id="302" r:id="rId20"/>
    <p:sldId id="292" r:id="rId21"/>
    <p:sldId id="293" r:id="rId22"/>
    <p:sldId id="294" r:id="rId23"/>
    <p:sldId id="295" r:id="rId24"/>
    <p:sldId id="296" r:id="rId25"/>
    <p:sldId id="311" r:id="rId26"/>
    <p:sldId id="320" r:id="rId27"/>
    <p:sldId id="313" r:id="rId28"/>
    <p:sldId id="314" r:id="rId29"/>
    <p:sldId id="318" r:id="rId30"/>
    <p:sldId id="319" r:id="rId31"/>
    <p:sldId id="309" r:id="rId32"/>
    <p:sldId id="303" r:id="rId33"/>
    <p:sldId id="304" r:id="rId34"/>
    <p:sldId id="305" r:id="rId35"/>
    <p:sldId id="306" r:id="rId36"/>
    <p:sldId id="307" r:id="rId37"/>
    <p:sldId id="308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790D6AA5-3C03-4456-BC60-9F557791208D}" type="slidenum">
              <a:rPr lang="en-US" altLang="en-US" smtClean="0">
                <a:latin typeface="Helvetica" pitchFamily="-84" charset="0"/>
              </a:rPr>
              <a:pPr defTabSz="895743"/>
              <a:t>31</a:t>
            </a:fld>
            <a:endParaRPr lang="en-US" altLang="en-US" dirty="0" smtClean="0">
              <a:latin typeface="Helvetica" pitchFamily="-84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388D278C-DAFA-4629-88C0-E36368F82366}" type="slidenum">
              <a:rPr lang="en-US" altLang="en-US" smtClean="0">
                <a:latin typeface="Helvetica" pitchFamily="-84" charset="0"/>
              </a:rPr>
              <a:pPr defTabSz="895743"/>
              <a:t>32</a:t>
            </a:fld>
            <a:endParaRPr lang="en-US" altLang="en-US" dirty="0" smtClean="0">
              <a:latin typeface="Helvetica" pitchFamily="-84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Processes and Threads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165099"/>
            <a:ext cx="10528300" cy="81280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pid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; /* process identifier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long state; /* state of the process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/* scheduling information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 parent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 children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*files; /* list of open files 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73" y="4098912"/>
            <a:ext cx="7787945" cy="268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133" y="136526"/>
            <a:ext cx="10511367" cy="8159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918" y="1193800"/>
            <a:ext cx="10538882" cy="5664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Maximize CPU use, quickly switch processes onto CPU for time sharing</a:t>
            </a:r>
          </a:p>
          <a:p>
            <a:r>
              <a:rPr lang="en-US" altLang="en-US" b="1" dirty="0" smtClean="0">
                <a:solidFill>
                  <a:srgbClr val="F7B217"/>
                </a:solidFill>
              </a:rPr>
              <a:t>Process scheduler </a:t>
            </a:r>
            <a:r>
              <a:rPr lang="en-US" altLang="en-US" dirty="0" smtClean="0"/>
              <a:t>selects among available processes for next execution on CPU</a:t>
            </a:r>
          </a:p>
          <a:p>
            <a:r>
              <a:rPr lang="en-US" altLang="en-US" dirty="0" smtClean="0"/>
              <a:t>Maintains </a:t>
            </a:r>
            <a:r>
              <a:rPr lang="en-US" altLang="en-US" b="1" dirty="0" smtClean="0">
                <a:solidFill>
                  <a:srgbClr val="F7B217"/>
                </a:solidFill>
              </a:rPr>
              <a:t>scheduling queues </a:t>
            </a:r>
            <a:r>
              <a:rPr lang="en-US" altLang="en-US" dirty="0" smtClean="0"/>
              <a:t>of processes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Job queue </a:t>
            </a:r>
            <a:r>
              <a:rPr lang="en-US" altLang="en-US" dirty="0" smtClean="0"/>
              <a:t>– set of all processes in the system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Ready queue </a:t>
            </a:r>
            <a:r>
              <a:rPr lang="en-US" altLang="en-US" dirty="0" smtClean="0"/>
              <a:t>– set of all processes residing in main memory, ready and waiting to execute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Device queues </a:t>
            </a:r>
            <a:r>
              <a:rPr lang="en-US" altLang="en-US" dirty="0" smtClean="0"/>
              <a:t>– set of processes waiting for an I/O device</a:t>
            </a:r>
          </a:p>
          <a:p>
            <a:pPr lvl="1"/>
            <a:r>
              <a:rPr lang="en-US" altLang="en-US" dirty="0" smtClean="0"/>
              <a:t>Processes migrate among the various queues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Ready Queue And Various I/O Device Queues</a:t>
            </a:r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967" y="1214438"/>
            <a:ext cx="7763933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700" y="1178053"/>
            <a:ext cx="10756900" cy="1146047"/>
          </a:xfrm>
        </p:spPr>
        <p:txBody>
          <a:bodyPr>
            <a:normAutofit/>
          </a:bodyPr>
          <a:lstStyle/>
          <a:p>
            <a:r>
              <a:rPr kumimoji="1" lang="en-US" altLang="en-US" b="1" dirty="0" err="1" smtClean="0">
                <a:solidFill>
                  <a:srgbClr val="F7B217"/>
                </a:solidFill>
                <a:latin typeface="Helvetica" pitchFamily="-84" charset="0"/>
              </a:rPr>
              <a:t>Queueing</a:t>
            </a: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 diagram </a:t>
            </a:r>
            <a:r>
              <a:rPr kumimoji="1" lang="en-US" altLang="en-US" dirty="0" smtClean="0">
                <a:latin typeface="Helvetica" pitchFamily="-84" charset="0"/>
              </a:rPr>
              <a:t>represents queues, resources, flows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Representation of Process Scheduling</a:t>
            </a:r>
            <a:endParaRPr lang="ru-RU" dirty="0"/>
          </a:p>
        </p:txBody>
      </p:sp>
      <p:pic>
        <p:nvPicPr>
          <p:cNvPr id="6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409" y="2335209"/>
            <a:ext cx="7609637" cy="439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7000"/>
            <a:ext cx="10515600" cy="787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44574"/>
            <a:ext cx="11010900" cy="57499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</a:rPr>
              <a:t>Short-term scheduler </a:t>
            </a:r>
            <a:r>
              <a:rPr lang="en-US" altLang="en-US" sz="2800" dirty="0" smtClean="0"/>
              <a:t>(or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CPU scheduler</a:t>
            </a:r>
            <a:r>
              <a:rPr lang="en-US" altLang="en-US" sz="2800" dirty="0" smtClean="0"/>
              <a:t>) – selects which process should be executed next and allocates CPU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/>
              <a:t>Sometimes the only scheduler in a system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/>
              <a:t>Short-term scheduler is invoked frequently (milliseconds) </a:t>
            </a:r>
            <a:r>
              <a:rPr lang="en-US" altLang="en-US" sz="2800" dirty="0" smtClean="0">
                <a:sym typeface="Symbol" pitchFamily="18" charset="2"/>
              </a:rPr>
              <a:t> (must be fast)</a:t>
            </a:r>
            <a:endParaRPr lang="en-US" altLang="en-US" sz="12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</a:rPr>
              <a:t>Long-term scheduler  </a:t>
            </a:r>
            <a:r>
              <a:rPr lang="en-US" altLang="en-US" sz="2800" dirty="0" smtClean="0"/>
              <a:t>(or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job scheduler</a:t>
            </a:r>
            <a:r>
              <a:rPr lang="en-US" altLang="en-US" sz="2800" dirty="0" smtClean="0"/>
              <a:t>) – selects which processes should be brought into the ready queue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1200" dirty="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The long-term scheduler controls the </a:t>
            </a: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degree of multiprogramming</a:t>
            </a:r>
            <a:endParaRPr lang="en-US" altLang="en-US" sz="1200" i="1" dirty="0" smtClean="0">
              <a:solidFill>
                <a:srgbClr val="F7B217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Processes can be described as either: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I/O-bound process</a:t>
            </a:r>
            <a:r>
              <a:rPr lang="en-US" altLang="en-US" sz="2800" dirty="0" smtClean="0">
                <a:solidFill>
                  <a:srgbClr val="F7B217"/>
                </a:solidFill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CPU-bound process </a:t>
            </a:r>
            <a:r>
              <a:rPr lang="en-US" altLang="en-US" sz="2800" dirty="0" smtClean="0">
                <a:sym typeface="Symbol" pitchFamily="18" charset="2"/>
              </a:rPr>
              <a:t>– spends more time doing computations; few very long CPU bursts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Long-term scheduler strives for good </a:t>
            </a:r>
            <a:r>
              <a:rPr lang="en-US" altLang="en-US" sz="2800" b="1" i="1" dirty="0" smtClean="0">
                <a:sym typeface="Symbol" pitchFamily="18" charset="2"/>
              </a:rPr>
              <a:t>process mix</a:t>
            </a:r>
            <a:endParaRPr lang="en-US" altLang="en-US" sz="2800" dirty="0" smtClean="0">
              <a:sym typeface="Symbol" pitchFamily="18" charset="2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71547"/>
          </a:xfrm>
        </p:spPr>
        <p:txBody>
          <a:bodyPr>
            <a:normAutofit fontScale="92500" lnSpcReduction="10000"/>
          </a:bodyPr>
          <a:lstStyle/>
          <a:p>
            <a:pPr marL="488950" indent="-488950">
              <a:spcBef>
                <a:spcPct val="35000"/>
              </a:spcBef>
              <a:buClr>
                <a:srgbClr val="1E3272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dirty="0" smtClean="0">
                <a:latin typeface="Helvetica" pitchFamily="-84" charset="0"/>
              </a:rPr>
              <a:t>can be added if degree of multiple programming needs to decrease</a:t>
            </a:r>
          </a:p>
          <a:p>
            <a:pPr marL="1060450" lvl="1" indent="-407988">
              <a:spcBef>
                <a:spcPct val="35000"/>
              </a:spcBef>
              <a:buSzPct val="90000"/>
            </a:pPr>
            <a:r>
              <a:rPr kumimoji="1" lang="en-US" altLang="en-US" dirty="0" smtClean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swapping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Addition of Medium Term Scheduling</a:t>
            </a:r>
            <a:endParaRPr lang="ru-RU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133" y="3322634"/>
            <a:ext cx="9206246" cy="33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53988"/>
            <a:ext cx="10515600" cy="7858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108076"/>
            <a:ext cx="10528299" cy="555942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When CPU switches to another process, the system must </a:t>
            </a:r>
            <a:r>
              <a:rPr lang="en-US" altLang="en-US" b="1" dirty="0" smtClean="0">
                <a:solidFill>
                  <a:srgbClr val="F7B217"/>
                </a:solidFill>
              </a:rPr>
              <a:t>save the state </a:t>
            </a:r>
            <a:r>
              <a:rPr lang="en-US" altLang="en-US" dirty="0" smtClean="0"/>
              <a:t>of the old process and load the </a:t>
            </a:r>
            <a:r>
              <a:rPr lang="en-US" altLang="en-US" b="1" dirty="0" smtClean="0">
                <a:solidFill>
                  <a:srgbClr val="F7B217"/>
                </a:solidFill>
              </a:rPr>
              <a:t>saved state </a:t>
            </a:r>
            <a:r>
              <a:rPr lang="en-US" altLang="en-US" dirty="0" smtClean="0"/>
              <a:t>for the new process via a </a:t>
            </a:r>
            <a:r>
              <a:rPr lang="en-US" altLang="en-US" b="1" dirty="0" smtClean="0">
                <a:solidFill>
                  <a:srgbClr val="F7B217"/>
                </a:solidFill>
              </a:rPr>
              <a:t>context switch</a:t>
            </a:r>
            <a:endParaRPr lang="en-US" altLang="en-US" dirty="0" smtClean="0">
              <a:solidFill>
                <a:srgbClr val="F7B217"/>
              </a:solidFill>
            </a:endParaRPr>
          </a:p>
          <a:p>
            <a:r>
              <a:rPr lang="en-US" altLang="en-US" b="1" dirty="0" smtClean="0">
                <a:solidFill>
                  <a:srgbClr val="F7B217"/>
                </a:solidFill>
              </a:rPr>
              <a:t>Context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of a process represented in the PCB</a:t>
            </a:r>
          </a:p>
          <a:p>
            <a:r>
              <a:rPr lang="en-US" altLang="en-US" dirty="0" smtClean="0"/>
              <a:t>Context-switch time is overhead; the system does no useful work while switching</a:t>
            </a:r>
          </a:p>
          <a:p>
            <a:pPr lvl="1"/>
            <a:r>
              <a:rPr lang="en-US" altLang="en-US" dirty="0" smtClean="0"/>
              <a:t>The more complex the OS and the PCB </a:t>
            </a: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r>
              <a:rPr lang="en-US" altLang="en-US" dirty="0" smtClean="0"/>
              <a:t>Time dependent on hardware support</a:t>
            </a:r>
          </a:p>
          <a:p>
            <a:pPr lvl="1"/>
            <a:r>
              <a:rPr lang="en-US" altLang="en-US" dirty="0" smtClean="0"/>
              <a:t>Some hardware provides multiple sets of registers per CPU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52400"/>
            <a:ext cx="10502900" cy="8001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667" y="1246189"/>
            <a:ext cx="10456333" cy="5307011"/>
          </a:xfrm>
        </p:spPr>
        <p:txBody>
          <a:bodyPr/>
          <a:lstStyle/>
          <a:p>
            <a:r>
              <a:rPr lang="en-US" altLang="en-US" dirty="0" smtClean="0"/>
              <a:t>System must provide mechanisms for:</a:t>
            </a:r>
          </a:p>
          <a:p>
            <a:pPr lvl="1"/>
            <a:r>
              <a:rPr lang="en-US" altLang="en-US" dirty="0" smtClean="0"/>
              <a:t> process creation,</a:t>
            </a:r>
          </a:p>
          <a:p>
            <a:pPr lvl="1"/>
            <a:r>
              <a:rPr lang="en-US" altLang="en-US" dirty="0" smtClean="0"/>
              <a:t> process termination, </a:t>
            </a:r>
          </a:p>
          <a:p>
            <a:pPr lvl="1"/>
            <a:r>
              <a:rPr lang="en-US" altLang="en-US" dirty="0" smtClean="0"/>
              <a:t> and so on as detailed next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06500"/>
            <a:ext cx="10464800" cy="538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Parent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 create </a:t>
            </a:r>
            <a:r>
              <a:rPr lang="en-US" altLang="en-US" b="1" dirty="0" smtClean="0">
                <a:solidFill>
                  <a:srgbClr val="F7B217"/>
                </a:solidFill>
              </a:rPr>
              <a:t>children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processes, which, in turn create other processes, forming a </a:t>
            </a:r>
            <a:r>
              <a:rPr lang="en-US" altLang="en-US" b="1" dirty="0" smtClean="0">
                <a:solidFill>
                  <a:srgbClr val="F7B217"/>
                </a:solidFill>
              </a:rPr>
              <a:t>tree</a:t>
            </a:r>
            <a:r>
              <a:rPr lang="en-US" altLang="en-US" dirty="0" smtClean="0"/>
              <a:t> of processes</a:t>
            </a:r>
            <a:endParaRPr lang="en-US" altLang="en-US" sz="800" dirty="0" smtClean="0"/>
          </a:p>
          <a:p>
            <a:r>
              <a:rPr lang="en-US" altLang="en-US" dirty="0" smtClean="0"/>
              <a:t>Generally, process identified and managed via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7B217"/>
                </a:solidFill>
              </a:rPr>
              <a:t>process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F7B217"/>
                </a:solidFill>
              </a:rPr>
              <a:t>identifier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7B217"/>
                </a:solidFill>
              </a:rPr>
              <a:t>pid</a:t>
            </a:r>
            <a:r>
              <a:rPr lang="en-US" altLang="en-US" dirty="0" smtClean="0"/>
              <a:t>)</a:t>
            </a:r>
            <a:endParaRPr lang="en-US" altLang="en-US" sz="800" dirty="0" smtClean="0"/>
          </a:p>
          <a:p>
            <a:r>
              <a:rPr lang="en-US" altLang="en-US" dirty="0" smtClean="0"/>
              <a:t>Resource sharing options</a:t>
            </a:r>
          </a:p>
          <a:p>
            <a:pPr lvl="1"/>
            <a:r>
              <a:rPr lang="en-US" altLang="en-US" dirty="0" smtClean="0"/>
              <a:t>Parent and children share all resources</a:t>
            </a:r>
          </a:p>
          <a:p>
            <a:pPr lvl="1"/>
            <a:r>
              <a:rPr lang="en-US" altLang="en-US" dirty="0" smtClean="0"/>
              <a:t>Children share subset of parent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/>
            <a:r>
              <a:rPr lang="en-US" altLang="en-US" dirty="0" smtClean="0"/>
              <a:t>Parent and child share no resources</a:t>
            </a:r>
            <a:endParaRPr lang="en-US" altLang="en-US" sz="800" dirty="0" smtClean="0"/>
          </a:p>
          <a:p>
            <a:r>
              <a:rPr lang="en-US" altLang="en-US" dirty="0" smtClean="0"/>
              <a:t>Execution options</a:t>
            </a:r>
          </a:p>
          <a:p>
            <a:pPr lvl="1"/>
            <a:r>
              <a:rPr lang="en-US" altLang="en-US" dirty="0" smtClean="0"/>
              <a:t>Parent and children execute concurrently</a:t>
            </a:r>
          </a:p>
          <a:p>
            <a:pPr lvl="1"/>
            <a:r>
              <a:rPr lang="en-US" altLang="en-US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Tree of Processes in Linux</a:t>
            </a:r>
            <a:endParaRPr lang="ru-RU" dirty="0"/>
          </a:p>
        </p:txBody>
      </p:sp>
      <p:pic>
        <p:nvPicPr>
          <p:cNvPr id="5" name="Picture 1" descr="3_08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208" y="1174746"/>
            <a:ext cx="10541715" cy="496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8588"/>
            <a:ext cx="10515600" cy="8239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066800"/>
            <a:ext cx="10566400" cy="5524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8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z="3300" dirty="0" smtClean="0"/>
              <a:t>Batch system –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z="3300" dirty="0" smtClean="0"/>
              <a:t>Time-shared systems –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user programs </a:t>
            </a:r>
            <a:r>
              <a:rPr lang="en-US" altLang="en-US" sz="3300" dirty="0" smtClean="0"/>
              <a:t>or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tasks</a:t>
            </a:r>
            <a:endParaRPr lang="en-US" altLang="en-US" sz="3300" dirty="0" smtClean="0">
              <a:solidFill>
                <a:srgbClr val="F7B21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3800" dirty="0" smtClean="0"/>
              <a:t>Textbook uses the terms </a:t>
            </a:r>
            <a:r>
              <a:rPr lang="en-US" altLang="en-US" sz="3800" b="1" i="1" dirty="0" smtClean="0"/>
              <a:t>job</a:t>
            </a:r>
            <a:r>
              <a:rPr lang="en-US" altLang="en-US" sz="3800" dirty="0" smtClean="0"/>
              <a:t> and </a:t>
            </a:r>
            <a:r>
              <a:rPr lang="en-US" altLang="en-US" sz="3800" b="1" i="1" dirty="0" smtClean="0"/>
              <a:t>process</a:t>
            </a:r>
            <a:r>
              <a:rPr lang="en-US" altLang="en-US" sz="3800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sz="3800" b="1" dirty="0" smtClean="0">
                <a:solidFill>
                  <a:srgbClr val="F7B217"/>
                </a:solidFill>
              </a:rPr>
              <a:t>Process</a:t>
            </a:r>
            <a:r>
              <a:rPr lang="en-US" altLang="en-US" sz="3800" dirty="0" smtClean="0"/>
              <a:t> – a program in execution; process execution must progress in sequential fashion</a:t>
            </a:r>
          </a:p>
          <a:p>
            <a:r>
              <a:rPr lang="en-US" altLang="en-US" sz="3800" dirty="0" smtClean="0"/>
              <a:t>Multiple parts</a:t>
            </a:r>
          </a:p>
          <a:p>
            <a:pPr lvl="1"/>
            <a:r>
              <a:rPr lang="en-US" altLang="en-US" sz="3300" dirty="0" smtClean="0"/>
              <a:t>The program code, also called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text section</a:t>
            </a:r>
          </a:p>
          <a:p>
            <a:pPr lvl="1"/>
            <a:r>
              <a:rPr lang="en-US" altLang="en-US" sz="3300" dirty="0" smtClean="0"/>
              <a:t>Current activity including</a:t>
            </a:r>
            <a:r>
              <a:rPr lang="en-US" altLang="en-US" sz="33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program counter</a:t>
            </a:r>
            <a:r>
              <a:rPr lang="en-US" altLang="en-US" sz="3300" dirty="0" smtClean="0"/>
              <a:t>, processor registers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Stack</a:t>
            </a:r>
            <a:r>
              <a:rPr lang="en-US" altLang="en-US" sz="3300" b="1" dirty="0" smtClean="0"/>
              <a:t> </a:t>
            </a:r>
            <a:r>
              <a:rPr lang="en-US" altLang="en-US" sz="3300" dirty="0" smtClean="0"/>
              <a:t>containing temporary data</a:t>
            </a:r>
          </a:p>
          <a:p>
            <a:pPr lvl="2"/>
            <a:r>
              <a:rPr lang="en-US" altLang="en-US" sz="3300" dirty="0" smtClean="0"/>
              <a:t>Function parameters, return addresses, local variables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Data section </a:t>
            </a:r>
            <a:r>
              <a:rPr lang="en-US" altLang="en-US" sz="3300" dirty="0" smtClean="0"/>
              <a:t>containing global variables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Heap</a:t>
            </a:r>
            <a:r>
              <a:rPr lang="en-US" altLang="en-US" sz="3300" b="1" dirty="0" smtClean="0"/>
              <a:t> </a:t>
            </a:r>
            <a:r>
              <a:rPr lang="en-US" altLang="en-US" sz="3300" dirty="0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134" y="152401"/>
            <a:ext cx="10485966" cy="787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060451"/>
            <a:ext cx="10541000" cy="4530725"/>
          </a:xfrm>
        </p:spPr>
        <p:txBody>
          <a:bodyPr/>
          <a:lstStyle/>
          <a:p>
            <a:r>
              <a:rPr lang="en-US" altLang="en-US" dirty="0" smtClean="0"/>
              <a:t>Address space</a:t>
            </a:r>
          </a:p>
          <a:p>
            <a:pPr lvl="1"/>
            <a:r>
              <a:rPr lang="en-US" altLang="en-US" dirty="0" smtClean="0"/>
              <a:t>Child duplicate of parent</a:t>
            </a:r>
          </a:p>
          <a:p>
            <a:pPr lvl="1"/>
            <a:r>
              <a:rPr lang="en-US" altLang="en-US" dirty="0" smtClean="0"/>
              <a:t>Child has a program loaded into it</a:t>
            </a:r>
          </a:p>
          <a:p>
            <a:r>
              <a:rPr lang="en-US" altLang="en-US" dirty="0" smtClean="0"/>
              <a:t>UNIX examples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replace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memory space with a new program</a:t>
            </a:r>
            <a:endParaRPr lang="en-US" altLang="en-US" dirty="0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816" y="4827585"/>
            <a:ext cx="7093687" cy="178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1" y="152400"/>
            <a:ext cx="10502900" cy="8254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517" y="1122364"/>
            <a:ext cx="8051800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65100"/>
            <a:ext cx="104521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7885" y="1116013"/>
            <a:ext cx="5011579" cy="565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5100"/>
            <a:ext cx="10502900" cy="787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33489"/>
            <a:ext cx="10541000" cy="54467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Process executes last statement and then asks the operating system to delete it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dirty="0" smtClean="0">
                <a:cs typeface="Courier New" pitchFamily="49" charset="0"/>
              </a:rPr>
              <a:t> system call.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Returns  status data from child to parent (via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resources are </a:t>
            </a:r>
            <a:r>
              <a:rPr lang="en-US" altLang="ja-JP" dirty="0" err="1" smtClean="0"/>
              <a:t>deallocated</a:t>
            </a:r>
            <a:r>
              <a:rPr lang="en-US" altLang="ja-JP" dirty="0" smtClean="0"/>
              <a:t> by operating system</a:t>
            </a:r>
            <a:endParaRPr lang="en-US" altLang="en-US" dirty="0" smtClean="0"/>
          </a:p>
          <a:p>
            <a:r>
              <a:rPr lang="en-US" altLang="en-US" dirty="0" smtClean="0"/>
              <a:t>Parent may terminate the execution of children processes 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dirty="0" smtClean="0">
                <a:cs typeface="Courier New" pitchFamily="49" charset="0"/>
              </a:rPr>
              <a:t> system call.  Some reasons for doing so: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Child has exceeded allocated resources</a:t>
            </a:r>
          </a:p>
          <a:p>
            <a:pPr lvl="1"/>
            <a:r>
              <a:rPr lang="en-US" altLang="en-US" dirty="0" smtClean="0"/>
              <a:t>Task assigned to child is no longer required</a:t>
            </a:r>
          </a:p>
          <a:p>
            <a:pPr lvl="1"/>
            <a:r>
              <a:rPr lang="en-US" altLang="en-US" dirty="0" smtClean="0"/>
              <a:t>The parent is exiting and the operating systems does not allow  a child to continue if its parent terminates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52400"/>
            <a:ext cx="10477500" cy="812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42989"/>
            <a:ext cx="10795000" cy="5662611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 smtClean="0"/>
              <a:t>cascading termination.  </a:t>
            </a:r>
            <a:r>
              <a:rPr lang="en-US" altLang="en-US" dirty="0" smtClean="0"/>
              <a:t>All children, grandchildren, etc.  are  terminated.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The termination is initiated by the operating system.</a:t>
            </a:r>
            <a:endParaRPr lang="en-US" altLang="en-US" b="1" dirty="0" smtClean="0"/>
          </a:p>
          <a:p>
            <a:r>
              <a:rPr lang="en-US" altLang="en-US" dirty="0" smtClean="0"/>
              <a:t>The parent process may wait for termination of a child process by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system call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 smtClean="0"/>
              <a:t>The call returns status information and the pid of the terminated process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pid = wait(&amp;status); </a:t>
            </a:r>
          </a:p>
          <a:p>
            <a:r>
              <a:rPr lang="en-US" altLang="en-US" dirty="0" smtClean="0"/>
              <a:t>If no parent waiting (did not invoke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>
                <a:cs typeface="Courier New" pitchFamily="49" charset="0"/>
              </a:rPr>
              <a:t>) </a:t>
            </a:r>
            <a:r>
              <a:rPr lang="en-US" altLang="en-US" dirty="0" smtClean="0"/>
              <a:t>process is a </a:t>
            </a:r>
            <a:r>
              <a:rPr lang="en-US" altLang="en-US" b="1" dirty="0" smtClean="0">
                <a:solidFill>
                  <a:srgbClr val="F7B217"/>
                </a:solidFill>
              </a:rPr>
              <a:t>zombie</a:t>
            </a:r>
          </a:p>
          <a:p>
            <a:r>
              <a:rPr lang="en-US" altLang="en-US" dirty="0" smtClean="0"/>
              <a:t>If parent terminated without invoking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 smtClean="0"/>
              <a:t> , process is an </a:t>
            </a:r>
            <a:r>
              <a:rPr lang="en-US" altLang="en-US" b="1" dirty="0" smtClean="0">
                <a:solidFill>
                  <a:srgbClr val="F7B217"/>
                </a:solidFill>
              </a:rPr>
              <a:t>orphan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76301" y="165100"/>
            <a:ext cx="10464800" cy="736599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Interprocess</a:t>
            </a:r>
            <a:r>
              <a:rPr lang="en-US" altLang="en-US" dirty="0" smtClean="0"/>
              <a:t>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63600" y="1028700"/>
            <a:ext cx="10541000" cy="56261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5100" dirty="0" smtClean="0"/>
              <a:t>Processes within a system may be </a:t>
            </a:r>
            <a:r>
              <a:rPr lang="en-US" altLang="en-US" sz="5100" b="1" i="1" dirty="0" smtClean="0"/>
              <a:t>independent</a:t>
            </a:r>
            <a:r>
              <a:rPr lang="en-US" altLang="en-US" sz="5100" b="1" dirty="0" smtClean="0"/>
              <a:t> </a:t>
            </a:r>
            <a:r>
              <a:rPr lang="en-US" altLang="en-US" sz="5100" dirty="0" smtClean="0"/>
              <a:t>or </a:t>
            </a:r>
            <a:r>
              <a:rPr lang="en-US" altLang="en-US" sz="5100" b="1" i="1" dirty="0" smtClean="0"/>
              <a:t>cooperating</a:t>
            </a:r>
          </a:p>
          <a:p>
            <a:r>
              <a:rPr lang="en-US" altLang="en-US" sz="5100" dirty="0" smtClean="0"/>
              <a:t>Cooperating process can affect or be affected by other processes, including sharing data</a:t>
            </a:r>
          </a:p>
          <a:p>
            <a:r>
              <a:rPr lang="en-US" altLang="en-US" sz="5100" dirty="0" smtClean="0"/>
              <a:t>Reasons for cooperating processes:</a:t>
            </a:r>
          </a:p>
          <a:p>
            <a:pPr lvl="1"/>
            <a:r>
              <a:rPr lang="en-US" altLang="en-US" sz="4500" dirty="0" smtClean="0"/>
              <a:t>Information sharing</a:t>
            </a:r>
          </a:p>
          <a:p>
            <a:pPr lvl="1"/>
            <a:r>
              <a:rPr lang="en-US" altLang="en-US" sz="4500" dirty="0" smtClean="0"/>
              <a:t>Computation speedup</a:t>
            </a:r>
          </a:p>
          <a:p>
            <a:pPr lvl="1"/>
            <a:r>
              <a:rPr lang="en-US" altLang="en-US" sz="4500" dirty="0" smtClean="0"/>
              <a:t>Modularity</a:t>
            </a:r>
          </a:p>
          <a:p>
            <a:pPr lvl="1"/>
            <a:r>
              <a:rPr lang="en-US" altLang="en-US" sz="4500" dirty="0" smtClean="0"/>
              <a:t>Convenience	</a:t>
            </a:r>
          </a:p>
          <a:p>
            <a:r>
              <a:rPr lang="en-US" altLang="en-US" sz="5100" dirty="0" smtClean="0"/>
              <a:t>Cooperating processes need </a:t>
            </a:r>
            <a:r>
              <a:rPr lang="en-US" altLang="en-US" sz="5100" b="1" dirty="0" err="1" smtClean="0">
                <a:solidFill>
                  <a:srgbClr val="F7B217"/>
                </a:solidFill>
              </a:rPr>
              <a:t>interprocess</a:t>
            </a:r>
            <a:r>
              <a:rPr lang="en-US" altLang="en-US" sz="5100" b="1" dirty="0" smtClean="0">
                <a:solidFill>
                  <a:srgbClr val="F7B217"/>
                </a:solidFill>
              </a:rPr>
              <a:t> communication</a:t>
            </a:r>
            <a:r>
              <a:rPr lang="en-US" altLang="en-US" sz="51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5100" dirty="0" smtClean="0"/>
              <a:t>(</a:t>
            </a:r>
            <a:r>
              <a:rPr lang="en-US" altLang="en-US" sz="5100" b="1" dirty="0" smtClean="0">
                <a:solidFill>
                  <a:srgbClr val="F7B217"/>
                </a:solidFill>
              </a:rPr>
              <a:t>IPC</a:t>
            </a:r>
            <a:r>
              <a:rPr lang="en-US" altLang="en-US" sz="5100" dirty="0" smtClean="0"/>
              <a:t>)</a:t>
            </a:r>
          </a:p>
          <a:p>
            <a:r>
              <a:rPr lang="en-US" altLang="en-US" sz="5100" dirty="0" smtClean="0"/>
              <a:t>Two models of IPC</a:t>
            </a:r>
          </a:p>
          <a:p>
            <a:pPr lvl="1"/>
            <a:r>
              <a:rPr lang="en-US" altLang="en-US" sz="4500" b="1" dirty="0" smtClean="0">
                <a:solidFill>
                  <a:srgbClr val="F7B217"/>
                </a:solidFill>
              </a:rPr>
              <a:t>Shared memory</a:t>
            </a:r>
          </a:p>
          <a:p>
            <a:pPr lvl="1"/>
            <a:r>
              <a:rPr lang="en-US" altLang="en-US" sz="4500" b="1" dirty="0" smtClean="0">
                <a:solidFill>
                  <a:srgbClr val="F7B217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152653"/>
            <a:ext cx="10515600" cy="968247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5000" b="1" dirty="0" smtClean="0">
                <a:solidFill>
                  <a:srgbClr val="1E3272"/>
                </a:solidFill>
                <a:latin typeface="Courier New" pitchFamily="49" charset="0"/>
                <a:cs typeface="Courier New" pitchFamily="49" charset="0"/>
              </a:rPr>
              <a:t>a) Message passing. </a:t>
            </a:r>
            <a:endParaRPr lang="en-US" altLang="en-US" sz="5000" b="1" dirty="0" smtClean="0">
              <a:solidFill>
                <a:srgbClr val="1E327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5000" b="1" dirty="0" smtClean="0">
                <a:solidFill>
                  <a:srgbClr val="1E327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5000" b="1" dirty="0" smtClean="0">
                <a:solidFill>
                  <a:srgbClr val="1E3272"/>
                </a:solidFill>
                <a:latin typeface="Courier New" pitchFamily="49" charset="0"/>
                <a:cs typeface="Courier New" pitchFamily="49" charset="0"/>
              </a:rPr>
              <a:t>b) </a:t>
            </a:r>
            <a:r>
              <a:rPr lang="en-US" altLang="en-US" sz="5000" b="1" dirty="0" smtClean="0">
                <a:solidFill>
                  <a:srgbClr val="1E3272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altLang="en-US" sz="5000" b="1" dirty="0" smtClean="0">
                <a:solidFill>
                  <a:srgbClr val="1E3272"/>
                </a:solidFill>
                <a:latin typeface="Courier New" pitchFamily="49" charset="0"/>
                <a:cs typeface="Courier New" pitchFamily="49" charset="0"/>
              </a:rPr>
              <a:t>memory. </a:t>
            </a:r>
            <a:r>
              <a:rPr lang="en-US" altLang="en-US" sz="5000" b="1" dirty="0" smtClean="0">
                <a:solidFill>
                  <a:srgbClr val="1E3272"/>
                </a:solidFill>
                <a:cs typeface="Courier New" pitchFamily="49" charset="0"/>
              </a:rPr>
              <a:t>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Communications Models </a:t>
            </a:r>
            <a:endParaRPr lang="ru-RU" dirty="0"/>
          </a:p>
        </p:txBody>
      </p:sp>
      <p:pic>
        <p:nvPicPr>
          <p:cNvPr id="5" name="Picture 1" descr="3_12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1" y="2271713"/>
            <a:ext cx="8134349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933" y="277813"/>
            <a:ext cx="1016846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10039351" cy="4530725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rgbClr val="F7B217"/>
                </a:solidFill>
              </a:rPr>
              <a:t>Independent</a:t>
            </a:r>
            <a:r>
              <a:rPr lang="en-US" dirty="0" smtClean="0"/>
              <a:t> process cannot affect or be affected by the execution of another process</a:t>
            </a:r>
          </a:p>
          <a:p>
            <a:r>
              <a:rPr lang="en-US" b="1" i="1" dirty="0" smtClean="0">
                <a:solidFill>
                  <a:srgbClr val="F7B217"/>
                </a:solidFill>
              </a:rPr>
              <a:t>Cooperating</a:t>
            </a:r>
            <a:r>
              <a:rPr lang="en-US" dirty="0" smtClean="0"/>
              <a:t> process can affect or be affected by the execution of another process</a:t>
            </a:r>
          </a:p>
          <a:p>
            <a:r>
              <a:rPr lang="en-US" dirty="0" smtClean="0"/>
              <a:t>Advantages of process cooperation</a:t>
            </a:r>
          </a:p>
          <a:p>
            <a:pPr lvl="1"/>
            <a:r>
              <a:rPr lang="en-US" dirty="0" smtClean="0"/>
              <a:t>Information sharing </a:t>
            </a:r>
          </a:p>
          <a:p>
            <a:pPr lvl="1"/>
            <a:r>
              <a:rPr lang="en-US" dirty="0" smtClean="0"/>
              <a:t>Computation speed-up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67" y="247651"/>
            <a:ext cx="1058333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951" y="1185863"/>
            <a:ext cx="8890000" cy="4498975"/>
          </a:xfrm>
        </p:spPr>
        <p:txBody>
          <a:bodyPr/>
          <a:lstStyle/>
          <a:p>
            <a:r>
              <a:rPr lang="en-US" dirty="0" smtClean="0"/>
              <a:t>Paradigm for cooperating processes, </a:t>
            </a:r>
            <a:r>
              <a:rPr lang="en-US" i="1" dirty="0" smtClean="0"/>
              <a:t>producer</a:t>
            </a:r>
            <a:r>
              <a:rPr lang="en-US" dirty="0" smtClean="0"/>
              <a:t> process produces information that is consumed by a </a:t>
            </a:r>
            <a:r>
              <a:rPr lang="en-US" i="1" dirty="0" smtClean="0"/>
              <a:t>consumer</a:t>
            </a:r>
            <a:r>
              <a:rPr lang="en-US" dirty="0" smtClean="0"/>
              <a:t> process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unbounded-buffer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places no practical limit on the size of the buffer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bounded-buffer </a:t>
            </a:r>
            <a:r>
              <a:rPr lang="en-US" dirty="0" smtClean="0"/>
              <a:t>assumes that there is a fixed buffer size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52400"/>
            <a:ext cx="10477500" cy="8762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 smtClean="0"/>
              <a:t>Interprocess</a:t>
            </a:r>
            <a:r>
              <a:rPr lang="en-US" altLang="en-US" sz="4000" dirty="0" smtClean="0"/>
              <a:t>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33489"/>
            <a:ext cx="104648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42876"/>
            <a:ext cx="10496549" cy="8350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66800"/>
            <a:ext cx="10541000" cy="5435600"/>
          </a:xfrm>
        </p:spPr>
        <p:txBody>
          <a:bodyPr/>
          <a:lstStyle/>
          <a:p>
            <a:r>
              <a:rPr lang="en-US" altLang="en-US" dirty="0" smtClean="0"/>
              <a:t>Program is </a:t>
            </a:r>
            <a:r>
              <a:rPr lang="en-US" altLang="en-US" b="1" i="1" dirty="0" smtClean="0"/>
              <a:t>passive</a:t>
            </a:r>
            <a:r>
              <a:rPr lang="en-US" altLang="en-US" dirty="0" smtClean="0"/>
              <a:t> entity stored on disk (</a:t>
            </a:r>
            <a:r>
              <a:rPr lang="en-US" altLang="en-US" b="1" dirty="0" smtClean="0">
                <a:solidFill>
                  <a:srgbClr val="F7B217"/>
                </a:solidFill>
              </a:rPr>
              <a:t>executable file</a:t>
            </a:r>
            <a:r>
              <a:rPr lang="en-US" altLang="en-US" dirty="0" smtClean="0"/>
              <a:t>), process is </a:t>
            </a:r>
            <a:r>
              <a:rPr lang="en-US" altLang="en-US" b="1" i="1" dirty="0" smtClean="0"/>
              <a:t>active </a:t>
            </a:r>
          </a:p>
          <a:p>
            <a:pPr lvl="1"/>
            <a:r>
              <a:rPr lang="en-US" altLang="en-US" dirty="0" smtClean="0"/>
              <a:t>Program becomes process when executable file loaded into memory</a:t>
            </a:r>
          </a:p>
          <a:p>
            <a:r>
              <a:rPr lang="en-US" altLang="en-US" dirty="0" smtClean="0"/>
              <a:t>Execution of program started via GUI mouse clicks, command line entry of its name, etc</a:t>
            </a:r>
          </a:p>
          <a:p>
            <a:r>
              <a:rPr lang="en-US" altLang="en-US" dirty="0" smtClean="0"/>
              <a:t>One program can be several processes</a:t>
            </a:r>
          </a:p>
          <a:p>
            <a:pPr lvl="1"/>
            <a:r>
              <a:rPr lang="en-US" altLang="en-US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27001"/>
            <a:ext cx="10464800" cy="81279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err="1" smtClean="0"/>
              <a:t>Interprocess</a:t>
            </a:r>
            <a:r>
              <a:rPr lang="en-US" altLang="en-US" sz="40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201739"/>
            <a:ext cx="10464800" cy="485616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1" y="152400"/>
            <a:ext cx="104775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86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User threads</a:t>
            </a:r>
            <a:r>
              <a:rPr lang="en-US" altLang="en-US" dirty="0" smtClean="0">
                <a:solidFill>
                  <a:srgbClr val="F7B217"/>
                </a:solidFill>
              </a:rPr>
              <a:t> </a:t>
            </a:r>
            <a:r>
              <a:rPr lang="en-US" altLang="en-US" dirty="0" smtClean="0"/>
              <a:t>- management done by user-level threads library</a:t>
            </a:r>
          </a:p>
          <a:p>
            <a:r>
              <a:rPr lang="en-US" altLang="en-US" dirty="0" smtClean="0"/>
              <a:t>Three primary thread libraries:</a:t>
            </a:r>
          </a:p>
          <a:p>
            <a:pPr lvl="1"/>
            <a:r>
              <a:rPr lang="en-US" altLang="en-US" dirty="0" smtClean="0"/>
              <a:t> POSIX </a:t>
            </a:r>
            <a:r>
              <a:rPr lang="en-US" altLang="en-US" b="1" dirty="0" err="1" smtClean="0">
                <a:solidFill>
                  <a:srgbClr val="F7B217"/>
                </a:solidFill>
              </a:rPr>
              <a:t>Pthreads</a:t>
            </a:r>
            <a:endParaRPr lang="en-US" altLang="en-US" b="1" i="1" dirty="0" smtClean="0">
              <a:solidFill>
                <a:srgbClr val="F7B217"/>
              </a:solidFill>
            </a:endParaRPr>
          </a:p>
          <a:p>
            <a:pPr lvl="1"/>
            <a:r>
              <a:rPr lang="en-US" altLang="en-US" dirty="0" smtClean="0"/>
              <a:t> Windows threads</a:t>
            </a:r>
          </a:p>
          <a:p>
            <a:pPr lvl="1"/>
            <a:r>
              <a:rPr lang="en-US" altLang="en-US" dirty="0" smtClean="0"/>
              <a:t> Java threads</a:t>
            </a:r>
          </a:p>
          <a:p>
            <a:r>
              <a:rPr lang="en-US" altLang="en-US" b="1" dirty="0" smtClean="0">
                <a:solidFill>
                  <a:srgbClr val="F7B217"/>
                </a:solidFill>
              </a:rPr>
              <a:t>Kernel threads </a:t>
            </a:r>
            <a:r>
              <a:rPr lang="en-US" altLang="en-US" dirty="0" smtClean="0"/>
              <a:t>- Supported by the Kernel</a:t>
            </a:r>
          </a:p>
          <a:p>
            <a:r>
              <a:rPr lang="en-US" altLang="en-US" dirty="0" smtClean="0"/>
              <a:t>Examples – virtually all general purpose operating systems, including:</a:t>
            </a:r>
          </a:p>
          <a:p>
            <a:pPr lvl="1"/>
            <a:r>
              <a:rPr lang="en-US" altLang="en-US" dirty="0" smtClean="0"/>
              <a:t>Windows </a:t>
            </a:r>
          </a:p>
          <a:p>
            <a:pPr lvl="1"/>
            <a:r>
              <a:rPr lang="en-US" altLang="en-US" dirty="0" smtClean="0"/>
              <a:t>Solaris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Tru64 UNIX</a:t>
            </a:r>
          </a:p>
          <a:p>
            <a:pPr lvl="1"/>
            <a:r>
              <a:rPr lang="en-US" altLang="en-US" dirty="0" smtClean="0"/>
              <a:t>Mac OS X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77800"/>
            <a:ext cx="10490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900" dirty="0" err="1" smtClean="0"/>
              <a:t>Pthreads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9355667" cy="4465637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May be provided either as user-level or kernel-level</a:t>
            </a:r>
          </a:p>
          <a:p>
            <a:r>
              <a:rPr lang="en-US" altLang="en-US" smtClean="0"/>
              <a:t>A POSIX standard (IEEE 1003.1c) API for thread creation and synchronization</a:t>
            </a:r>
          </a:p>
          <a:p>
            <a:r>
              <a:rPr lang="en-US" altLang="en-US" b="1" i="1" smtClean="0"/>
              <a:t>Specification</a:t>
            </a:r>
            <a:r>
              <a:rPr lang="en-US" altLang="en-US" smtClean="0"/>
              <a:t>, not </a:t>
            </a:r>
            <a:r>
              <a:rPr lang="en-US" altLang="en-US" b="1" i="1" smtClean="0"/>
              <a:t>implementation</a:t>
            </a:r>
            <a:endParaRPr lang="en-US" altLang="en-US" smtClean="0"/>
          </a:p>
          <a:p>
            <a:r>
              <a:rPr lang="en-US" altLang="en-US" smtClean="0"/>
              <a:t>API specifies behavior of the thread library, implementation is up to development of the library</a:t>
            </a:r>
          </a:p>
          <a:p>
            <a:r>
              <a:rPr lang="en-US" altLang="en-US" smtClean="0"/>
              <a:t>Common in UNIX operating systems (Solaris, Linux, Mac OS X)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63600" y="165100"/>
            <a:ext cx="10502900" cy="7747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Pthreads</a:t>
            </a:r>
            <a:r>
              <a:rPr lang="en-US" altLang="en-US" sz="4400" dirty="0" smtClean="0"/>
              <a:t> Example</a:t>
            </a:r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033" y="1090613"/>
            <a:ext cx="8705851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50900" y="165100"/>
            <a:ext cx="10515600" cy="749300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Pthreads</a:t>
            </a:r>
            <a:r>
              <a:rPr lang="en-US" altLang="en-US" dirty="0" smtClean="0"/>
              <a:t> Example (Cont.)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1" y="1084264"/>
            <a:ext cx="7727949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76301" y="165100"/>
            <a:ext cx="10439400" cy="787400"/>
          </a:xfrm>
        </p:spPr>
        <p:txBody>
          <a:bodyPr>
            <a:normAutofit/>
          </a:bodyPr>
          <a:lstStyle/>
          <a:p>
            <a:r>
              <a:rPr lang="en-US" altLang="en-US" sz="4000" dirty="0" err="1" smtClean="0"/>
              <a:t>Pthreads</a:t>
            </a:r>
            <a:r>
              <a:rPr lang="en-US" altLang="en-US" sz="4000" dirty="0" smtClean="0"/>
              <a:t> Code for Joining 10 Threads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151" y="1447800"/>
            <a:ext cx="7251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89001" y="177800"/>
            <a:ext cx="10426700" cy="7493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Windows  Multithreaded C Program</a:t>
            </a:r>
          </a:p>
        </p:txBody>
      </p:sp>
      <p:pic>
        <p:nvPicPr>
          <p:cNvPr id="25603" name="Picture 1" descr="Screen Shot 2012-12-04 at 9.06.5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1" y="1028700"/>
            <a:ext cx="7076016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10540999" cy="82550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Windows  Multithreaded C Program (Cont.)</a:t>
            </a:r>
          </a:p>
        </p:txBody>
      </p:sp>
      <p:pic>
        <p:nvPicPr>
          <p:cNvPr id="26627" name="Picture 1" descr="Screen Shot 2012-12-04 at 9.08.0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184" y="1196975"/>
            <a:ext cx="869738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 in Memory</a:t>
            </a:r>
            <a:endParaRPr lang="ru-R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566" y="1139825"/>
            <a:ext cx="3464762" cy="54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4462"/>
            <a:ext cx="10528299" cy="820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246189"/>
            <a:ext cx="10528300" cy="51927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 a process executes, it changes </a:t>
            </a:r>
            <a:r>
              <a:rPr lang="en-US" altLang="en-US" b="1" dirty="0" smtClean="0">
                <a:solidFill>
                  <a:srgbClr val="F7B217"/>
                </a:solidFill>
              </a:rPr>
              <a:t>state</a:t>
            </a:r>
          </a:p>
          <a:p>
            <a:pPr lvl="1"/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lvl="1"/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lvl="1"/>
            <a:r>
              <a:rPr lang="en-US" altLang="en-US" b="1" dirty="0" smtClean="0"/>
              <a:t>waiting</a:t>
            </a:r>
            <a:r>
              <a:rPr lang="en-US" altLang="en-US" dirty="0" smtClean="0"/>
              <a:t>:  The process is waiting for some event to occur</a:t>
            </a:r>
          </a:p>
          <a:p>
            <a:pPr lvl="1"/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lvl="1"/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9" y="144462"/>
            <a:ext cx="10507132" cy="8080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2924" y="1638294"/>
            <a:ext cx="10262715" cy="408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2" y="136526"/>
            <a:ext cx="10509248" cy="8159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1401"/>
            <a:ext cx="7480300" cy="5651499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4500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4500" dirty="0" smtClean="0"/>
              <a:t>(also called </a:t>
            </a:r>
            <a:r>
              <a:rPr lang="en-US" altLang="en-US" sz="4500" b="1" dirty="0" smtClean="0">
                <a:solidFill>
                  <a:srgbClr val="F7B217"/>
                </a:solidFill>
              </a:rPr>
              <a:t>task control block</a:t>
            </a:r>
            <a:r>
              <a:rPr lang="en-US" altLang="en-US" sz="4500" dirty="0" smtClean="0"/>
              <a:t>)</a:t>
            </a:r>
          </a:p>
          <a:p>
            <a:r>
              <a:rPr lang="en-US" altLang="en-US" sz="4500" dirty="0" smtClean="0"/>
              <a:t>Process state – running, waiting, etc</a:t>
            </a:r>
          </a:p>
          <a:p>
            <a:r>
              <a:rPr lang="en-US" altLang="en-US" sz="4500" dirty="0" smtClean="0"/>
              <a:t>Program counter – location of instruction to next execute</a:t>
            </a:r>
          </a:p>
          <a:p>
            <a:r>
              <a:rPr lang="en-US" altLang="en-US" sz="4500" dirty="0" smtClean="0"/>
              <a:t>CPU registers – contents of all process-centric registers</a:t>
            </a:r>
          </a:p>
          <a:p>
            <a:r>
              <a:rPr lang="en-US" altLang="en-US" sz="4500" dirty="0" smtClean="0"/>
              <a:t>CPU scheduling information- priorities, scheduling queue pointers</a:t>
            </a:r>
          </a:p>
          <a:p>
            <a:r>
              <a:rPr lang="en-US" altLang="en-US" sz="4500" dirty="0" smtClean="0"/>
              <a:t>Memory-management information – memory allocated to the process</a:t>
            </a:r>
          </a:p>
          <a:p>
            <a:r>
              <a:rPr lang="en-US" altLang="en-US" sz="4500" dirty="0" smtClean="0"/>
              <a:t>Accounting information – CPU used, clock time elapsed since start, time limits</a:t>
            </a:r>
          </a:p>
          <a:p>
            <a:r>
              <a:rPr lang="en-US" altLang="en-US" sz="4500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6967" y="1216023"/>
            <a:ext cx="3007463" cy="48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Switch From Process to Process</a:t>
            </a:r>
            <a:endParaRPr lang="ru-RU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5730" y="1003297"/>
            <a:ext cx="8742858" cy="587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433" y="127000"/>
            <a:ext cx="10536767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3789"/>
            <a:ext cx="10502900" cy="55610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 far, process has a single thread of execution</a:t>
            </a:r>
          </a:p>
          <a:p>
            <a:r>
              <a:rPr lang="en-US" altLang="en-US" dirty="0" smtClean="0"/>
              <a:t>Consider having multiple program counters per process</a:t>
            </a:r>
          </a:p>
          <a:p>
            <a:pPr lvl="1"/>
            <a:r>
              <a:rPr lang="en-US" altLang="en-US" dirty="0" smtClean="0"/>
              <a:t>Multiple locations can execute at once</a:t>
            </a:r>
          </a:p>
          <a:p>
            <a:pPr lvl="2"/>
            <a:r>
              <a:rPr lang="en-US" altLang="en-US" sz="2800" dirty="0" smtClean="0"/>
              <a:t>Multiple threads of control -&gt;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threads</a:t>
            </a:r>
          </a:p>
          <a:p>
            <a:r>
              <a:rPr lang="en-US" altLang="en-US" dirty="0" smtClean="0"/>
              <a:t>Must then have storage for thread details, multiple program counters in PCB</a:t>
            </a:r>
          </a:p>
          <a:p>
            <a:r>
              <a:rPr lang="en-US" altLang="en-US" dirty="0" smtClean="0"/>
              <a:t>See next chapter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24526</TotalTime>
  <Words>1558</Words>
  <Application>Microsoft Office PowerPoint</Application>
  <PresentationFormat>Произвольный</PresentationFormat>
  <Paragraphs>256</Paragraphs>
  <Slides>38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Computer Architecture and Operating Systems Lecture 6: Processes and Threads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Interprocess Communication –  Shared Memory</vt:lpstr>
      <vt:lpstr>Interprocess Communication – Message Passing</vt:lpstr>
      <vt:lpstr>User Threads and Kernel Threads</vt:lpstr>
      <vt:lpstr>Pthreads</vt:lpstr>
      <vt:lpstr>Pthreads Example</vt:lpstr>
      <vt:lpstr>Pthreads Example (Cont.)</vt:lpstr>
      <vt:lpstr>Pthreads Code for Joining 10 Threads</vt:lpstr>
      <vt:lpstr>Windows  Multithreaded C Program</vt:lpstr>
      <vt:lpstr>Windows  Multithreaded C Program (Cont.)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640</cp:revision>
  <dcterms:created xsi:type="dcterms:W3CDTF">2015-11-11T03:30:50Z</dcterms:created>
  <dcterms:modified xsi:type="dcterms:W3CDTF">2021-04-12T07:02:07Z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