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325" r:id="rId10"/>
    <p:sldId id="326" r:id="rId11"/>
    <p:sldId id="327" r:id="rId12"/>
    <p:sldId id="328" r:id="rId13"/>
    <p:sldId id="329" r:id="rId14"/>
    <p:sldId id="331" r:id="rId15"/>
    <p:sldId id="332" r:id="rId16"/>
    <p:sldId id="282" r:id="rId17"/>
    <p:sldId id="283" r:id="rId18"/>
    <p:sldId id="284" r:id="rId19"/>
    <p:sldId id="285" r:id="rId20"/>
    <p:sldId id="286" r:id="rId21"/>
    <p:sldId id="28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8" r:id="rId32"/>
    <p:sldId id="309" r:id="rId33"/>
    <p:sldId id="310" r:id="rId34"/>
    <p:sldId id="311" r:id="rId35"/>
    <p:sldId id="312" r:id="rId36"/>
    <p:sldId id="314" r:id="rId37"/>
    <p:sldId id="315" r:id="rId38"/>
    <p:sldId id="316" r:id="rId39"/>
    <p:sldId id="317" r:id="rId40"/>
    <p:sldId id="318" r:id="rId41"/>
    <p:sldId id="321" r:id="rId42"/>
    <p:sldId id="322" r:id="rId43"/>
    <p:sldId id="323" r:id="rId44"/>
    <p:sldId id="324" r:id="rId45"/>
    <p:sldId id="272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91" d="100"/>
          <a:sy n="91" d="100"/>
        </p:scale>
        <p:origin x="-1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276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4326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9734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626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0847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33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6916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570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6895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243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5674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6036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9294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498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0243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0816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1729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6763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20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502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640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4412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6126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2420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8446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8625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13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858D00-E8B7-4F4D-BCE9-FF5B824B8466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902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C06BB9-079E-47C6-98C3-99C4F7612A68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59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166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513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36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747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7: I/O and Files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74" y="156411"/>
            <a:ext cx="10515600" cy="7820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Virtual File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536" y="1161288"/>
            <a:ext cx="10607040" cy="5359828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smtClean="0">
                <a:solidFill>
                  <a:srgbClr val="F7B217"/>
                </a:solidFill>
              </a:rPr>
              <a:t>Virtual File Systems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F7B217"/>
                </a:solidFill>
              </a:rPr>
              <a:t>VFS</a:t>
            </a:r>
            <a:r>
              <a:rPr lang="en-US" altLang="en-US" dirty="0" smtClean="0"/>
              <a:t>) on Unix provide an object-oriented way of implementing file systems</a:t>
            </a:r>
          </a:p>
          <a:p>
            <a:r>
              <a:rPr lang="en-US" altLang="en-US" dirty="0" smtClean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dirty="0" smtClean="0"/>
              <a:t>Separates file-system generic operations from implementation details</a:t>
            </a:r>
          </a:p>
          <a:p>
            <a:pPr lvl="1"/>
            <a:r>
              <a:rPr lang="en-US" altLang="en-US" dirty="0" smtClean="0"/>
              <a:t>Implementation can be one of many file systems types, or network file system</a:t>
            </a:r>
          </a:p>
          <a:p>
            <a:pPr lvl="2"/>
            <a:r>
              <a:rPr lang="en-US" altLang="en-US" dirty="0" smtClean="0"/>
              <a:t>Implements </a:t>
            </a:r>
            <a:r>
              <a:rPr lang="en-US" altLang="en-US" b="1" dirty="0" err="1" smtClean="0">
                <a:solidFill>
                  <a:srgbClr val="F7B217"/>
                </a:solidFill>
              </a:rPr>
              <a:t>vnodes</a:t>
            </a:r>
            <a:r>
              <a:rPr lang="en-US" altLang="en-US" dirty="0" smtClean="0">
                <a:solidFill>
                  <a:srgbClr val="F7B217"/>
                </a:solidFill>
              </a:rPr>
              <a:t> </a:t>
            </a:r>
            <a:r>
              <a:rPr lang="en-US" altLang="en-US" dirty="0" smtClean="0"/>
              <a:t>which hold </a:t>
            </a:r>
            <a:r>
              <a:rPr lang="en-US" altLang="en-US" dirty="0" err="1" smtClean="0"/>
              <a:t>inodes</a:t>
            </a:r>
            <a:r>
              <a:rPr lang="en-US" altLang="en-US" dirty="0" smtClean="0"/>
              <a:t> or network file details</a:t>
            </a:r>
          </a:p>
          <a:p>
            <a:pPr lvl="1"/>
            <a:r>
              <a:rPr lang="en-US" altLang="en-US" dirty="0" smtClean="0"/>
              <a:t>Then dispatches operation to appropriate file system implementation routines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2158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0179" y="156410"/>
            <a:ext cx="10515600" cy="77002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Virtual File Systems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901701"/>
            <a:ext cx="10533888" cy="1484883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endParaRPr lang="en-US" altLang="en-US" sz="1200" dirty="0"/>
          </a:p>
          <a:p>
            <a:r>
              <a:rPr lang="en-US" altLang="en-US" dirty="0" smtClean="0"/>
              <a:t>The API is to the VFS interface, rather than any specific type of file system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4" y="2346159"/>
            <a:ext cx="5311189" cy="386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3254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822960" y="128016"/>
            <a:ext cx="10524743" cy="82296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Virtual File System Implementation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idx="1"/>
          </p:nvPr>
        </p:nvSpPr>
        <p:spPr>
          <a:xfrm>
            <a:off x="822960" y="1152144"/>
            <a:ext cx="10524744" cy="5550408"/>
          </a:xfrm>
        </p:spPr>
        <p:txBody>
          <a:bodyPr>
            <a:normAutofit lnSpcReduction="10000"/>
          </a:bodyPr>
          <a:lstStyle/>
          <a:p>
            <a:r>
              <a:rPr lang="en-US" altLang="en-US" sz="3500" dirty="0" smtClean="0"/>
              <a:t>For example, Linux has four object types:</a:t>
            </a:r>
          </a:p>
          <a:p>
            <a:pPr lvl="1"/>
            <a:r>
              <a:rPr lang="en-US" altLang="en-US" sz="3000" dirty="0" err="1" smtClean="0"/>
              <a:t>inode</a:t>
            </a:r>
            <a:r>
              <a:rPr lang="en-US" altLang="en-US" sz="3000" dirty="0" smtClean="0"/>
              <a:t>, file, superblock, </a:t>
            </a:r>
            <a:r>
              <a:rPr lang="en-US" altLang="en-US" sz="3000" dirty="0" err="1" smtClean="0"/>
              <a:t>dentry</a:t>
            </a:r>
            <a:endParaRPr lang="en-US" altLang="en-US" sz="3000" dirty="0" smtClean="0"/>
          </a:p>
          <a:p>
            <a:r>
              <a:rPr lang="en-US" altLang="en-US" sz="3500" dirty="0" smtClean="0"/>
              <a:t>VFS defines set of operations on the objects that must be implemented</a:t>
            </a:r>
          </a:p>
          <a:p>
            <a:pPr lvl="1"/>
            <a:r>
              <a:rPr lang="en-US" altLang="en-US" sz="3000" dirty="0" smtClean="0"/>
              <a:t>Every object has a pointer to a function table</a:t>
            </a:r>
          </a:p>
          <a:p>
            <a:pPr lvl="2"/>
            <a:r>
              <a:rPr lang="en-US" altLang="en-US" sz="2600" dirty="0" smtClean="0"/>
              <a:t>Function table has addresses of routines to implement that function on that object</a:t>
            </a:r>
          </a:p>
          <a:p>
            <a:pPr lvl="2"/>
            <a:r>
              <a:rPr lang="en-US" altLang="en-US" sz="2600" dirty="0" smtClean="0"/>
              <a:t>For example: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open(...)</a:t>
            </a:r>
            <a:r>
              <a:rPr lang="en-US" altLang="en-US" sz="2600" dirty="0" smtClean="0"/>
              <a:t>— Open a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close(...)</a:t>
            </a:r>
            <a:r>
              <a:rPr lang="en-US" altLang="en-US" sz="2600" dirty="0" smtClean="0"/>
              <a:t>— Close an already-open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read(...)</a:t>
            </a:r>
            <a:r>
              <a:rPr lang="en-US" altLang="en-US" sz="2600" dirty="0" smtClean="0"/>
              <a:t>— Read from a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write(...)</a:t>
            </a:r>
            <a:r>
              <a:rPr lang="en-US" altLang="en-US" sz="2600" dirty="0" smtClean="0"/>
              <a:t>— Write to a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altLang="en-US" sz="2600" dirty="0" smtClean="0"/>
              <a:t>— Memory-map a file</a:t>
            </a:r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5026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parts of a </a:t>
            </a:r>
            <a:r>
              <a:rPr lang="en-US" dirty="0" smtClean="0"/>
              <a:t>Linux </a:t>
            </a:r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Boot Block</a:t>
            </a:r>
          </a:p>
          <a:p>
            <a:pPr lvl="1"/>
            <a:r>
              <a:rPr lang="en-US" dirty="0" smtClean="0"/>
              <a:t>Contains boot loader</a:t>
            </a:r>
          </a:p>
          <a:p>
            <a:r>
              <a:rPr lang="en-US" dirty="0" smtClean="0"/>
              <a:t>Superblock</a:t>
            </a:r>
          </a:p>
          <a:p>
            <a:pPr lvl="1"/>
            <a:r>
              <a:rPr lang="en-US" dirty="0" smtClean="0"/>
              <a:t>The file systems “header”</a:t>
            </a:r>
          </a:p>
          <a:p>
            <a:pPr lvl="1"/>
            <a:r>
              <a:rPr lang="en-US" dirty="0" smtClean="0"/>
              <a:t>Specifies location of file system data structures</a:t>
            </a:r>
          </a:p>
          <a:p>
            <a:r>
              <a:rPr lang="en-US" dirty="0" err="1" smtClean="0"/>
              <a:t>inode</a:t>
            </a:r>
            <a:r>
              <a:rPr lang="en-US" dirty="0" smtClean="0"/>
              <a:t> area</a:t>
            </a:r>
          </a:p>
          <a:p>
            <a:pPr lvl="1"/>
            <a:r>
              <a:rPr lang="en-US" dirty="0" smtClean="0"/>
              <a:t>Contains descriptors (</a:t>
            </a:r>
            <a:r>
              <a:rPr lang="en-US" dirty="0" err="1" smtClean="0"/>
              <a:t>inodes</a:t>
            </a:r>
            <a:r>
              <a:rPr lang="en-US" dirty="0" smtClean="0"/>
              <a:t>) for each file on the disk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inodes</a:t>
            </a:r>
            <a:r>
              <a:rPr lang="en-US" dirty="0" smtClean="0"/>
              <a:t> are the same size</a:t>
            </a:r>
          </a:p>
          <a:p>
            <a:pPr lvl="1"/>
            <a:r>
              <a:rPr lang="en-US" dirty="0" smtClean="0"/>
              <a:t>Head of the </a:t>
            </a:r>
            <a:r>
              <a:rPr lang="en-US" dirty="0" err="1" smtClean="0"/>
              <a:t>inode</a:t>
            </a:r>
            <a:r>
              <a:rPr lang="en-US" dirty="0" smtClean="0"/>
              <a:t> free list is stored in superblock</a:t>
            </a:r>
          </a:p>
          <a:p>
            <a:r>
              <a:rPr lang="en-US" dirty="0" smtClean="0"/>
              <a:t>File contents area</a:t>
            </a:r>
          </a:p>
          <a:p>
            <a:pPr lvl="1"/>
            <a:r>
              <a:rPr lang="en-US" dirty="0" smtClean="0"/>
              <a:t>Fixed size blocks containing data</a:t>
            </a:r>
          </a:p>
          <a:p>
            <a:pPr lvl="1"/>
            <a:r>
              <a:rPr lang="en-US" dirty="0" smtClean="0"/>
              <a:t>Head of </a:t>
            </a:r>
            <a:r>
              <a:rPr lang="en-US" dirty="0" err="1" smtClean="0"/>
              <a:t>freelist</a:t>
            </a:r>
            <a:r>
              <a:rPr lang="en-US" dirty="0" smtClean="0"/>
              <a:t> stored in superblock</a:t>
            </a:r>
          </a:p>
          <a:p>
            <a:r>
              <a:rPr lang="en-US" dirty="0" smtClean="0"/>
              <a:t>Swap area</a:t>
            </a:r>
          </a:p>
          <a:p>
            <a:pPr lvl="1"/>
            <a:r>
              <a:rPr lang="en-US" dirty="0" smtClean="0"/>
              <a:t>Part of disk given to virtual memory system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4127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and group IDs</a:t>
            </a:r>
          </a:p>
          <a:p>
            <a:r>
              <a:rPr lang="en-US" dirty="0" smtClean="0"/>
              <a:t>Protection bits</a:t>
            </a:r>
          </a:p>
          <a:p>
            <a:r>
              <a:rPr lang="en-US" dirty="0" smtClean="0"/>
              <a:t>Access times</a:t>
            </a:r>
          </a:p>
          <a:p>
            <a:r>
              <a:rPr lang="en-US" dirty="0" smtClean="0"/>
              <a:t>File Type</a:t>
            </a:r>
          </a:p>
          <a:p>
            <a:pPr lvl="1"/>
            <a:r>
              <a:rPr lang="en-US" dirty="0" smtClean="0"/>
              <a:t>Directory, normal file, symbolic link,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Size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in bytes</a:t>
            </a:r>
          </a:p>
          <a:p>
            <a:r>
              <a:rPr lang="en-US" dirty="0" smtClean="0"/>
              <a:t>Block list</a:t>
            </a:r>
          </a:p>
          <a:p>
            <a:pPr lvl="1"/>
            <a:r>
              <a:rPr lang="en-US" dirty="0" smtClean="0"/>
              <a:t>Location of data blocks in file contents area</a:t>
            </a:r>
          </a:p>
          <a:p>
            <a:r>
              <a:rPr lang="en-US" dirty="0" smtClean="0"/>
              <a:t>Link Count</a:t>
            </a:r>
          </a:p>
          <a:p>
            <a:pPr lvl="1"/>
            <a:r>
              <a:rPr lang="en-US" dirty="0" smtClean="0"/>
              <a:t>Number of directories (hard links) referencing this </a:t>
            </a:r>
            <a:r>
              <a:rPr lang="en-US" dirty="0" err="1" smtClean="0"/>
              <a:t>inode</a:t>
            </a:r>
            <a:endParaRPr 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8575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Filesystem (</a:t>
            </a:r>
            <a:r>
              <a:rPr lang="en-US" dirty="0" err="1" smtClean="0"/>
              <a:t>Inodes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890" y="1229711"/>
            <a:ext cx="5116976" cy="33530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7B217"/>
                </a:solidFill>
              </a:rPr>
              <a:t>Metadata</a:t>
            </a:r>
          </a:p>
          <a:p>
            <a:pPr lvl="1"/>
            <a:r>
              <a:rPr lang="en-US" dirty="0" smtClean="0"/>
              <a:t>Ownership, permissions</a:t>
            </a:r>
          </a:p>
          <a:p>
            <a:pPr lvl="1"/>
            <a:r>
              <a:rPr lang="en-US" dirty="0" smtClean="0"/>
              <a:t>Access/Modification times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>
                <a:solidFill>
                  <a:srgbClr val="F7B217"/>
                </a:solidFill>
              </a:rPr>
              <a:t>Direct blocks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dirty="0" smtClean="0"/>
              <a:t>Array of consecutive data blocks</a:t>
            </a:r>
          </a:p>
          <a:p>
            <a:pPr lvl="1"/>
            <a:r>
              <a:rPr lang="en-US" dirty="0" smtClean="0"/>
              <a:t>Block size = 512 bytes</a:t>
            </a:r>
          </a:p>
          <a:p>
            <a:pPr lvl="1"/>
            <a:r>
              <a:rPr lang="en-US" dirty="0" err="1" smtClean="0"/>
              <a:t>Inlined</a:t>
            </a:r>
            <a:r>
              <a:rPr lang="en-US" dirty="0" smtClean="0"/>
              <a:t> in the </a:t>
            </a:r>
            <a:r>
              <a:rPr lang="en-US" dirty="0" err="1" smtClean="0"/>
              <a:t>inode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2495" y="1304784"/>
            <a:ext cx="5988849" cy="336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803246"/>
            <a:ext cx="1104968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7B217"/>
                </a:solidFill>
              </a:rPr>
              <a:t>Indirect blocks: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</a:t>
            </a:r>
            <a:r>
              <a:rPr lang="en-US" sz="2000" dirty="0"/>
              <a:t>-node only holds a small number of data block pointers (direct pointers)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 larger files, </a:t>
            </a:r>
            <a:r>
              <a:rPr lang="en-US" sz="2000" dirty="0" err="1"/>
              <a:t>i</a:t>
            </a:r>
            <a:r>
              <a:rPr lang="en-US" sz="2000" dirty="0"/>
              <a:t>-node points to an indirect block containing 1024 4-byte entries in a 4K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Each indirect block entry points to a data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have multiple levels of indirect blocks for even larger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6779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6304"/>
            <a:ext cx="10488168" cy="777240"/>
          </a:xfrm>
        </p:spPr>
        <p:txBody>
          <a:bodyPr>
            <a:noAutofit/>
          </a:bodyPr>
          <a:lstStyle/>
          <a:p>
            <a:r>
              <a:rPr lang="en-US" dirty="0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392" y="922084"/>
            <a:ext cx="10488168" cy="56067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Opening a file informs the kernel that you are getting ready to access that file</a:t>
            </a:r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 smtClean="0"/>
              <a:t>Returns </a:t>
            </a:r>
            <a:r>
              <a:rPr lang="en-US" sz="2800" dirty="0"/>
              <a:t>a small identifying integer </a:t>
            </a:r>
            <a:r>
              <a:rPr lang="en-US" sz="2800" b="1" i="1" dirty="0">
                <a:solidFill>
                  <a:srgbClr val="1E3272"/>
                </a:solidFill>
              </a:rPr>
              <a:t>file descriptor</a:t>
            </a:r>
          </a:p>
          <a:p>
            <a:pPr lvl="1">
              <a:lnSpc>
                <a:spcPct val="110000"/>
              </a:lnSpc>
            </a:pPr>
            <a:r>
              <a:rPr lang="en-US" sz="2400" b="1" dirty="0" err="1">
                <a:latin typeface="Courier New" pitchFamily="49" charset="0"/>
              </a:rPr>
              <a:t>fd</a:t>
            </a:r>
            <a:r>
              <a:rPr lang="en-US" sz="2400" b="1" dirty="0">
                <a:latin typeface="Courier New" pitchFamily="49" charset="0"/>
              </a:rPr>
              <a:t> == -1</a:t>
            </a:r>
            <a:r>
              <a:rPr lang="en-US" sz="2400" b="1" dirty="0"/>
              <a:t> </a:t>
            </a:r>
            <a:r>
              <a:rPr lang="en-US" sz="2400" dirty="0"/>
              <a:t>indicates that an error occurred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/>
              <a:t>Each process created by a </a:t>
            </a:r>
            <a:r>
              <a:rPr lang="en-US" sz="2800" dirty="0" smtClean="0"/>
              <a:t>Linux </a:t>
            </a:r>
            <a:r>
              <a:rPr lang="en-US" sz="2800" dirty="0"/>
              <a:t>shell begins life with three open files associated with a terminal: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0: standard </a:t>
            </a:r>
            <a:r>
              <a:rPr lang="en-US" sz="2400" dirty="0" smtClean="0"/>
              <a:t>input (</a:t>
            </a:r>
            <a:r>
              <a:rPr lang="en-US" sz="2400" b="1" dirty="0" err="1" smtClean="0"/>
              <a:t>stdin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1: standard </a:t>
            </a:r>
            <a:r>
              <a:rPr lang="en-US" sz="2400" dirty="0" smtClean="0"/>
              <a:t>output (</a:t>
            </a:r>
            <a:r>
              <a:rPr lang="en-US" sz="2400" b="1" dirty="0" err="1" smtClean="0"/>
              <a:t>stdout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2: standard </a:t>
            </a:r>
            <a:r>
              <a:rPr lang="en-US" sz="2400" dirty="0" smtClean="0"/>
              <a:t>error (</a:t>
            </a:r>
            <a:r>
              <a:rPr lang="en-US" sz="2400" b="1" dirty="0" err="1" smtClean="0"/>
              <a:t>stderr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3150396" y="1627633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10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6304"/>
            <a:ext cx="10515599" cy="832104"/>
          </a:xfrm>
        </p:spPr>
        <p:txBody>
          <a:bodyPr>
            <a:normAutofit/>
          </a:bodyPr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2501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3020568" y="2185416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0622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37161"/>
            <a:ext cx="10497312" cy="841247"/>
          </a:xfrm>
        </p:spPr>
        <p:txBody>
          <a:bodyPr>
            <a:normAutofit/>
          </a:bodyPr>
          <a:lstStyle/>
          <a:p>
            <a:r>
              <a:rPr lang="en-US" dirty="0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181" y="1070809"/>
            <a:ext cx="10672008" cy="559468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  <a:buNone/>
            </a:pPr>
            <a:endParaRPr lang="en-US" sz="2800" dirty="0" smtClean="0"/>
          </a:p>
          <a:p>
            <a:pPr>
              <a:lnSpc>
                <a:spcPct val="85000"/>
              </a:lnSpc>
              <a:spcBef>
                <a:spcPts val="2400"/>
              </a:spcBef>
            </a:pPr>
            <a:r>
              <a:rPr lang="en-US" sz="2800" dirty="0" smtClean="0"/>
              <a:t>Returns </a:t>
            </a:r>
            <a:r>
              <a:rPr lang="en-US" sz="2800" dirty="0"/>
              <a:t>number of bytes read from file </a:t>
            </a:r>
            <a:r>
              <a:rPr lang="en-US" sz="2800" dirty="0" err="1">
                <a:latin typeface="Courier New" pitchFamily="49" charset="0"/>
              </a:rPr>
              <a:t>fd</a:t>
            </a:r>
            <a:r>
              <a:rPr lang="en-US" sz="2800" dirty="0"/>
              <a:t> into </a:t>
            </a:r>
            <a:r>
              <a:rPr lang="en-US" sz="2800" dirty="0" err="1">
                <a:latin typeface="Courier New" pitchFamily="49" charset="0"/>
              </a:rPr>
              <a:t>buf</a:t>
            </a: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Return type </a:t>
            </a:r>
            <a:r>
              <a:rPr lang="en-US" sz="2400" b="1" dirty="0" err="1">
                <a:latin typeface="Courier New" pitchFamily="49" charset="0"/>
              </a:rPr>
              <a:t>ssize_t</a:t>
            </a:r>
            <a:r>
              <a:rPr lang="en-US" sz="2400" dirty="0"/>
              <a:t> is signed integer</a:t>
            </a:r>
            <a:endParaRPr lang="en-US" sz="24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latin typeface="Courier New" pitchFamily="49" charset="0"/>
              </a:rPr>
              <a:t>nbytes</a:t>
            </a:r>
            <a:r>
              <a:rPr lang="en-US" sz="2400" b="1" dirty="0">
                <a:latin typeface="Courier New" pitchFamily="49" charset="0"/>
              </a:rPr>
              <a:t> &lt; 0</a:t>
            </a:r>
            <a:r>
              <a:rPr lang="en-US" sz="2400" b="1" dirty="0"/>
              <a:t> </a:t>
            </a:r>
            <a:r>
              <a:rPr lang="en-US" sz="2400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7B217"/>
                </a:solidFill>
              </a:rPr>
              <a:t>S</a:t>
            </a:r>
            <a:r>
              <a:rPr lang="en-US" sz="2400" b="1" i="1" dirty="0" smtClean="0">
                <a:solidFill>
                  <a:srgbClr val="F7B217"/>
                </a:solidFill>
              </a:rPr>
              <a:t>hort </a:t>
            </a:r>
            <a:r>
              <a:rPr lang="en-US" sz="2400" b="1" i="1" dirty="0">
                <a:solidFill>
                  <a:srgbClr val="F7B217"/>
                </a:solidFill>
              </a:rPr>
              <a:t>counts</a:t>
            </a:r>
            <a:r>
              <a:rPr lang="en-US" sz="2400" b="1" dirty="0">
                <a:solidFill>
                  <a:srgbClr val="F7B217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 err="1">
                <a:latin typeface="Courier New" pitchFamily="49" charset="0"/>
              </a:rPr>
              <a:t>nbytes</a:t>
            </a:r>
            <a:r>
              <a:rPr lang="en-US" sz="2400" b="1" dirty="0">
                <a:latin typeface="Courier New" pitchFamily="49" charset="0"/>
              </a:rPr>
              <a:t> &lt; </a:t>
            </a:r>
            <a:r>
              <a:rPr lang="en-US" sz="2400" b="1" dirty="0" err="1">
                <a:latin typeface="Courier New" pitchFamily="49" charset="0"/>
              </a:rPr>
              <a:t>sizeof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buf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b="1" dirty="0"/>
              <a:t> </a:t>
            </a:r>
            <a:r>
              <a:rPr lang="en-US" sz="2400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3140476" y="192956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866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3441" y="123826"/>
            <a:ext cx="10512551" cy="818005"/>
          </a:xfrm>
        </p:spPr>
        <p:txBody>
          <a:bodyPr>
            <a:normAutofit/>
          </a:bodyPr>
          <a:lstStyle/>
          <a:p>
            <a:r>
              <a:rPr lang="en-US" dirty="0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729" y="978408"/>
            <a:ext cx="10439399" cy="556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Writing a file copies bytes from memory to the current file position, and then updates current file position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Returns </a:t>
            </a:r>
            <a:r>
              <a:rPr lang="en-US" sz="3200" dirty="0"/>
              <a:t>number of bytes written from </a:t>
            </a:r>
            <a:r>
              <a:rPr lang="en-US" sz="3200" dirty="0" err="1">
                <a:latin typeface="Courier New" pitchFamily="49" charset="0"/>
              </a:rPr>
              <a:t>buf</a:t>
            </a:r>
            <a:r>
              <a:rPr lang="en-US" sz="3200" dirty="0"/>
              <a:t> to file </a:t>
            </a:r>
            <a:r>
              <a:rPr lang="en-US" sz="3200" dirty="0" err="1">
                <a:latin typeface="Courier New" pitchFamily="49" charset="0"/>
              </a:rPr>
              <a:t>fd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2800" b="1" dirty="0" err="1">
                <a:latin typeface="Courier New" pitchFamily="49" charset="0"/>
              </a:rPr>
              <a:t>nbytes</a:t>
            </a:r>
            <a:r>
              <a:rPr lang="en-US" sz="2800" b="1" dirty="0">
                <a:latin typeface="Courier New" pitchFamily="49" charset="0"/>
              </a:rPr>
              <a:t> &lt; 0</a:t>
            </a:r>
            <a:r>
              <a:rPr lang="en-US" sz="2800" b="1" dirty="0"/>
              <a:t> </a:t>
            </a:r>
            <a:r>
              <a:rPr lang="en-US" sz="2800" dirty="0"/>
              <a:t>indicates that an error occurred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2826766" y="2353057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804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59536" y="137161"/>
            <a:ext cx="10497312" cy="813816"/>
          </a:xfrm>
        </p:spPr>
        <p:txBody>
          <a:bodyPr>
            <a:normAutofit/>
          </a:bodyPr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240" y="1197864"/>
            <a:ext cx="11146536" cy="5136261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F7B217"/>
                </a:solidFill>
              </a:rPr>
              <a:t>file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/>
              <a:t>(terminal)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 smtClean="0">
                <a:latin typeface="Courier New"/>
                <a:cs typeface="Courier New"/>
              </a:rPr>
              <a:t>vmlinuz-3.13.0-55-generic </a:t>
            </a:r>
            <a:r>
              <a:rPr lang="en-US" dirty="0" smtClean="0"/>
              <a:t>(kernel 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dirty="0"/>
              <a:t>kernel data </a:t>
            </a:r>
            <a:r>
              <a:rPr lang="en-US" dirty="0" smtClean="0"/>
              <a:t>structures</a:t>
            </a:r>
            <a:r>
              <a:rPr lang="en-US" dirty="0"/>
              <a:t>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386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52144"/>
            <a:ext cx="10515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 smtClean="0"/>
              <a:t>stdin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/>
              <a:t>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2514601" y="2057401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solidFill>
                  <a:srgbClr val="9D206F"/>
                </a:solidFill>
                <a:latin typeface="Courier New"/>
                <a:cs typeface="Courier New"/>
              </a:rPr>
              <a:t>unistd.h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ead(STDIN_FILENO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write(STDOUT_FILENO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56457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868680" y="137160"/>
            <a:ext cx="10488168" cy="804672"/>
          </a:xfrm>
        </p:spPr>
        <p:txBody>
          <a:bodyPr>
            <a:normAutofit/>
          </a:bodyPr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8680" y="1219200"/>
            <a:ext cx="10488168" cy="5048250"/>
          </a:xfrm>
        </p:spPr>
        <p:txBody>
          <a:bodyPr>
            <a:normAutofit/>
          </a:bodyPr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r>
              <a:rPr lang="en-US" dirty="0" smtClean="0"/>
              <a:t>Best practice is to always allow for short counts. 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31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Metadata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005078"/>
            <a:ext cx="10515600" cy="154609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i="1" dirty="0">
                <a:solidFill>
                  <a:srgbClr val="F7B217"/>
                </a:solidFill>
              </a:rPr>
              <a:t>Metadata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data about data, in this case file data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Per-file metadata maintained by kernel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2208074" y="2608172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Protection 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User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Group 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Device 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Total 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Number 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modification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st_ctime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};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628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46304"/>
            <a:ext cx="10533888" cy="813816"/>
          </a:xfrm>
        </p:spPr>
        <p:txBody>
          <a:bodyPr>
            <a:normAutofit/>
          </a:bodyPr>
          <a:lstStyle/>
          <a:p>
            <a:r>
              <a:rPr lang="en-US" sz="4400" dirty="0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32104" y="1620034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Stat(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7251192" y="1105411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104" y="1105411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70320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850392" y="79952"/>
            <a:ext cx="10552176" cy="896777"/>
          </a:xfrm>
        </p:spPr>
        <p:txBody>
          <a:bodyPr>
            <a:normAutofit/>
          </a:bodyPr>
          <a:lstStyle/>
          <a:p>
            <a:r>
              <a:rPr lang="en-US" sz="4400" dirty="0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850392" y="1176754"/>
            <a:ext cx="10552176" cy="1414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3352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9499600" y="3886201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9135076" y="4028694"/>
            <a:ext cx="366418" cy="430054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6684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256" y="1067159"/>
            <a:ext cx="10448544" cy="14339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3640138" y="3657596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3640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(disk)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6230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121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Processes Share </a:t>
            </a:r>
            <a:r>
              <a:rPr lang="en-US" sz="4400" dirty="0" smtClean="0"/>
              <a:t>Files: </a:t>
            </a:r>
            <a:r>
              <a:rPr lang="en-US" sz="4400" dirty="0" smtClean="0">
                <a:latin typeface="Courier New"/>
                <a:cs typeface="Courier New"/>
              </a:rPr>
              <a:t>fork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6507"/>
            <a:ext cx="10515600" cy="13918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600" dirty="0"/>
              <a:t>Note: situation unchanged by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exec </a:t>
            </a:r>
            <a:r>
              <a:rPr lang="en-US" sz="2600" dirty="0"/>
              <a:t>functions (use </a:t>
            </a:r>
            <a:r>
              <a:rPr lang="en-US" sz="2600" b="1" dirty="0" err="1">
                <a:latin typeface="Courier New"/>
                <a:cs typeface="Courier New"/>
              </a:rPr>
              <a:t>fcntl</a:t>
            </a:r>
            <a:r>
              <a:rPr lang="en-US" sz="2600" dirty="0"/>
              <a:t> to change)</a:t>
            </a:r>
          </a:p>
          <a:p>
            <a:r>
              <a:rPr lang="en-US" i="1" dirty="0" smtClean="0">
                <a:solidFill>
                  <a:srgbClr val="F7B217"/>
                </a:solidFill>
              </a:rPr>
              <a:t>Before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3352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3366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10729"/>
            <a:ext cx="10533888" cy="837425"/>
          </a:xfrm>
        </p:spPr>
        <p:txBody>
          <a:bodyPr>
            <a:normAutofit/>
          </a:bodyPr>
          <a:lstStyle/>
          <a:p>
            <a:r>
              <a:rPr lang="en-US" sz="4400" dirty="0"/>
              <a:t>How Processes Share Files: </a:t>
            </a:r>
            <a:r>
              <a:rPr lang="en-US" sz="4400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104" y="1100553"/>
            <a:ext cx="10533888" cy="13832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3352800" y="4683126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031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3031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3031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3031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3031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2421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2421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2421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2421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2421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2921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Parent</a:t>
            </a: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2913743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3332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3336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90183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137160"/>
            <a:ext cx="10506455" cy="830104"/>
          </a:xfrm>
        </p:spPr>
        <p:txBody>
          <a:bodyPr>
            <a:normAutofit/>
          </a:bodyPr>
          <a:lstStyle/>
          <a:p>
            <a:r>
              <a:rPr lang="en-US" sz="4400" dirty="0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9" y="1219199"/>
            <a:ext cx="10506454" cy="200863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2397211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2665798" y="3673119"/>
            <a:ext cx="2297232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148648" y="3673119"/>
            <a:ext cx="3969486" cy="2651482"/>
            <a:chOff x="3624648" y="3673118"/>
            <a:chExt cx="3969486" cy="2651482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73118"/>
              <a:ext cx="2131161" cy="707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sz="2000" dirty="0">
                  <a:latin typeface="Calibri" pitchFamily="34" charset="0"/>
                </a:rPr>
                <a:t> </a:t>
              </a:r>
              <a:r>
                <a:rPr lang="en-US" sz="2000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3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9496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I/O Redirection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14769"/>
            <a:ext cx="10445496" cy="1292853"/>
          </a:xfrm>
        </p:spPr>
        <p:txBody>
          <a:bodyPr>
            <a:normAutofit fontScale="92500"/>
          </a:bodyPr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352800" y="4683126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B</a:t>
              </a: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8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87480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09728"/>
            <a:ext cx="10479024" cy="882028"/>
          </a:xfrm>
        </p:spPr>
        <p:txBody>
          <a:bodyPr>
            <a:normAutofit/>
          </a:bodyPr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672" y="1152144"/>
            <a:ext cx="10479024" cy="5486400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sz="4000" dirty="0" smtClean="0"/>
              <a:t>Elegant </a:t>
            </a:r>
            <a:r>
              <a:rPr lang="en-US" sz="4000" dirty="0"/>
              <a:t>mapping of files to devices allows kernel to export simple interface called </a:t>
            </a:r>
            <a:r>
              <a:rPr lang="en-US" sz="4000" i="1" dirty="0"/>
              <a:t>Unix </a:t>
            </a:r>
            <a:r>
              <a:rPr lang="en-US" sz="4000" i="1" dirty="0" smtClean="0"/>
              <a:t>I/O:</a:t>
            </a:r>
            <a:endParaRPr lang="en-US" sz="4000" i="1" dirty="0"/>
          </a:p>
          <a:p>
            <a:pPr lvl="1">
              <a:spcBef>
                <a:spcPts val="1800"/>
              </a:spcBef>
            </a:pPr>
            <a:r>
              <a:rPr lang="en-US" sz="3600" dirty="0" smtClean="0"/>
              <a:t>Opening </a:t>
            </a:r>
            <a:r>
              <a:rPr lang="en-US" sz="3600" dirty="0"/>
              <a:t>and closing files</a:t>
            </a:r>
          </a:p>
          <a:p>
            <a:pPr lvl="2">
              <a:spcBef>
                <a:spcPts val="1800"/>
              </a:spcBef>
            </a:pPr>
            <a:r>
              <a:rPr lang="en-US" sz="2800" b="1" dirty="0">
                <a:latin typeface="Courier New" pitchFamily="49" charset="0"/>
              </a:rPr>
              <a:t>open()</a:t>
            </a:r>
            <a:r>
              <a:rPr lang="en-US" sz="2800" dirty="0"/>
              <a:t>and </a:t>
            </a:r>
            <a:r>
              <a:rPr lang="en-US" sz="2800" b="1" dirty="0">
                <a:latin typeface="Courier New" pitchFamily="49" charset="0"/>
              </a:rPr>
              <a:t>close()</a:t>
            </a:r>
          </a:p>
          <a:p>
            <a:pPr lvl="1">
              <a:spcBef>
                <a:spcPts val="1800"/>
              </a:spcBef>
            </a:pPr>
            <a:r>
              <a:rPr lang="en-US" sz="3600" dirty="0"/>
              <a:t>Reading and writing a file</a:t>
            </a:r>
          </a:p>
          <a:p>
            <a:pPr lvl="2">
              <a:spcBef>
                <a:spcPts val="1800"/>
              </a:spcBef>
            </a:pPr>
            <a:r>
              <a:rPr lang="en-US" sz="2800" b="1" dirty="0">
                <a:latin typeface="Courier New" pitchFamily="49" charset="0"/>
              </a:rPr>
              <a:t>read()</a:t>
            </a:r>
            <a:r>
              <a:rPr lang="en-US" sz="2800" b="1" dirty="0"/>
              <a:t> </a:t>
            </a:r>
            <a:r>
              <a:rPr lang="en-US" sz="2800" dirty="0"/>
              <a:t>and  </a:t>
            </a:r>
            <a:r>
              <a:rPr lang="en-US" sz="2800" b="1" dirty="0">
                <a:latin typeface="Courier New" pitchFamily="49" charset="0"/>
              </a:rPr>
              <a:t>write()</a:t>
            </a:r>
          </a:p>
          <a:p>
            <a:pPr lvl="1">
              <a:spcBef>
                <a:spcPts val="1800"/>
              </a:spcBef>
            </a:pPr>
            <a:r>
              <a:rPr lang="en-US" sz="3600" dirty="0"/>
              <a:t>Changing the </a:t>
            </a:r>
            <a:r>
              <a:rPr lang="en-US" sz="3600" b="1" i="1" dirty="0">
                <a:solidFill>
                  <a:srgbClr val="F7B217"/>
                </a:solidFill>
              </a:rPr>
              <a:t>current file position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(seek)</a:t>
            </a:r>
          </a:p>
          <a:p>
            <a:pPr lvl="2">
              <a:spcBef>
                <a:spcPts val="1800"/>
              </a:spcBef>
            </a:pPr>
            <a:r>
              <a:rPr lang="en-US" sz="2800" dirty="0"/>
              <a:t>indicates next offset into file to read or write</a:t>
            </a:r>
          </a:p>
          <a:p>
            <a:pPr lvl="2">
              <a:spcBef>
                <a:spcPts val="1800"/>
              </a:spcBef>
            </a:pPr>
            <a:r>
              <a:rPr lang="en-US" sz="2800" b="1" dirty="0" err="1" smtClean="0">
                <a:latin typeface="Courier New" pitchFamily="49" charset="0"/>
              </a:rPr>
              <a:t>lseek</a:t>
            </a:r>
            <a:r>
              <a:rPr lang="en-US" sz="2800" b="1" dirty="0" smtClean="0">
                <a:latin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24838" y="2899182"/>
            <a:ext cx="4622866" cy="1360942"/>
            <a:chOff x="3048000" y="5561999"/>
            <a:chExt cx="4767648" cy="1205591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dirty="0" err="1">
                  <a:latin typeface="Calibri" pitchFamily="34" charset="0"/>
                </a:rPr>
                <a:t>B</a:t>
              </a:r>
              <a:r>
                <a:rPr lang="en-US" baseline="-25000" dirty="0" err="1">
                  <a:latin typeface="Calibri" pitchFamily="34" charset="0"/>
                </a:rPr>
                <a:t>k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203717" cy="408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1E3272"/>
                  </a:solidFill>
                  <a:latin typeface="Calibri" pitchFamily="34" charset="0"/>
                </a:rPr>
                <a:t>Current file position = k</a:t>
              </a:r>
            </a:p>
          </p:txBody>
        </p:sp>
      </p:grpSp>
      <p:sp>
        <p:nvSpPr>
          <p:cNvPr id="1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88701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79952"/>
            <a:ext cx="10497311" cy="898367"/>
          </a:xfrm>
        </p:spPr>
        <p:txBody>
          <a:bodyPr>
            <a:normAutofit/>
          </a:bodyPr>
          <a:lstStyle/>
          <a:p>
            <a:r>
              <a:rPr lang="en-US" sz="4400" dirty="0"/>
              <a:t>I/O Redirection Example (</a:t>
            </a:r>
            <a:r>
              <a:rPr lang="en-US" sz="4400" dirty="0" smtClean="0"/>
              <a:t>cont.)</a:t>
            </a:r>
            <a:endParaRPr lang="en-US" sz="4400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171994"/>
            <a:ext cx="10497311" cy="1114006"/>
          </a:xfrm>
        </p:spPr>
        <p:txBody>
          <a:bodyPr>
            <a:normAutofit/>
          </a:bodyPr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=0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3352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3352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</a:t>
            </a: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</a:t>
            </a: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5591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6304"/>
            <a:ext cx="10515600" cy="777240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392" y="1197678"/>
            <a:ext cx="10515600" cy="5136447"/>
          </a:xfrm>
        </p:spPr>
        <p:txBody>
          <a:bodyPr>
            <a:normAutofit/>
          </a:bodyPr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F7B217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72924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9848"/>
            <a:ext cx="10774680" cy="3182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F7B217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2438400" y="458724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 (descriptor 0)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1)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 (descriptor 2) */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83600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4562"/>
            <a:ext cx="10515600" cy="4612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getc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gets,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one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dirty="0" smtClean="0">
                <a:latin typeface="Courier New"/>
                <a:cs typeface="Courier New"/>
              </a:rPr>
              <a:t>read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50476" y="580707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88276" y="580707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988276" y="5807076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133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90846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859536" y="150813"/>
            <a:ext cx="10515599" cy="838199"/>
          </a:xfrm>
        </p:spPr>
        <p:txBody>
          <a:bodyPr>
            <a:normAutofit/>
          </a:bodyPr>
          <a:lstStyle/>
          <a:p>
            <a:r>
              <a:rPr lang="en-US" sz="4400" dirty="0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932688" y="1115569"/>
            <a:ext cx="10296144" cy="55138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</a:t>
            </a:r>
            <a:r>
              <a:rPr lang="en-US" dirty="0" smtClean="0"/>
              <a:t>”,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 smtClean="0">
                <a:latin typeface="+mn-lt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 return from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4068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4144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4602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4983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5440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5897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6354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6811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726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4373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4525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4830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4906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6583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5283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6049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5664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6151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5211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5668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5440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5516563" y="4510088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3154363" y="3076575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3459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4183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write(1,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, 6);</a:t>
            </a:r>
          </a:p>
        </p:txBody>
      </p:sp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852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832104" y="137160"/>
            <a:ext cx="10506455" cy="841248"/>
          </a:xfrm>
        </p:spPr>
        <p:txBody>
          <a:bodyPr>
            <a:normAutofit/>
          </a:bodyPr>
          <a:lstStyle/>
          <a:p>
            <a:r>
              <a:rPr lang="en-US" sz="4400" dirty="0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52487" y="1203960"/>
            <a:ext cx="10559225" cy="4867656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</a:t>
            </a:r>
            <a:r>
              <a:rPr lang="en-US" dirty="0" smtClean="0"/>
              <a:t>Linux </a:t>
            </a:r>
            <a:r>
              <a:rPr lang="en-US" dirty="0" err="1" smtClean="0">
                <a:latin typeface="Courier New" pitchFamily="49" charset="0"/>
              </a:rPr>
              <a:t>strace</a:t>
            </a:r>
            <a:r>
              <a:rPr lang="en-US" dirty="0" smtClean="0"/>
              <a:t> </a:t>
            </a:r>
            <a:r>
              <a:rPr lang="en-US" dirty="0"/>
              <a:t>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4800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6)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exit_group(0)                        = 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1981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251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Unix I/O vs. Standard </a:t>
            </a:r>
            <a:r>
              <a:rPr lang="en-US" sz="4400" dirty="0" smtClean="0"/>
              <a:t>I/O</a:t>
            </a:r>
            <a:endParaRPr lang="en-US" sz="4400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120" y="1289304"/>
            <a:ext cx="10393680" cy="5187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Standard I/O </a:t>
            </a:r>
            <a:r>
              <a:rPr lang="en-US" dirty="0" smtClean="0"/>
              <a:t>are </a:t>
            </a:r>
            <a:r>
              <a:rPr lang="en-US" dirty="0"/>
              <a:t>implemented using low-level </a:t>
            </a:r>
            <a:r>
              <a:rPr lang="en-US" dirty="0" smtClean="0"/>
              <a:t>Unix I/O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4264026" y="2913064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4264026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4265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4778440" y="3124200"/>
            <a:ext cx="225125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1765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2054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3754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3784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26853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13816" y="137160"/>
            <a:ext cx="10570463" cy="822960"/>
          </a:xfrm>
        </p:spPr>
        <p:txBody>
          <a:bodyPr>
            <a:normAutofit/>
          </a:bodyPr>
          <a:lstStyle/>
          <a:p>
            <a:r>
              <a:rPr lang="en-US" sz="4400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13816" y="1197678"/>
            <a:ext cx="10570464" cy="51364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</a:t>
            </a:r>
            <a:r>
              <a:rPr lang="en-US" dirty="0" smtClean="0"/>
              <a:t>O</a:t>
            </a:r>
            <a:endParaRPr lang="en-US" dirty="0"/>
          </a:p>
          <a:p>
            <a:pPr lvl="2"/>
            <a:r>
              <a:rPr lang="en-US" dirty="0"/>
              <a:t>All other I/O packages are implemented using Unix I/O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Unix I/O provides functions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Efficient reading of text lines requires some form of buffering, also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Both of these issues are addressed by the standard I/O and RIO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52372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37160"/>
            <a:ext cx="10479024" cy="832104"/>
          </a:xfrm>
        </p:spPr>
        <p:txBody>
          <a:bodyPr>
            <a:normAutofit/>
          </a:bodyPr>
          <a:lstStyle/>
          <a:p>
            <a:r>
              <a:rPr lang="en-US" dirty="0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152145"/>
            <a:ext cx="10479024" cy="5129784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</a:t>
            </a:r>
            <a:r>
              <a:rPr lang="en-US"/>
              <a:t>network </a:t>
            </a:r>
            <a:r>
              <a:rPr lang="en-US" smtClean="0"/>
              <a:t>sockets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46675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64593"/>
            <a:ext cx="10506456" cy="822959"/>
          </a:xfrm>
        </p:spPr>
        <p:txBody>
          <a:bodyPr>
            <a:normAutofit/>
          </a:bodyPr>
          <a:lstStyle/>
          <a:p>
            <a:r>
              <a:rPr lang="en-US" dirty="0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256" y="1216152"/>
            <a:ext cx="10424159" cy="51572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dirty="0" smtClean="0"/>
              <a:t>Inside signal handlers, because Unix I/O is </a:t>
            </a:r>
            <a:r>
              <a:rPr lang="en-US" dirty="0" err="1" smtClean="0"/>
              <a:t>async</a:t>
            </a:r>
            <a:r>
              <a:rPr lang="en-US" dirty="0" smtClean="0"/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dirty="0"/>
              <a:t>When you are reading and writing network</a:t>
            </a:r>
            <a:r>
              <a:rPr lang="en-US" dirty="0" smtClean="0"/>
              <a:t> sockets</a:t>
            </a:r>
          </a:p>
          <a:p>
            <a:pPr lvl="1"/>
            <a:r>
              <a:rPr lang="en-US" dirty="0" smtClean="0"/>
              <a:t>Avoid using standard I/O on sockets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83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039868"/>
          </a:xfrm>
        </p:spPr>
        <p:txBody>
          <a:bodyPr>
            <a:normAutofit/>
          </a:bodyPr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r>
              <a:rPr lang="en-US" dirty="0" smtClean="0"/>
              <a:t>Other file types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links</a:t>
            </a:r>
          </a:p>
          <a:p>
            <a:pPr lvl="1"/>
            <a:r>
              <a:rPr lang="en-US" i="1" dirty="0" smtClean="0"/>
              <a:t>Character and block devices</a:t>
            </a:r>
          </a:p>
          <a:p>
            <a:pPr lvl="1"/>
            <a:r>
              <a:rPr lang="en-US" i="1" dirty="0" smtClean="0"/>
              <a:t>Sockets for </a:t>
            </a:r>
            <a:r>
              <a:rPr lang="en-US" i="1" dirty="0"/>
              <a:t>communicating with a process on another machine</a:t>
            </a:r>
          </a:p>
          <a:p>
            <a:pPr lvl="1"/>
            <a:endParaRPr lang="en-US" i="1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402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173736"/>
            <a:ext cx="10488168" cy="768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8" y="1060323"/>
            <a:ext cx="10588752" cy="53861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you </a:t>
            </a:r>
            <a:r>
              <a:rPr lang="en-US" dirty="0" smtClean="0"/>
              <a:t>should never use on binary files</a:t>
            </a:r>
          </a:p>
          <a:p>
            <a:pPr lvl="1"/>
            <a:r>
              <a:rPr lang="en-US" dirty="0" smtClean="0"/>
              <a:t>Text-</a:t>
            </a:r>
            <a:r>
              <a:rPr lang="en-US" dirty="0"/>
              <a:t>oriented I/</a:t>
            </a:r>
            <a:r>
              <a:rPr lang="en-US" dirty="0" smtClean="0"/>
              <a:t>O such as 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scanf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Interpret EOL characters</a:t>
            </a:r>
          </a:p>
          <a:p>
            <a:pPr lvl="1"/>
            <a:r>
              <a:rPr lang="en-US" dirty="0"/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strcpy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28342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137160"/>
            <a:ext cx="10515600" cy="822960"/>
          </a:xfrm>
        </p:spPr>
        <p:txBody>
          <a:bodyPr>
            <a:normAutofit/>
          </a:bodyPr>
          <a:lstStyle/>
          <a:p>
            <a:r>
              <a:rPr lang="en-US" dirty="0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2" y="5546124"/>
            <a:ext cx="8307388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2057400" y="1295401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fd2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fd3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dup2(fd2</a:t>
            </a:r>
            <a:r>
              <a:rPr lang="en-US" sz="1600" dirty="0">
                <a:latin typeface="Courier New" pitchFamily="49" charset="0"/>
              </a:rPr>
              <a:t>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read(fd1</a:t>
            </a:r>
            <a:r>
              <a:rPr lang="en-US" sz="1600" dirty="0">
                <a:latin typeface="Courier New" pitchFamily="49" charset="0"/>
              </a:rPr>
              <a:t>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read(fd2</a:t>
            </a:r>
            <a:r>
              <a:rPr lang="en-US" sz="1600" dirty="0">
                <a:latin typeface="Courier New" pitchFamily="49" charset="0"/>
              </a:rPr>
              <a:t>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read(fd3</a:t>
            </a:r>
            <a:r>
              <a:rPr lang="en-US" sz="1600" dirty="0">
                <a:latin typeface="Courier New" pitchFamily="49" charset="0"/>
              </a:rPr>
              <a:t>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5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6933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9536" y="146304"/>
            <a:ext cx="10479023" cy="813816"/>
          </a:xfrm>
        </p:spPr>
        <p:txBody>
          <a:bodyPr>
            <a:normAutofit/>
          </a:bodyPr>
          <a:lstStyle/>
          <a:p>
            <a:r>
              <a:rPr lang="en-US" dirty="0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5174" y="6248400"/>
            <a:ext cx="8307388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2005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</a:rPr>
              <a:t>read(fd1</a:t>
            </a:r>
            <a:r>
              <a:rPr lang="en-US" sz="1600" dirty="0">
                <a:latin typeface="Courier New" pitchFamily="49" charset="0"/>
              </a:rPr>
              <a:t>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</a:rPr>
              <a:t>read(fd1</a:t>
            </a:r>
            <a:r>
              <a:rPr lang="en-US" sz="1600" dirty="0">
                <a:latin typeface="Courier New" pitchFamily="49" charset="0"/>
              </a:rPr>
              <a:t>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8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07035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5174" y="5029200"/>
            <a:ext cx="8307388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1997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write(fd1</a:t>
            </a:r>
            <a:r>
              <a:rPr lang="en-US" sz="1600" dirty="0">
                <a:latin typeface="Courier New" pitchFamily="49" charset="0"/>
              </a:rPr>
              <a:t>, "pqrs", 4);</a:t>
            </a:r>
          </a:p>
          <a:p>
            <a:r>
              <a:rPr lang="en-US" sz="1600" dirty="0">
                <a:latin typeface="Courier New" pitchFamily="49" charset="0"/>
              </a:rPr>
              <a:t>    fd3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write(fd3</a:t>
            </a:r>
            <a:r>
              <a:rPr lang="en-US" sz="1600" dirty="0">
                <a:latin typeface="Courier New" pitchFamily="49" charset="0"/>
              </a:rPr>
              <a:t>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write(fd2</a:t>
            </a:r>
            <a:r>
              <a:rPr lang="en-US" sz="1600" dirty="0">
                <a:latin typeface="Courier New" pitchFamily="49" charset="0"/>
              </a:rPr>
              <a:t>, "wxyz", 4);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write(fd3</a:t>
            </a:r>
            <a:r>
              <a:rPr lang="en-US" sz="1600" dirty="0">
                <a:latin typeface="Courier New" pitchFamily="49" charset="0"/>
              </a:rPr>
              <a:t>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7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71870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28016"/>
            <a:ext cx="10488167" cy="795528"/>
          </a:xfrm>
        </p:spPr>
        <p:txBody>
          <a:bodyPr>
            <a:normAutofit/>
          </a:bodyPr>
          <a:lstStyle/>
          <a:p>
            <a:r>
              <a:rPr lang="en-US" dirty="0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066800"/>
            <a:ext cx="4736592" cy="5370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b="1" dirty="0"/>
              <a:t>DIR</a:t>
            </a:r>
            <a:r>
              <a:rPr lang="en-US" dirty="0"/>
              <a:t>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5710108" y="1491168"/>
            <a:ext cx="5646739" cy="415498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84827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738104" cy="56418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regular file contains arbitrary data</a:t>
            </a:r>
            <a:endParaRPr lang="en-US" dirty="0"/>
          </a:p>
          <a:p>
            <a:r>
              <a:rPr lang="en-US" dirty="0" smtClean="0"/>
              <a:t>Applications </a:t>
            </a:r>
            <a:r>
              <a:rPr lang="en-US" dirty="0"/>
              <a:t>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 smtClean="0"/>
              <a:t>Text files are regular files with only ASCII or Unicode characters</a:t>
            </a:r>
          </a:p>
          <a:p>
            <a:pPr lvl="1"/>
            <a:r>
              <a:rPr lang="en-US" dirty="0" smtClean="0"/>
              <a:t>Binary files are everything else</a:t>
            </a:r>
          </a:p>
          <a:p>
            <a:pPr lvl="2"/>
            <a:r>
              <a:rPr lang="en-US" sz="2800" dirty="0" smtClean="0"/>
              <a:t>e.g., object files, JPEG images</a:t>
            </a:r>
          </a:p>
          <a:p>
            <a:pPr lvl="1"/>
            <a:r>
              <a:rPr lang="en-US" dirty="0" smtClean="0"/>
              <a:t>Kernel does n</a:t>
            </a:r>
            <a:r>
              <a:rPr lang="fr-FR" dirty="0"/>
              <a:t>o</a:t>
            </a:r>
            <a:r>
              <a:rPr lang="en-US" dirty="0" smtClean="0"/>
              <a:t>t </a:t>
            </a:r>
            <a:r>
              <a:rPr lang="en-US" dirty="0"/>
              <a:t>know the </a:t>
            </a:r>
            <a:r>
              <a:rPr lang="en-US" dirty="0" smtClean="0"/>
              <a:t>difference!</a:t>
            </a:r>
          </a:p>
          <a:p>
            <a:r>
              <a:rPr lang="en-US" dirty="0" smtClean="0"/>
              <a:t>Text </a:t>
            </a:r>
            <a:r>
              <a:rPr lang="en-US" dirty="0"/>
              <a:t>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(‘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’)	</a:t>
            </a:r>
          </a:p>
          <a:p>
            <a:pPr lvl="2"/>
            <a:r>
              <a:rPr lang="en-US" dirty="0">
                <a:solidFill>
                  <a:srgbClr val="1E3272"/>
                </a:solidFill>
              </a:rPr>
              <a:t>Newline is </a:t>
            </a:r>
            <a:r>
              <a:rPr lang="en-US" dirty="0" smtClean="0">
                <a:solidFill>
                  <a:srgbClr val="1E3272"/>
                </a:solidFill>
                <a:latin typeface="Courier New"/>
                <a:cs typeface="Courier New"/>
              </a:rPr>
              <a:t>0xa</a:t>
            </a:r>
            <a:r>
              <a:rPr lang="en-US" dirty="0">
                <a:solidFill>
                  <a:srgbClr val="1E3272"/>
                </a:solidFill>
              </a:rPr>
              <a:t>, same as ASCII line feed </a:t>
            </a:r>
            <a:r>
              <a:rPr lang="en-US" dirty="0" smtClean="0">
                <a:solidFill>
                  <a:srgbClr val="1E3272"/>
                </a:solidFill>
              </a:rPr>
              <a:t>character </a:t>
            </a:r>
            <a:r>
              <a:rPr lang="en-US" dirty="0">
                <a:solidFill>
                  <a:srgbClr val="1E3272"/>
                </a:solidFill>
              </a:rPr>
              <a:t>(LF</a:t>
            </a:r>
            <a:r>
              <a:rPr lang="en-US" dirty="0" smtClean="0">
                <a:solidFill>
                  <a:srgbClr val="1E3272"/>
                </a:solidFill>
              </a:rPr>
              <a:t>)</a:t>
            </a:r>
          </a:p>
          <a:p>
            <a:r>
              <a:rPr lang="en-US" dirty="0" smtClean="0"/>
              <a:t>End of line (EOL) indicators in other systems</a:t>
            </a:r>
          </a:p>
          <a:p>
            <a:pPr lvl="1"/>
            <a:r>
              <a:rPr lang="en-US" dirty="0" smtClean="0"/>
              <a:t>Linux and Mac OS: ‘</a:t>
            </a:r>
            <a:r>
              <a:rPr lang="en-US" dirty="0" smtClean="0">
                <a:latin typeface="Courier New"/>
                <a:cs typeface="Courier New"/>
              </a:rPr>
              <a:t>\n</a:t>
            </a:r>
            <a:r>
              <a:rPr lang="en-US" dirty="0" smtClean="0"/>
              <a:t>’ (</a:t>
            </a:r>
            <a:r>
              <a:rPr lang="en-US" dirty="0" smtClean="0">
                <a:latin typeface="Courier New"/>
                <a:cs typeface="Courier New"/>
              </a:rPr>
              <a:t>0xa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solidFill>
                  <a:srgbClr val="1E3272"/>
                </a:solidFill>
              </a:rPr>
              <a:t>line feed (LF)</a:t>
            </a:r>
          </a:p>
          <a:p>
            <a:pPr lvl="1"/>
            <a:r>
              <a:rPr lang="en-US" dirty="0" smtClean="0"/>
              <a:t>Windows and Internet protocols: ‘</a:t>
            </a:r>
            <a:r>
              <a:rPr lang="en-US" dirty="0" smtClean="0">
                <a:latin typeface="Courier New"/>
                <a:cs typeface="Courier New"/>
              </a:rPr>
              <a:t>\r\n</a:t>
            </a:r>
            <a:r>
              <a:rPr lang="en-US" dirty="0" smtClean="0"/>
              <a:t>’ (</a:t>
            </a:r>
            <a:r>
              <a:rPr lang="en-US" dirty="0" smtClean="0">
                <a:latin typeface="Courier New"/>
                <a:cs typeface="Courier New"/>
              </a:rPr>
              <a:t>0xd 0xa</a:t>
            </a:r>
            <a:r>
              <a:rPr lang="en-US" dirty="0" smtClean="0"/>
              <a:t>)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arriage return (CR) followed by line feed (LF)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193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78195"/>
          </a:xfrm>
        </p:spPr>
        <p:txBody>
          <a:bodyPr>
            <a:normAutofit/>
          </a:bodyPr>
          <a:lstStyle/>
          <a:p>
            <a:r>
              <a:rPr lang="en-US" dirty="0" smtClean="0"/>
              <a:t>Directory consists of an array of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Each link maps a </a:t>
            </a:r>
            <a:r>
              <a:rPr lang="en-US" i="1" dirty="0" smtClean="0"/>
              <a:t>filenam</a:t>
            </a:r>
            <a:r>
              <a:rPr lang="en-US" dirty="0" smtClean="0"/>
              <a:t>e to a file</a:t>
            </a:r>
          </a:p>
          <a:p>
            <a:r>
              <a:rPr lang="en-US" dirty="0" smtClean="0"/>
              <a:t>Each directory contains at least two entries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smtClean="0"/>
              <a:t> (dot) is  a link to itself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..</a:t>
            </a:r>
            <a:r>
              <a:rPr lang="en-US" dirty="0" smtClean="0"/>
              <a:t> (dot dot) is a link to </a:t>
            </a:r>
            <a:r>
              <a:rPr lang="en-US" i="1" dirty="0" smtClean="0"/>
              <a:t>the parent directory </a:t>
            </a:r>
            <a:r>
              <a:rPr lang="en-US" dirty="0" smtClean="0"/>
              <a:t>in the </a:t>
            </a:r>
            <a:r>
              <a:rPr lang="en-US" i="1" dirty="0" smtClean="0"/>
              <a:t>directory hierarchy</a:t>
            </a:r>
            <a:r>
              <a:rPr lang="en-US" dirty="0" smtClean="0"/>
              <a:t> (next slide)</a:t>
            </a:r>
          </a:p>
          <a:p>
            <a:r>
              <a:rPr lang="en-US" dirty="0" smtClean="0"/>
              <a:t>Commands for manipulating directories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mkdir</a:t>
            </a:r>
            <a:r>
              <a:rPr lang="en-US" dirty="0" smtClean="0"/>
              <a:t>: create empty directory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view directory contents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rmdir</a:t>
            </a:r>
            <a:r>
              <a:rPr lang="en-US" dirty="0" smtClean="0"/>
              <a:t>: delete empty directory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130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599" cy="54041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486401" y="1770888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698354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67001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00836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81481" y="2494788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619212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98354" y="314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667001" y="314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481515" y="3142488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58150" y="3142488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53551" y="314248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acos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21020" y="3142488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andrewt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20001" y="3142488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305012" y="314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162801" y="3980688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366576" y="3980688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399662" y="39806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153401" y="4861334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2036949" y="2109442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3005595" y="2109442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4239431" y="2109442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5640300" y="2109442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5640300" y="2109442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5954463" y="2833342"/>
            <a:ext cx="427178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6381641" y="2833342"/>
            <a:ext cx="625437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 flipH="1">
            <a:off x="5953712" y="3481042"/>
            <a:ext cx="751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2036948" y="2833342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3005595" y="2833342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3881674" y="2833342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4239431" y="2833342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8204856" y="2833342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8957806" y="2833342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7686092" y="3481042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8204856" y="3481042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9643606" y="3481042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8738256" y="4319242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5430420" y="3980688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197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" y="1124712"/>
            <a:ext cx="10957560" cy="21899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/home/</a:t>
            </a:r>
            <a:r>
              <a:rPr lang="en-US" dirty="0" err="1" smtClean="0">
                <a:latin typeface="Courier New"/>
                <a:cs typeface="Courier New"/>
              </a:rPr>
              <a:t>acos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../home/</a:t>
            </a:r>
            <a:r>
              <a:rPr lang="en-US" dirty="0" err="1" smtClean="0">
                <a:latin typeface="Courier New"/>
                <a:cs typeface="Courier New"/>
              </a:rPr>
              <a:t>acos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5806441" y="3276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018394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87041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220876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01521" y="40005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939252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018394" y="46482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87041" y="46482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01555" y="46482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78190" y="46482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73591" y="46482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acos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41060" y="464820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andrewt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940041" y="46482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625052" y="46482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482841" y="5486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686616" y="54864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719702" y="5486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473441" y="63670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2356989" y="36151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3325635" y="36151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4559471" y="36151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5960340" y="36151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5960340" y="36151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6274503" y="4339054"/>
            <a:ext cx="427178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6701681" y="4339054"/>
            <a:ext cx="625437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 flipH="1">
            <a:off x="6273750" y="4986754"/>
            <a:ext cx="753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2356988" y="43390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3325635" y="43390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4201714" y="43390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4559471" y="43390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8524896" y="43390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9277846" y="43390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8006132" y="49867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8524896" y="49867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9963646" y="49867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9058296" y="58249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5750460" y="5486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1546" y="3245822"/>
            <a:ext cx="255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cs typeface="Courier New"/>
              </a:rPr>
              <a:t>cwd</a:t>
            </a:r>
            <a:r>
              <a:rPr lang="en-US" dirty="0"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/>
                <a:cs typeface="Courier New"/>
              </a:rPr>
              <a:t>/</a:t>
            </a:r>
            <a:r>
              <a:rPr lang="en-US" dirty="0" smtClean="0">
                <a:solidFill>
                  <a:schemeClr val="accent2"/>
                </a:solidFill>
                <a:latin typeface="Courier New"/>
                <a:cs typeface="Courier New"/>
              </a:rPr>
              <a:t>home/</a:t>
            </a:r>
            <a:r>
              <a:rPr lang="en-US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andrewt</a:t>
            </a:r>
            <a:endParaRPr lang="en-US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4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650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6187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bin</a:t>
            </a:r>
            <a:r>
              <a:rPr lang="en-US" sz="2000" dirty="0"/>
              <a:t>  – Essential user command binaries (for use by all users)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boot</a:t>
            </a:r>
            <a:r>
              <a:rPr lang="en-US" sz="2000" dirty="0"/>
              <a:t>  – Static files of the boot loader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dev</a:t>
            </a:r>
            <a:r>
              <a:rPr lang="en-US" sz="2000" dirty="0"/>
              <a:t> –  Device files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etc</a:t>
            </a:r>
            <a:r>
              <a:rPr lang="en-US" sz="2000" dirty="0"/>
              <a:t>  – Host-specific system configuration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home</a:t>
            </a:r>
            <a:r>
              <a:rPr lang="en-US" sz="2000" dirty="0"/>
              <a:t>  – User home directories (optional)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lib </a:t>
            </a:r>
            <a:r>
              <a:rPr lang="en-US" sz="2000" dirty="0"/>
              <a:t>–  Essential shared libraries and kernel modules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lib&lt;</a:t>
            </a:r>
            <a:r>
              <a:rPr lang="en-US" sz="2000" b="1" dirty="0" err="1"/>
              <a:t>qual</a:t>
            </a:r>
            <a:r>
              <a:rPr lang="en-US" sz="2000" b="1" dirty="0"/>
              <a:t>&gt;</a:t>
            </a:r>
            <a:r>
              <a:rPr lang="en-US" sz="2000" dirty="0"/>
              <a:t> – Alternate format essential shared libraries (optional)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media </a:t>
            </a:r>
            <a:r>
              <a:rPr lang="en-US" sz="2000" dirty="0"/>
              <a:t>– Mount point for removable media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mnt</a:t>
            </a:r>
            <a:r>
              <a:rPr lang="en-US" sz="2000" b="1" dirty="0"/>
              <a:t>  </a:t>
            </a:r>
            <a:r>
              <a:rPr lang="en-US" sz="2000" dirty="0"/>
              <a:t>– Mount point for a temporarily mounted filesystem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opt  </a:t>
            </a:r>
            <a:r>
              <a:rPr lang="en-US" sz="2000" dirty="0"/>
              <a:t>–  Add-on application software packages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root</a:t>
            </a:r>
            <a:r>
              <a:rPr lang="en-US" sz="2000" dirty="0"/>
              <a:t>  –  Home directory for the root user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proc  </a:t>
            </a:r>
            <a:r>
              <a:rPr lang="en-US" sz="2000" dirty="0"/>
              <a:t>– Virtual filesystem providing process and kernel information as files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run  </a:t>
            </a:r>
            <a:r>
              <a:rPr lang="en-US" sz="2000" dirty="0"/>
              <a:t>–  Run-time variable data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sbin</a:t>
            </a:r>
            <a:r>
              <a:rPr lang="en-US" sz="2000" b="1" dirty="0"/>
              <a:t> </a:t>
            </a:r>
            <a:r>
              <a:rPr lang="en-US" sz="2000" dirty="0"/>
              <a:t>– System binaries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srv</a:t>
            </a:r>
            <a:r>
              <a:rPr lang="en-US" sz="2000" b="1" dirty="0"/>
              <a:t> </a:t>
            </a:r>
            <a:r>
              <a:rPr lang="en-US" sz="2000" dirty="0"/>
              <a:t>– Data for services provided by this system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sys </a:t>
            </a:r>
            <a:r>
              <a:rPr lang="en-US" sz="2000" dirty="0"/>
              <a:t>– Kernel and system information virtual filesystem</a:t>
            </a:r>
          </a:p>
          <a:p>
            <a:pPr>
              <a:spcBef>
                <a:spcPts val="0"/>
              </a:spcBef>
            </a:pPr>
            <a:r>
              <a:rPr lang="en-US" sz="2000" b="1" i="1" dirty="0" smtClean="0"/>
              <a:t>/</a:t>
            </a:r>
            <a:r>
              <a:rPr lang="en-US" sz="2000" b="1" i="1" dirty="0" err="1"/>
              <a:t>tmp</a:t>
            </a:r>
            <a:r>
              <a:rPr lang="en-US" sz="2000" b="1" i="1" dirty="0"/>
              <a:t>  </a:t>
            </a:r>
            <a:r>
              <a:rPr lang="en-US" sz="2000" dirty="0"/>
              <a:t>–  Temporary files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usr</a:t>
            </a:r>
            <a:r>
              <a:rPr lang="en-US" sz="2000" b="1" dirty="0"/>
              <a:t> </a:t>
            </a:r>
            <a:r>
              <a:rPr lang="en-US" sz="2000" dirty="0"/>
              <a:t>–  Secondary hierarchy for read-only user data; contains the majority of (multi-) user </a:t>
            </a:r>
            <a:r>
              <a:rPr lang="en-US" sz="2000" dirty="0" smtClean="0"/>
              <a:t>tools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/>
              <a:t>–  Variable files: files whose content is expected to </a:t>
            </a:r>
            <a:r>
              <a:rPr lang="en-US" sz="2000" dirty="0" smtClean="0"/>
              <a:t>change </a:t>
            </a:r>
            <a:r>
              <a:rPr lang="en-US" sz="2000" dirty="0"/>
              <a:t>during normal operation of the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Filesystem Hierarchy Standard</a:t>
            </a:r>
          </a:p>
        </p:txBody>
      </p:sp>
    </p:spTree>
    <p:extLst>
      <p:ext uri="{BB962C8B-B14F-4D97-AF65-F5344CB8AC3E}">
        <p14:creationId xmlns="" xmlns:p14="http://schemas.microsoft.com/office/powerpoint/2010/main" val="4244158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24710</TotalTime>
  <Words>3817</Words>
  <Application>Microsoft Office PowerPoint</Application>
  <PresentationFormat>Произвольный</PresentationFormat>
  <Paragraphs>869</Paragraphs>
  <Slides>45</Slides>
  <Notes>35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Тема Office</vt:lpstr>
      <vt:lpstr>Computer Architecture and Operating Systems Lecture 7: I/O and Files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Linux Filesystem Hierarchy Standard</vt:lpstr>
      <vt:lpstr>Virtual File Systems</vt:lpstr>
      <vt:lpstr>Virtual File Systems (Cont.)</vt:lpstr>
      <vt:lpstr>Virtual File System Implementation</vt:lpstr>
      <vt:lpstr>5 parts of a Linux Disk</vt:lpstr>
      <vt:lpstr>Inode Format</vt:lpstr>
      <vt:lpstr>Unix Filesystem (Inodes)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File Metadata</vt:lpstr>
      <vt:lpstr>Example of Accessing 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Unix I/O vs. Standard I/O</vt:lpstr>
      <vt:lpstr>Pros and Cons of Unix I/O</vt:lpstr>
      <vt:lpstr>Pros and Cons of Standard I/O</vt:lpstr>
      <vt:lpstr>Choosing I/O Functions</vt:lpstr>
      <vt:lpstr>Aside: Working with Binary Files</vt:lpstr>
      <vt:lpstr>Fun with File Descriptors (1)</vt:lpstr>
      <vt:lpstr>Fun with File Descriptors (2)</vt:lpstr>
      <vt:lpstr>Fun with File Descriptors (3)</vt:lpstr>
      <vt:lpstr>Accessing Directories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655</cp:revision>
  <dcterms:created xsi:type="dcterms:W3CDTF">2015-11-11T03:30:50Z</dcterms:created>
  <dcterms:modified xsi:type="dcterms:W3CDTF">2021-04-20T08:45:36Z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