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handoutMasterIdLst>
    <p:handoutMasterId r:id="rId23"/>
  </p:handoutMasterIdLst>
  <p:sldIdLst>
    <p:sldId id="256" r:id="rId2"/>
    <p:sldId id="275" r:id="rId3"/>
    <p:sldId id="282" r:id="rId4"/>
    <p:sldId id="284" r:id="rId5"/>
    <p:sldId id="285" r:id="rId6"/>
    <p:sldId id="283" r:id="rId7"/>
    <p:sldId id="286" r:id="rId8"/>
    <p:sldId id="287" r:id="rId9"/>
    <p:sldId id="288" r:id="rId10"/>
    <p:sldId id="289" r:id="rId11"/>
    <p:sldId id="290" r:id="rId12"/>
    <p:sldId id="291" r:id="rId13"/>
    <p:sldId id="292" r:id="rId14"/>
    <p:sldId id="277" r:id="rId15"/>
    <p:sldId id="276" r:id="rId16"/>
    <p:sldId id="278" r:id="rId17"/>
    <p:sldId id="279" r:id="rId18"/>
    <p:sldId id="280" r:id="rId19"/>
    <p:sldId id="281" r:id="rId20"/>
    <p:sldId id="272" r:id="rId2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Камкин Александр Сергеевич" initials="КАС"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E3272"/>
    <a:srgbClr val="F7B217"/>
    <a:srgbClr val="2F5CB5"/>
    <a:srgbClr val="F3B217"/>
    <a:srgbClr val="F07F09"/>
    <a:srgbClr val="FF6600"/>
    <a:srgbClr val="273272"/>
    <a:srgbClr val="F8BA30"/>
    <a:srgbClr val="FFC000"/>
    <a:srgbClr val="2E5E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32" autoAdjust="0"/>
    <p:restoredTop sz="99729" autoAdjust="0"/>
  </p:normalViewPr>
  <p:slideViewPr>
    <p:cSldViewPr snapToGrid="0">
      <p:cViewPr varScale="1">
        <p:scale>
          <a:sx n="64" d="100"/>
          <a:sy n="64" d="100"/>
        </p:scale>
        <p:origin x="40" y="18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307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106195-8D78-4F6F-B8E4-FA67975ACEF5}" type="datetimeFigureOut">
              <a:rPr lang="ru-RU" smtClean="0"/>
              <a:pPr/>
              <a:t>27.04.2021</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F301F6-630C-4517-9108-FC1E44EE8C87}" type="slidenum">
              <a:rPr lang="ru-RU" smtClean="0"/>
              <a:pPr/>
              <a:t>‹#›</a:t>
            </a:fld>
            <a:endParaRPr lang="ru-RU"/>
          </a:p>
        </p:txBody>
      </p:sp>
    </p:spTree>
    <p:extLst>
      <p:ext uri="{BB962C8B-B14F-4D97-AF65-F5344CB8AC3E}">
        <p14:creationId xmlns:p14="http://schemas.microsoft.com/office/powerpoint/2010/main" val="82727997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8212F1-C3D9-4F2B-8F42-5E960FE8BE51}" type="datetimeFigureOut">
              <a:rPr lang="ru-RU" smtClean="0"/>
              <a:pPr/>
              <a:t>27.04.2021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83B3A5-99BF-45D9-956B-DC57CC23AD97}" type="slidenum">
              <a:rPr lang="ru-RU" smtClean="0"/>
              <a:pPr/>
              <a:t>‹#›</a:t>
            </a:fld>
            <a:endParaRPr lang="ru-RU"/>
          </a:p>
        </p:txBody>
      </p:sp>
    </p:spTree>
    <p:extLst>
      <p:ext uri="{BB962C8B-B14F-4D97-AF65-F5344CB8AC3E}">
        <p14:creationId xmlns:p14="http://schemas.microsoft.com/office/powerpoint/2010/main" val="3865021395"/>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5583B3A5-99BF-45D9-956B-DC57CC23AD97}" type="slidenum">
              <a:rPr lang="ru-RU" smtClean="0"/>
              <a:pPr/>
              <a:t>1</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Верхний колонтитул 5"/>
          <p:cNvSpPr>
            <a:spLocks noGrp="1"/>
          </p:cNvSpPr>
          <p:nvPr>
            <p:ph type="hdr" sz="quarter" idx="12"/>
          </p:nvPr>
        </p:nvSpPr>
        <p:spPr/>
        <p:txBody>
          <a:bodyPr/>
          <a:lstStyle/>
          <a:p>
            <a:endParaRPr lang="ru-RU" dirty="0"/>
          </a:p>
        </p:txBody>
      </p:sp>
    </p:spTree>
    <p:extLst>
      <p:ext uri="{BB962C8B-B14F-4D97-AF65-F5344CB8AC3E}">
        <p14:creationId xmlns:p14="http://schemas.microsoft.com/office/powerpoint/2010/main" val="2381791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Верхний колонтитул 3"/>
          <p:cNvSpPr>
            <a:spLocks noGrp="1"/>
          </p:cNvSpPr>
          <p:nvPr>
            <p:ph type="hdr" sz="quarter" idx="10"/>
          </p:nvPr>
        </p:nvSpPr>
        <p:spPr/>
        <p:txBody>
          <a:bodyPr/>
          <a:lstStyle/>
          <a:p>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583B3A5-99BF-45D9-956B-DC57CC23AD97}" type="slidenum">
              <a:rPr lang="ru-RU" smtClean="0"/>
              <a:pPr/>
              <a:t>20</a:t>
            </a:fld>
            <a:endParaRPr lang="ru-RU"/>
          </a:p>
        </p:txBody>
      </p:sp>
    </p:spTree>
    <p:extLst>
      <p:ext uri="{BB962C8B-B14F-4D97-AF65-F5344CB8AC3E}">
        <p14:creationId xmlns:p14="http://schemas.microsoft.com/office/powerpoint/2010/main" val="19159508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12" name="Rectangle 5"/>
          <p:cNvSpPr/>
          <p:nvPr userDrawn="1"/>
        </p:nvSpPr>
        <p:spPr>
          <a:xfrm>
            <a:off x="-1" y="2601087"/>
            <a:ext cx="12192001" cy="1603772"/>
          </a:xfrm>
          <a:prstGeom prst="rect">
            <a:avLst/>
          </a:prstGeom>
          <a:solidFill>
            <a:srgbClr val="2F5CB5"/>
          </a:solidFill>
          <a:ln w="19050" cap="sq" cmpd="sng" algn="ctr">
            <a:solidFill>
              <a:srgbClr val="FF6600"/>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3" name="Rectangle 6"/>
          <p:cNvSpPr/>
          <p:nvPr userDrawn="1"/>
        </p:nvSpPr>
        <p:spPr>
          <a:xfrm>
            <a:off x="0" y="2545985"/>
            <a:ext cx="12192000" cy="59883"/>
          </a:xfrm>
          <a:prstGeom prst="rect">
            <a:avLst/>
          </a:prstGeom>
          <a:solidFill>
            <a:srgbClr val="F7B217"/>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4" name="Rectangle 9"/>
          <p:cNvSpPr/>
          <p:nvPr userDrawn="1"/>
        </p:nvSpPr>
        <p:spPr>
          <a:xfrm>
            <a:off x="0" y="4210574"/>
            <a:ext cx="12192000" cy="45719"/>
          </a:xfrm>
          <a:prstGeom prst="rect">
            <a:avLst/>
          </a:prstGeom>
          <a:solidFill>
            <a:srgbClr val="F7B217"/>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6" name="Title 7"/>
          <p:cNvSpPr>
            <a:spLocks noGrp="1"/>
          </p:cNvSpPr>
          <p:nvPr>
            <p:ph type="ctrTitle"/>
          </p:nvPr>
        </p:nvSpPr>
        <p:spPr>
          <a:xfrm>
            <a:off x="0" y="2601227"/>
            <a:ext cx="12192000" cy="1840144"/>
          </a:xfrm>
        </p:spPr>
        <p:txBody>
          <a:bodyPr anchor="ctr"/>
          <a:lstStyle>
            <a:lvl1pPr algn="ctr">
              <a:defRPr lang="en-US" dirty="0">
                <a:solidFill>
                  <a:srgbClr val="FFFFFF"/>
                </a:solidFill>
              </a:defRPr>
            </a:lvl1pPr>
          </a:lstStyle>
          <a:p>
            <a:r>
              <a:rPr lang="en-US" dirty="0" smtClean="0"/>
              <a:t>Click to edit Master title style</a:t>
            </a:r>
            <a:endParaRPr lang="en-US" dirty="0"/>
          </a:p>
        </p:txBody>
      </p:sp>
      <p:pic>
        <p:nvPicPr>
          <p:cNvPr id="9" name="Рисунок 8" descr="logo_с_hse_cmyk_e.png"/>
          <p:cNvPicPr>
            <a:picLocks noChangeAspect="1"/>
          </p:cNvPicPr>
          <p:nvPr userDrawn="1"/>
        </p:nvPicPr>
        <p:blipFill>
          <a:blip r:embed="rId2" cstate="print"/>
          <a:stretch>
            <a:fillRect/>
          </a:stretch>
        </p:blipFill>
        <p:spPr>
          <a:xfrm>
            <a:off x="3934031" y="213770"/>
            <a:ext cx="1704213" cy="2196275"/>
          </a:xfrm>
          <a:prstGeom prst="rect">
            <a:avLst/>
          </a:prstGeom>
        </p:spPr>
      </p:pic>
      <p:pic>
        <p:nvPicPr>
          <p:cNvPr id="10" name="Рисунок 9" descr="Unknown.png"/>
          <p:cNvPicPr>
            <a:picLocks noChangeAspect="1"/>
          </p:cNvPicPr>
          <p:nvPr userDrawn="1"/>
        </p:nvPicPr>
        <p:blipFill>
          <a:blip r:embed="rId3" cstate="print"/>
          <a:stretch>
            <a:fillRect/>
          </a:stretch>
        </p:blipFill>
        <p:spPr>
          <a:xfrm>
            <a:off x="6045713" y="219880"/>
            <a:ext cx="2143125" cy="2143125"/>
          </a:xfrm>
          <a:prstGeom prst="rect">
            <a:avLst/>
          </a:prstGeom>
        </p:spPr>
      </p:pic>
    </p:spTree>
    <p:extLst>
      <p:ext uri="{BB962C8B-B14F-4D97-AF65-F5344CB8AC3E}">
        <p14:creationId xmlns:p14="http://schemas.microsoft.com/office/powerpoint/2010/main" val="32245516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endParaRPr lang="ru-RU" dirty="0"/>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397BFD8-F312-4EF2-A268-44FB4BDDBBB0}" type="slidenum">
              <a:rPr lang="ru-RU" smtClean="0"/>
              <a:pPr/>
              <a:t>‹#›</a:t>
            </a:fld>
            <a:endParaRPr lang="ru-RU"/>
          </a:p>
        </p:txBody>
      </p:sp>
    </p:spTree>
    <p:extLst>
      <p:ext uri="{BB962C8B-B14F-4D97-AF65-F5344CB8AC3E}">
        <p14:creationId xmlns:p14="http://schemas.microsoft.com/office/powerpoint/2010/main" val="971117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endParaRPr lang="ru-RU" dirty="0"/>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397BFD8-F312-4EF2-A268-44FB4BDDBBB0}" type="slidenum">
              <a:rPr lang="ru-RU" smtClean="0"/>
              <a:pPr/>
              <a:t>‹#›</a:t>
            </a:fld>
            <a:endParaRPr lang="ru-RU"/>
          </a:p>
        </p:txBody>
      </p:sp>
    </p:spTree>
    <p:extLst>
      <p:ext uri="{BB962C8B-B14F-4D97-AF65-F5344CB8AC3E}">
        <p14:creationId xmlns:p14="http://schemas.microsoft.com/office/powerpoint/2010/main" val="33488778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11" name="Прямоугольник 10"/>
          <p:cNvSpPr/>
          <p:nvPr userDrawn="1"/>
        </p:nvSpPr>
        <p:spPr>
          <a:xfrm>
            <a:off x="838200" y="123553"/>
            <a:ext cx="10515600" cy="842818"/>
          </a:xfrm>
          <a:prstGeom prst="rect">
            <a:avLst/>
          </a:prstGeom>
          <a:solidFill>
            <a:srgbClr val="2F5CB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273272"/>
              </a:solidFill>
            </a:endParaRPr>
          </a:p>
        </p:txBody>
      </p:sp>
      <p:sp>
        <p:nvSpPr>
          <p:cNvPr id="21" name="Овал 20"/>
          <p:cNvSpPr/>
          <p:nvPr userDrawn="1"/>
        </p:nvSpPr>
        <p:spPr>
          <a:xfrm flipV="1">
            <a:off x="10775841" y="6190935"/>
            <a:ext cx="584617" cy="502173"/>
          </a:xfrm>
          <a:prstGeom prst="ellipse">
            <a:avLst/>
          </a:prstGeom>
          <a:solidFill>
            <a:srgbClr val="2F5C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73272"/>
              </a:solidFill>
            </a:endParaRPr>
          </a:p>
        </p:txBody>
      </p:sp>
      <p:sp>
        <p:nvSpPr>
          <p:cNvPr id="3" name="Объект 2"/>
          <p:cNvSpPr>
            <a:spLocks noGrp="1"/>
          </p:cNvSpPr>
          <p:nvPr>
            <p:ph idx="1"/>
          </p:nvPr>
        </p:nvSpPr>
        <p:spPr>
          <a:xfrm>
            <a:off x="838200" y="1178053"/>
            <a:ext cx="10515600" cy="4997896"/>
          </a:xfrm>
        </p:spPr>
        <p:txBody>
          <a:bodyPr/>
          <a:lstStyle>
            <a:lvl1pPr>
              <a:buFont typeface="Wingdings" pitchFamily="2" charset="2"/>
              <a:buChar char="§"/>
              <a:defRPr sz="3600">
                <a:solidFill>
                  <a:srgbClr val="273272"/>
                </a:solidFill>
              </a:defRPr>
            </a:lvl1pPr>
            <a:lvl2pPr>
              <a:buClr>
                <a:srgbClr val="F7B217"/>
              </a:buClr>
              <a:buFont typeface="Wingdings" pitchFamily="2" charset="2"/>
              <a:buChar char="§"/>
              <a:defRPr sz="3200">
                <a:solidFill>
                  <a:srgbClr val="273272"/>
                </a:solidFill>
              </a:defRPr>
            </a:lvl2pPr>
            <a:lvl3pPr>
              <a:buFont typeface="Wingdings" pitchFamily="2" charset="2"/>
              <a:buChar char="§"/>
              <a:defRPr sz="2400">
                <a:solidFill>
                  <a:srgbClr val="273272"/>
                </a:solidFill>
              </a:defRPr>
            </a:lvl3pPr>
            <a:lvl4pPr>
              <a:defRPr sz="2000">
                <a:solidFill>
                  <a:srgbClr val="273272"/>
                </a:solidFill>
              </a:defRPr>
            </a:lvl4pPr>
            <a:lvl5pPr>
              <a:defRPr sz="1800">
                <a:solidFill>
                  <a:srgbClr val="273272"/>
                </a:solidFill>
              </a:defRPr>
            </a:lvl5p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6" name="Номер слайда 5"/>
          <p:cNvSpPr>
            <a:spLocks noGrp="1"/>
          </p:cNvSpPr>
          <p:nvPr>
            <p:ph type="sldNum" sz="quarter" idx="12"/>
          </p:nvPr>
        </p:nvSpPr>
        <p:spPr>
          <a:xfrm>
            <a:off x="10776031" y="6190938"/>
            <a:ext cx="594673" cy="479419"/>
          </a:xfrm>
        </p:spPr>
        <p:txBody>
          <a:bodyPr/>
          <a:lstStyle>
            <a:lvl1pPr>
              <a:defRPr sz="2000" b="1">
                <a:solidFill>
                  <a:srgbClr val="F7B217"/>
                </a:solidFill>
              </a:defRPr>
            </a:lvl1pPr>
          </a:lstStyle>
          <a:p>
            <a:pPr algn="ctr"/>
            <a:fld id="{1397BFD8-F312-4EF2-A268-44FB4BDDBBB0}" type="slidenum">
              <a:rPr lang="ru-RU" smtClean="0"/>
              <a:pPr algn="ctr"/>
              <a:t>‹#›</a:t>
            </a:fld>
            <a:endParaRPr lang="ru-RU" dirty="0"/>
          </a:p>
        </p:txBody>
      </p:sp>
      <p:sp>
        <p:nvSpPr>
          <p:cNvPr id="2" name="Заголовок 1"/>
          <p:cNvSpPr>
            <a:spLocks noGrp="1"/>
          </p:cNvSpPr>
          <p:nvPr>
            <p:ph type="title" hasCustomPrompt="1"/>
          </p:nvPr>
        </p:nvSpPr>
        <p:spPr>
          <a:xfrm>
            <a:off x="838200" y="107867"/>
            <a:ext cx="10515600" cy="840215"/>
          </a:xfrm>
          <a:noFill/>
          <a:effectLst/>
        </p:spPr>
        <p:txBody>
          <a:bodyPr lIns="72000" tIns="25200" rIns="0" bIns="25200"/>
          <a:lstStyle>
            <a:lvl1pPr algn="ctr">
              <a:lnSpc>
                <a:spcPct val="100000"/>
              </a:lnSpc>
              <a:defRPr sz="4800" b="1">
                <a:solidFill>
                  <a:srgbClr val="F7B217"/>
                </a:solidFill>
              </a:defRPr>
            </a:lvl1pPr>
          </a:lstStyle>
          <a:p>
            <a:r>
              <a:rPr lang="en-US" dirty="0" smtClean="0"/>
              <a:t>Slide Header</a:t>
            </a:r>
            <a:endParaRPr lang="ru-RU" dirty="0"/>
          </a:p>
        </p:txBody>
      </p:sp>
    </p:spTree>
    <p:extLst>
      <p:ext uri="{BB962C8B-B14F-4D97-AF65-F5344CB8AC3E}">
        <p14:creationId xmlns:p14="http://schemas.microsoft.com/office/powerpoint/2010/main" val="32569539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1397BFD8-F312-4EF2-A268-44FB4BDDBBB0}" type="slidenum">
              <a:rPr lang="ru-RU" smtClean="0"/>
              <a:pPr/>
              <a:t>‹#›</a:t>
            </a:fld>
            <a:endParaRPr lang="ru-RU"/>
          </a:p>
        </p:txBody>
      </p:sp>
    </p:spTree>
    <p:extLst>
      <p:ext uri="{BB962C8B-B14F-4D97-AF65-F5344CB8AC3E}">
        <p14:creationId xmlns:p14="http://schemas.microsoft.com/office/powerpoint/2010/main" val="30670768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endParaRPr lang="ru-RU" dirty="0"/>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397BFD8-F312-4EF2-A268-44FB4BDDBBB0}" type="slidenum">
              <a:rPr lang="ru-RU" smtClean="0"/>
              <a:pPr/>
              <a:t>‹#›</a:t>
            </a:fld>
            <a:endParaRPr lang="ru-RU"/>
          </a:p>
        </p:txBody>
      </p:sp>
    </p:spTree>
    <p:extLst>
      <p:ext uri="{BB962C8B-B14F-4D97-AF65-F5344CB8AC3E}">
        <p14:creationId xmlns:p14="http://schemas.microsoft.com/office/powerpoint/2010/main" val="371001597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endParaRPr lang="ru-RU" dirty="0"/>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1397BFD8-F312-4EF2-A268-44FB4BDDBBB0}" type="slidenum">
              <a:rPr lang="ru-RU" smtClean="0"/>
              <a:pPr/>
              <a:t>‹#›</a:t>
            </a:fld>
            <a:endParaRPr lang="ru-RU"/>
          </a:p>
        </p:txBody>
      </p:sp>
    </p:spTree>
    <p:extLst>
      <p:ext uri="{BB962C8B-B14F-4D97-AF65-F5344CB8AC3E}">
        <p14:creationId xmlns:p14="http://schemas.microsoft.com/office/powerpoint/2010/main" val="40755909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endParaRPr lang="ru-RU" dirty="0"/>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1397BFD8-F312-4EF2-A268-44FB4BDDBBB0}" type="slidenum">
              <a:rPr lang="ru-RU" smtClean="0"/>
              <a:pPr/>
              <a:t>‹#›</a:t>
            </a:fld>
            <a:endParaRPr lang="ru-RU"/>
          </a:p>
        </p:txBody>
      </p:sp>
    </p:spTree>
    <p:extLst>
      <p:ext uri="{BB962C8B-B14F-4D97-AF65-F5344CB8AC3E}">
        <p14:creationId xmlns:p14="http://schemas.microsoft.com/office/powerpoint/2010/main" val="288960489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endParaRPr lang="ru-RU" dirty="0"/>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1397BFD8-F312-4EF2-A268-44FB4BDDBBB0}" type="slidenum">
              <a:rPr lang="ru-RU" smtClean="0"/>
              <a:pPr/>
              <a:t>‹#›</a:t>
            </a:fld>
            <a:endParaRPr lang="ru-RU"/>
          </a:p>
        </p:txBody>
      </p:sp>
    </p:spTree>
    <p:extLst>
      <p:ext uri="{BB962C8B-B14F-4D97-AF65-F5344CB8AC3E}">
        <p14:creationId xmlns:p14="http://schemas.microsoft.com/office/powerpoint/2010/main" val="15238476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endParaRPr lang="ru-RU" dirty="0"/>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397BFD8-F312-4EF2-A268-44FB4BDDBBB0}" type="slidenum">
              <a:rPr lang="ru-RU" smtClean="0"/>
              <a:pPr/>
              <a:t>‹#›</a:t>
            </a:fld>
            <a:endParaRPr lang="ru-RU"/>
          </a:p>
        </p:txBody>
      </p:sp>
    </p:spTree>
    <p:extLst>
      <p:ext uri="{BB962C8B-B14F-4D97-AF65-F5344CB8AC3E}">
        <p14:creationId xmlns:p14="http://schemas.microsoft.com/office/powerpoint/2010/main" val="212779188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endParaRPr lang="ru-RU" dirty="0"/>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397BFD8-F312-4EF2-A268-44FB4BDDBBB0}" type="slidenum">
              <a:rPr lang="ru-RU" smtClean="0"/>
              <a:pPr/>
              <a:t>‹#›</a:t>
            </a:fld>
            <a:endParaRPr lang="ru-RU"/>
          </a:p>
        </p:txBody>
      </p:sp>
    </p:spTree>
    <p:extLst>
      <p:ext uri="{BB962C8B-B14F-4D97-AF65-F5344CB8AC3E}">
        <p14:creationId xmlns:p14="http://schemas.microsoft.com/office/powerpoint/2010/main" val="175270513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ru-RU" dirty="0"/>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97BFD8-F312-4EF2-A268-44FB4BDDBBB0}" type="slidenum">
              <a:rPr lang="ru-RU" smtClean="0"/>
              <a:pPr/>
              <a:t>‹#›</a:t>
            </a:fld>
            <a:endParaRPr lang="ru-RU"/>
          </a:p>
        </p:txBody>
      </p:sp>
    </p:spTree>
    <p:extLst>
      <p:ext uri="{BB962C8B-B14F-4D97-AF65-F5344CB8AC3E}">
        <p14:creationId xmlns:p14="http://schemas.microsoft.com/office/powerpoint/2010/main" val="9688339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man7.or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man7.or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man7.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2600696"/>
            <a:ext cx="12192000" cy="1587256"/>
          </a:xfrm>
          <a:effectLst/>
        </p:spPr>
        <p:txBody>
          <a:bodyPr>
            <a:normAutofit/>
          </a:bodyPr>
          <a:lstStyle/>
          <a:p>
            <a:pPr fontAlgn="base"/>
            <a:r>
              <a:rPr lang="en-US" b="1" dirty="0" smtClean="0">
                <a:solidFill>
                  <a:schemeClr val="bg1"/>
                </a:solidFill>
              </a:rPr>
              <a:t>Computer Architecture </a:t>
            </a:r>
            <a:r>
              <a:rPr lang="en-US" b="1" dirty="0" smtClean="0"/>
              <a:t>and </a:t>
            </a:r>
            <a:r>
              <a:rPr lang="en-US" b="1" dirty="0" smtClean="0">
                <a:solidFill>
                  <a:srgbClr val="F7B217"/>
                </a:solidFill>
              </a:rPr>
              <a:t>Operating Systems</a:t>
            </a:r>
            <a:r>
              <a:rPr lang="en-US" b="1" dirty="0" smtClean="0"/>
              <a:t/>
            </a:r>
            <a:br>
              <a:rPr lang="en-US" b="1" dirty="0" smtClean="0"/>
            </a:br>
            <a:r>
              <a:rPr lang="en-US" b="1" dirty="0" smtClean="0"/>
              <a:t>Lecture </a:t>
            </a:r>
            <a:r>
              <a:rPr lang="en-US" b="1" dirty="0"/>
              <a:t>9</a:t>
            </a:r>
            <a:r>
              <a:rPr lang="en-US" b="1" dirty="0" smtClean="0"/>
              <a:t>: Inter-Process Communication </a:t>
            </a:r>
            <a:endParaRPr lang="en-US" b="1" dirty="0"/>
          </a:p>
        </p:txBody>
      </p:sp>
      <p:sp>
        <p:nvSpPr>
          <p:cNvPr id="5" name="Subtitle 11"/>
          <p:cNvSpPr>
            <a:spLocks noGrp="1"/>
          </p:cNvSpPr>
          <p:nvPr>
            <p:ph type="subTitle" idx="4294967295"/>
          </p:nvPr>
        </p:nvSpPr>
        <p:spPr>
          <a:xfrm>
            <a:off x="0" y="4423118"/>
            <a:ext cx="12192000" cy="573664"/>
          </a:xfrm>
        </p:spPr>
        <p:txBody>
          <a:bodyPr>
            <a:noAutofit/>
          </a:bodyPr>
          <a:lstStyle/>
          <a:p>
            <a:pPr algn="ctr">
              <a:buNone/>
              <a:defRPr/>
            </a:pPr>
            <a:r>
              <a:rPr lang="en-US" sz="4800" b="1" dirty="0" smtClean="0"/>
              <a:t>Andrei Tatarnikov</a:t>
            </a:r>
            <a:endParaRPr lang="en-US" sz="4800" b="1" dirty="0"/>
          </a:p>
        </p:txBody>
      </p:sp>
      <p:sp>
        <p:nvSpPr>
          <p:cNvPr id="14" name="TextBox 13"/>
          <p:cNvSpPr txBox="1"/>
          <p:nvPr/>
        </p:nvSpPr>
        <p:spPr>
          <a:xfrm>
            <a:off x="-47500" y="5305305"/>
            <a:ext cx="12239500" cy="954107"/>
          </a:xfrm>
          <a:prstGeom prst="rect">
            <a:avLst/>
          </a:prstGeom>
          <a:noFill/>
        </p:spPr>
        <p:txBody>
          <a:bodyPr wrap="square">
            <a:spAutoFit/>
          </a:bodyPr>
          <a:lstStyle/>
          <a:p>
            <a:pPr algn="ctr">
              <a:defRPr/>
            </a:pPr>
            <a:r>
              <a:rPr lang="en-US" sz="2800" b="1" u="sng" dirty="0" smtClean="0">
                <a:solidFill>
                  <a:srgbClr val="0070C0"/>
                </a:solidFill>
                <a:latin typeface="+mj-lt"/>
                <a:cs typeface="Calibri" pitchFamily="34" charset="0"/>
              </a:rPr>
              <a:t>atatarnikov@hse.ru </a:t>
            </a:r>
          </a:p>
          <a:p>
            <a:pPr algn="ctr">
              <a:defRPr/>
            </a:pPr>
            <a:r>
              <a:rPr lang="en-US" sz="2800" b="1" u="sng" dirty="0" smtClean="0">
                <a:solidFill>
                  <a:srgbClr val="0070C0"/>
                </a:solidFill>
                <a:latin typeface="+mj-lt"/>
                <a:cs typeface="Calibri" pitchFamily="34" charset="0"/>
              </a:rPr>
              <a:t>@andrewt0301</a:t>
            </a:r>
            <a:endParaRPr lang="en-US" sz="2800" b="1" u="sng" dirty="0">
              <a:solidFill>
                <a:srgbClr val="0070C0"/>
              </a:solidFill>
              <a:latin typeface="+mj-lt"/>
              <a:cs typeface="Calibri" pitchFamily="34" charset="0"/>
            </a:endParaRPr>
          </a:p>
        </p:txBody>
      </p:sp>
    </p:spTree>
    <p:extLst>
      <p:ext uri="{BB962C8B-B14F-4D97-AF65-F5344CB8AC3E}">
        <p14:creationId xmlns:p14="http://schemas.microsoft.com/office/powerpoint/2010/main" val="24928947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lgn="ctr"/>
            <a:fld id="{1397BFD8-F312-4EF2-A268-44FB4BDDBBB0}" type="slidenum">
              <a:rPr lang="ru-RU" smtClean="0"/>
              <a:pPr algn="ctr"/>
              <a:t>10</a:t>
            </a:fld>
            <a:endParaRPr lang="ru-RU" dirty="0"/>
          </a:p>
        </p:txBody>
      </p:sp>
      <p:sp>
        <p:nvSpPr>
          <p:cNvPr id="4" name="Title 3"/>
          <p:cNvSpPr>
            <a:spLocks noGrp="1"/>
          </p:cNvSpPr>
          <p:nvPr>
            <p:ph type="title"/>
          </p:nvPr>
        </p:nvSpPr>
        <p:spPr/>
        <p:txBody>
          <a:bodyPr/>
          <a:lstStyle/>
          <a:p>
            <a:r>
              <a:rPr lang="en-US" dirty="0" smtClean="0"/>
              <a:t>Creating Message Queue</a:t>
            </a:r>
            <a:endParaRPr lang="en-US" dirty="0"/>
          </a:p>
        </p:txBody>
      </p:sp>
      <p:sp>
        <p:nvSpPr>
          <p:cNvPr id="6" name="Rectangle 1"/>
          <p:cNvSpPr>
            <a:spLocks noChangeArrowheads="1"/>
          </p:cNvSpPr>
          <p:nvPr/>
        </p:nvSpPr>
        <p:spPr bwMode="auto">
          <a:xfrm>
            <a:off x="778395" y="1402784"/>
            <a:ext cx="10635210" cy="470898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33B3"/>
                </a:solidFill>
                <a:effectLst/>
                <a:latin typeface="Arial Unicode MS" panose="020B0604020202020204" pitchFamily="34" charset="-128"/>
                <a:ea typeface="JetBrains Mono"/>
              </a:rPr>
              <a:t>#include </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&lt;</a:t>
            </a:r>
            <a:r>
              <a:rPr kumimoji="0" lang="en-US" altLang="en-US" sz="2000" b="0" i="0" u="none" strike="noStrike" cap="none" normalizeH="0" baseline="0" dirty="0" err="1" smtClean="0">
                <a:ln>
                  <a:noFill/>
                </a:ln>
                <a:solidFill>
                  <a:srgbClr val="080808"/>
                </a:solidFill>
                <a:effectLst/>
                <a:latin typeface="Arial Unicode MS" panose="020B0604020202020204" pitchFamily="34" charset="-128"/>
                <a:ea typeface="JetBrains Mono"/>
              </a:rPr>
              <a:t>mqueue.h</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&gt;</a:t>
            </a:r>
            <a:b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000" b="0" i="0" u="none" strike="noStrike" cap="none" normalizeH="0" baseline="0" dirty="0" smtClean="0">
                <a:ln>
                  <a:noFill/>
                </a:ln>
                <a:solidFill>
                  <a:srgbClr val="0033B3"/>
                </a:solidFill>
                <a:effectLst/>
                <a:latin typeface="Arial Unicode MS" panose="020B0604020202020204" pitchFamily="34" charset="-128"/>
                <a:ea typeface="JetBrains Mono"/>
              </a:rPr>
              <a:t>#include </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&lt;sys/</a:t>
            </a:r>
            <a:r>
              <a:rPr kumimoji="0" lang="en-US" altLang="en-US" sz="2000" b="0" i="0" u="none" strike="noStrike" cap="none" normalizeH="0" baseline="0" dirty="0" err="1" smtClean="0">
                <a:ln>
                  <a:noFill/>
                </a:ln>
                <a:solidFill>
                  <a:srgbClr val="080808"/>
                </a:solidFill>
                <a:effectLst/>
                <a:latin typeface="Arial Unicode MS" panose="020B0604020202020204" pitchFamily="34" charset="-128"/>
                <a:ea typeface="JetBrains Mono"/>
              </a:rPr>
              <a:t>stat.h</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&gt;</a:t>
            </a:r>
            <a:b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000" b="0" i="0" u="none" strike="noStrike" cap="none" normalizeH="0" baseline="0" dirty="0" smtClean="0">
                <a:ln>
                  <a:noFill/>
                </a:ln>
                <a:solidFill>
                  <a:srgbClr val="0033B3"/>
                </a:solidFill>
                <a:effectLst/>
                <a:latin typeface="Arial Unicode MS" panose="020B0604020202020204" pitchFamily="34" charset="-128"/>
                <a:ea typeface="JetBrains Mono"/>
              </a:rPr>
              <a:t>#include </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&lt;</a:t>
            </a:r>
            <a:r>
              <a:rPr kumimoji="0" lang="en-US" altLang="en-US" sz="2000" b="0" i="0" u="none" strike="noStrike" cap="none" normalizeH="0" baseline="0" dirty="0" err="1" smtClean="0">
                <a:ln>
                  <a:noFill/>
                </a:ln>
                <a:solidFill>
                  <a:srgbClr val="080808"/>
                </a:solidFill>
                <a:effectLst/>
                <a:latin typeface="Arial Unicode MS" panose="020B0604020202020204" pitchFamily="34" charset="-128"/>
                <a:ea typeface="JetBrains Mono"/>
              </a:rPr>
              <a:t>fcntl.h</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&gt;</a:t>
            </a:r>
            <a:b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000" b="0" i="0" u="none" strike="noStrike" cap="none" normalizeH="0" baseline="0" dirty="0" smtClean="0">
                <a:ln>
                  <a:noFill/>
                </a:ln>
                <a:solidFill>
                  <a:srgbClr val="0033B3"/>
                </a:solidFill>
                <a:effectLst/>
                <a:latin typeface="Arial Unicode MS" panose="020B0604020202020204" pitchFamily="34" charset="-128"/>
                <a:ea typeface="JetBrains Mono"/>
              </a:rPr>
              <a:t>#include </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&lt;</a:t>
            </a:r>
            <a:r>
              <a:rPr kumimoji="0" lang="en-US" altLang="en-US" sz="2000" b="0" i="0" u="none" strike="noStrike" cap="none" normalizeH="0" baseline="0" dirty="0" err="1" smtClean="0">
                <a:ln>
                  <a:noFill/>
                </a:ln>
                <a:solidFill>
                  <a:srgbClr val="080808"/>
                </a:solidFill>
                <a:effectLst/>
                <a:latin typeface="Arial Unicode MS" panose="020B0604020202020204" pitchFamily="34" charset="-128"/>
                <a:ea typeface="JetBrains Mono"/>
              </a:rPr>
              <a:t>stdio.h</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&gt;</a:t>
            </a:r>
            <a:b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
            </a:r>
            <a:b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000" b="0" i="0" u="none" strike="noStrike" cap="none" normalizeH="0" baseline="0" dirty="0" err="1" smtClean="0">
                <a:ln>
                  <a:noFill/>
                </a:ln>
                <a:solidFill>
                  <a:srgbClr val="0033B3"/>
                </a:solidFill>
                <a:effectLst/>
                <a:latin typeface="Arial Unicode MS" panose="020B0604020202020204" pitchFamily="34" charset="-128"/>
                <a:ea typeface="JetBrains Mono"/>
              </a:rPr>
              <a:t>int</a:t>
            </a:r>
            <a:r>
              <a:rPr kumimoji="0" lang="en-US" altLang="en-US" sz="2000" b="0" i="0" u="none" strike="noStrike" cap="none" normalizeH="0" baseline="0" dirty="0" smtClean="0">
                <a:ln>
                  <a:noFill/>
                </a:ln>
                <a:solidFill>
                  <a:srgbClr val="0033B3"/>
                </a:solidFill>
                <a:effectLst/>
                <a:latin typeface="Arial Unicode MS" panose="020B0604020202020204" pitchFamily="34" charset="-128"/>
                <a:ea typeface="JetBrains Mono"/>
              </a:rPr>
              <a:t> </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main(</a:t>
            </a:r>
            <a:r>
              <a:rPr kumimoji="0" lang="en-US" altLang="en-US" sz="2000" b="0" i="0" u="none" strike="noStrike" cap="none" normalizeH="0" baseline="0" dirty="0" err="1" smtClean="0">
                <a:ln>
                  <a:noFill/>
                </a:ln>
                <a:solidFill>
                  <a:srgbClr val="0033B3"/>
                </a:solidFill>
                <a:effectLst/>
                <a:latin typeface="Arial Unicode MS" panose="020B0604020202020204" pitchFamily="34" charset="-128"/>
                <a:ea typeface="JetBrains Mono"/>
              </a:rPr>
              <a:t>int</a:t>
            </a:r>
            <a:r>
              <a:rPr kumimoji="0" lang="en-US" altLang="en-US" sz="2000" b="0" i="0" u="none" strike="noStrike" cap="none" normalizeH="0" baseline="0" dirty="0" smtClean="0">
                <a:ln>
                  <a:noFill/>
                </a:ln>
                <a:solidFill>
                  <a:srgbClr val="0033B3"/>
                </a:solidFill>
                <a:effectLst/>
                <a:latin typeface="Arial Unicode MS" panose="020B0604020202020204" pitchFamily="34" charset="-128"/>
                <a:ea typeface="JetBrains Mono"/>
              </a:rPr>
              <a:t> </a:t>
            </a:r>
            <a:r>
              <a:rPr kumimoji="0" lang="en-US" altLang="en-US" sz="2000" b="0" i="0" u="none" strike="noStrike" cap="none" normalizeH="0" baseline="0" dirty="0" err="1" smtClean="0">
                <a:ln>
                  <a:noFill/>
                </a:ln>
                <a:solidFill>
                  <a:srgbClr val="080808"/>
                </a:solidFill>
                <a:effectLst/>
                <a:latin typeface="Arial Unicode MS" panose="020B0604020202020204" pitchFamily="34" charset="-128"/>
                <a:ea typeface="JetBrains Mono"/>
              </a:rPr>
              <a:t>argc</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2000" b="0" i="0" u="none" strike="noStrike" cap="none" normalizeH="0" baseline="0" dirty="0" smtClean="0">
                <a:ln>
                  <a:noFill/>
                </a:ln>
                <a:solidFill>
                  <a:srgbClr val="0033B3"/>
                </a:solidFill>
                <a:effectLst/>
                <a:latin typeface="Arial Unicode MS" panose="020B0604020202020204" pitchFamily="34" charset="-128"/>
                <a:ea typeface="JetBrains Mono"/>
              </a:rPr>
              <a:t>char </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a:t>
            </a:r>
            <a:r>
              <a:rPr kumimoji="0" lang="en-US" altLang="en-US" sz="2000" b="0" i="0" u="none" strike="noStrike" cap="none" normalizeH="0" baseline="0" dirty="0" err="1" smtClean="0">
                <a:ln>
                  <a:noFill/>
                </a:ln>
                <a:solidFill>
                  <a:srgbClr val="080808"/>
                </a:solidFill>
                <a:effectLst/>
                <a:latin typeface="Arial Unicode MS" panose="020B0604020202020204" pitchFamily="34" charset="-128"/>
                <a:ea typeface="JetBrains Mono"/>
              </a:rPr>
              <a:t>argv</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 {</a:t>
            </a:r>
            <a:b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2000" b="0" i="0" u="none" strike="noStrike" cap="none" normalizeH="0" baseline="0" dirty="0" err="1" smtClean="0">
                <a:ln>
                  <a:noFill/>
                </a:ln>
                <a:solidFill>
                  <a:srgbClr val="080808"/>
                </a:solidFill>
                <a:effectLst/>
                <a:latin typeface="Arial Unicode MS" panose="020B0604020202020204" pitchFamily="34" charset="-128"/>
                <a:ea typeface="JetBrains Mono"/>
              </a:rPr>
              <a:t>mqd_t</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2000" b="0" i="0" u="none" strike="noStrike" cap="none" normalizeH="0" baseline="0" dirty="0" err="1" smtClean="0">
                <a:ln>
                  <a:noFill/>
                </a:ln>
                <a:solidFill>
                  <a:srgbClr val="080808"/>
                </a:solidFill>
                <a:effectLst/>
                <a:latin typeface="Arial Unicode MS" panose="020B0604020202020204" pitchFamily="34" charset="-128"/>
                <a:ea typeface="JetBrains Mono"/>
              </a:rPr>
              <a:t>mqd</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a:t>
            </a:r>
            <a:b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2000" b="0" i="0" u="none" strike="noStrike" cap="none" normalizeH="0" baseline="0" dirty="0" err="1" smtClean="0">
                <a:ln>
                  <a:noFill/>
                </a:ln>
                <a:solidFill>
                  <a:srgbClr val="0033B3"/>
                </a:solidFill>
                <a:effectLst/>
                <a:latin typeface="Arial Unicode MS" panose="020B0604020202020204" pitchFamily="34" charset="-128"/>
                <a:ea typeface="JetBrains Mono"/>
              </a:rPr>
              <a:t>struct</a:t>
            </a:r>
            <a:r>
              <a:rPr kumimoji="0" lang="en-US" altLang="en-US" sz="2000" b="0" i="0" u="none" strike="noStrike" cap="none" normalizeH="0" baseline="0" dirty="0" smtClean="0">
                <a:ln>
                  <a:noFill/>
                </a:ln>
                <a:solidFill>
                  <a:srgbClr val="0033B3"/>
                </a:solidFill>
                <a:effectLst/>
                <a:latin typeface="Arial Unicode MS" panose="020B0604020202020204" pitchFamily="34" charset="-128"/>
                <a:ea typeface="JetBrains Mono"/>
              </a:rPr>
              <a:t> </a:t>
            </a:r>
            <a:r>
              <a:rPr kumimoji="0" lang="en-US" altLang="en-US" sz="2000" b="0" i="0" u="none" strike="noStrike" cap="none" normalizeH="0" baseline="0" dirty="0" err="1" smtClean="0">
                <a:ln>
                  <a:noFill/>
                </a:ln>
                <a:solidFill>
                  <a:srgbClr val="080808"/>
                </a:solidFill>
                <a:effectLst/>
                <a:latin typeface="Arial Unicode MS" panose="020B0604020202020204" pitchFamily="34" charset="-128"/>
                <a:ea typeface="JetBrains Mono"/>
              </a:rPr>
              <a:t>mq_attr</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2000" b="0" i="0" u="none" strike="noStrike" cap="none" normalizeH="0" baseline="0" dirty="0" err="1" smtClean="0">
                <a:ln>
                  <a:noFill/>
                </a:ln>
                <a:solidFill>
                  <a:srgbClr val="080808"/>
                </a:solidFill>
                <a:effectLst/>
                <a:latin typeface="Arial Unicode MS" panose="020B0604020202020204" pitchFamily="34" charset="-128"/>
                <a:ea typeface="JetBrains Mono"/>
              </a:rPr>
              <a:t>attr</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a:t>
            </a:r>
            <a:b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
            </a:r>
            <a:b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2000" b="0" i="0" u="none" strike="noStrike" cap="none" normalizeH="0" baseline="0" dirty="0" err="1" smtClean="0">
                <a:ln>
                  <a:noFill/>
                </a:ln>
                <a:solidFill>
                  <a:srgbClr val="080808"/>
                </a:solidFill>
                <a:effectLst/>
                <a:latin typeface="Arial Unicode MS" panose="020B0604020202020204" pitchFamily="34" charset="-128"/>
                <a:ea typeface="JetBrains Mono"/>
              </a:rPr>
              <a:t>attr.mq_maxmsg</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 = </a:t>
            </a:r>
            <a:r>
              <a:rPr kumimoji="0" lang="en-US" altLang="en-US" sz="2000" b="0" i="0" u="none" strike="noStrike" cap="none" normalizeH="0" baseline="0" dirty="0" smtClean="0">
                <a:ln>
                  <a:noFill/>
                </a:ln>
                <a:solidFill>
                  <a:srgbClr val="1750EB"/>
                </a:solidFill>
                <a:effectLst/>
                <a:latin typeface="Arial Unicode MS" panose="020B0604020202020204" pitchFamily="34" charset="-128"/>
                <a:ea typeface="JetBrains Mono"/>
              </a:rPr>
              <a:t>10</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a:t>
            </a:r>
            <a:b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2000" b="0" i="0" u="none" strike="noStrike" cap="none" normalizeH="0" baseline="0" dirty="0" err="1" smtClean="0">
                <a:ln>
                  <a:noFill/>
                </a:ln>
                <a:solidFill>
                  <a:srgbClr val="080808"/>
                </a:solidFill>
                <a:effectLst/>
                <a:latin typeface="Arial Unicode MS" panose="020B0604020202020204" pitchFamily="34" charset="-128"/>
                <a:ea typeface="JetBrains Mono"/>
              </a:rPr>
              <a:t>attr.mq_msgsize</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 = </a:t>
            </a:r>
            <a:r>
              <a:rPr kumimoji="0" lang="en-US" altLang="en-US" sz="2000" b="0" i="0" u="none" strike="noStrike" cap="none" normalizeH="0" baseline="0" dirty="0" smtClean="0">
                <a:ln>
                  <a:noFill/>
                </a:ln>
                <a:solidFill>
                  <a:srgbClr val="1750EB"/>
                </a:solidFill>
                <a:effectLst/>
                <a:latin typeface="Arial Unicode MS" panose="020B0604020202020204" pitchFamily="34" charset="-128"/>
                <a:ea typeface="JetBrains Mono"/>
              </a:rPr>
              <a:t>2048</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a:t>
            </a:r>
            <a:b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2000" b="0" i="0" u="none" strike="noStrike" cap="none" normalizeH="0" baseline="0" dirty="0" err="1" smtClean="0">
                <a:ln>
                  <a:noFill/>
                </a:ln>
                <a:solidFill>
                  <a:srgbClr val="080808"/>
                </a:solidFill>
                <a:effectLst/>
                <a:latin typeface="Arial Unicode MS" panose="020B0604020202020204" pitchFamily="34" charset="-128"/>
                <a:ea typeface="JetBrains Mono"/>
              </a:rPr>
              <a:t>mqd</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 = </a:t>
            </a:r>
            <a:r>
              <a:rPr kumimoji="0" lang="en-US" altLang="en-US" sz="2000" b="0" i="0" u="none" strike="noStrike" cap="none" normalizeH="0" baseline="0" dirty="0" err="1" smtClean="0">
                <a:ln>
                  <a:noFill/>
                </a:ln>
                <a:solidFill>
                  <a:srgbClr val="080808"/>
                </a:solidFill>
                <a:effectLst/>
                <a:latin typeface="Arial Unicode MS" panose="020B0604020202020204" pitchFamily="34" charset="-128"/>
                <a:ea typeface="JetBrains Mono"/>
              </a:rPr>
              <a:t>mq_open</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a:t>
            </a:r>
            <a:r>
              <a:rPr kumimoji="0" lang="en-US" altLang="en-US" sz="2000" b="0" i="0" u="none" strike="noStrike" cap="none" normalizeH="0" baseline="0" dirty="0" err="1" smtClean="0">
                <a:ln>
                  <a:noFill/>
                </a:ln>
                <a:solidFill>
                  <a:srgbClr val="080808"/>
                </a:solidFill>
                <a:effectLst/>
                <a:latin typeface="Arial Unicode MS" panose="020B0604020202020204" pitchFamily="34" charset="-128"/>
                <a:ea typeface="JetBrains Mono"/>
              </a:rPr>
              <a:t>argv</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a:t>
            </a:r>
            <a:r>
              <a:rPr kumimoji="0" lang="en-US" altLang="en-US" sz="2000" b="0" i="0" u="none" strike="noStrike" cap="none" normalizeH="0" baseline="0" dirty="0" smtClean="0">
                <a:ln>
                  <a:noFill/>
                </a:ln>
                <a:solidFill>
                  <a:srgbClr val="1750EB"/>
                </a:solidFill>
                <a:effectLst/>
                <a:latin typeface="Arial Unicode MS" panose="020B0604020202020204" pitchFamily="34" charset="-128"/>
                <a:ea typeface="JetBrains Mono"/>
              </a:rPr>
              <a:t>1</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 O_RDWR|O_CREAT|O_EXCL, S_IRUSR|S_IWUSR, </a:t>
            </a:r>
            <a:r>
              <a:rPr kumimoji="0" lang="en-US" altLang="en-US" sz="2000" b="0" i="0" u="none" strike="noStrike" cap="none" normalizeH="0" baseline="0" dirty="0" err="1" smtClean="0">
                <a:ln>
                  <a:noFill/>
                </a:ln>
                <a:solidFill>
                  <a:srgbClr val="080808"/>
                </a:solidFill>
                <a:effectLst/>
                <a:latin typeface="Arial Unicode MS" panose="020B0604020202020204" pitchFamily="34" charset="-128"/>
                <a:ea typeface="JetBrains Mono"/>
              </a:rPr>
              <a:t>attr</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a:t>
            </a:r>
            <a:b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
            </a:r>
            <a:b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2000" b="0" i="0" u="none" strike="noStrike" cap="none" normalizeH="0" baseline="0" dirty="0" smtClean="0">
                <a:ln>
                  <a:noFill/>
                </a:ln>
                <a:solidFill>
                  <a:srgbClr val="0033B3"/>
                </a:solidFill>
                <a:effectLst/>
                <a:latin typeface="Arial Unicode MS" panose="020B0604020202020204" pitchFamily="34" charset="-128"/>
                <a:ea typeface="JetBrains Mono"/>
              </a:rPr>
              <a:t>return </a:t>
            </a:r>
            <a:r>
              <a:rPr kumimoji="0" lang="en-US" altLang="en-US" sz="2000" b="0" i="0" u="none" strike="noStrike" cap="none" normalizeH="0" baseline="0" dirty="0" smtClean="0">
                <a:ln>
                  <a:noFill/>
                </a:ln>
                <a:solidFill>
                  <a:srgbClr val="1750EB"/>
                </a:solidFill>
                <a:effectLst/>
                <a:latin typeface="Arial Unicode MS" panose="020B0604020202020204" pitchFamily="34" charset="-128"/>
                <a:ea typeface="JetBrains Mono"/>
              </a:rPr>
              <a:t>0</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a:t>
            </a:r>
            <a:b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a:t>
            </a:r>
            <a:endParaRPr kumimoji="0" lang="en-US" altLang="en-US" sz="4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4562061" y="1611509"/>
            <a:ext cx="7040388" cy="2616101"/>
          </a:xfrm>
          <a:prstGeom prst="rect">
            <a:avLst/>
          </a:prstGeom>
        </p:spPr>
        <p:txBody>
          <a:bodyPr wrap="square">
            <a:spAutoFit/>
          </a:bodyPr>
          <a:lstStyle/>
          <a:p>
            <a:pPr marL="285750" indent="-285750">
              <a:spcBef>
                <a:spcPts val="1200"/>
              </a:spcBef>
              <a:buFont typeface="Wingdings" panose="05000000000000000000" pitchFamily="2" charset="2"/>
              <a:buChar char="§"/>
            </a:pPr>
            <a:r>
              <a:rPr lang="en-US" sz="2400" dirty="0">
                <a:solidFill>
                  <a:srgbClr val="1E3272"/>
                </a:solidFill>
              </a:rPr>
              <a:t>Queue is for </a:t>
            </a:r>
            <a:r>
              <a:rPr lang="en-US" sz="2400" b="1" dirty="0">
                <a:solidFill>
                  <a:srgbClr val="1E3272"/>
                </a:solidFill>
              </a:rPr>
              <a:t>10</a:t>
            </a:r>
            <a:r>
              <a:rPr lang="en-US" sz="2400" dirty="0">
                <a:solidFill>
                  <a:srgbClr val="1E3272"/>
                </a:solidFill>
              </a:rPr>
              <a:t> messages </a:t>
            </a:r>
            <a:r>
              <a:rPr lang="en-US" sz="2400" b="1" dirty="0">
                <a:solidFill>
                  <a:srgbClr val="1E3272"/>
                </a:solidFill>
              </a:rPr>
              <a:t>2048</a:t>
            </a:r>
            <a:r>
              <a:rPr lang="en-US" sz="2400" dirty="0">
                <a:solidFill>
                  <a:srgbClr val="1E3272"/>
                </a:solidFill>
              </a:rPr>
              <a:t> bytes each</a:t>
            </a:r>
          </a:p>
          <a:p>
            <a:pPr marL="285750" indent="-285750">
              <a:spcBef>
                <a:spcPts val="1200"/>
              </a:spcBef>
              <a:buFont typeface="Wingdings" panose="05000000000000000000" pitchFamily="2" charset="2"/>
              <a:buChar char="§"/>
            </a:pPr>
            <a:r>
              <a:rPr lang="en-US" sz="2400" dirty="0">
                <a:solidFill>
                  <a:srgbClr val="1E3272"/>
                </a:solidFill>
              </a:rPr>
              <a:t>Queue is creating for read/write, if </a:t>
            </a:r>
            <a:r>
              <a:rPr lang="en-US" sz="2400" dirty="0" smtClean="0">
                <a:solidFill>
                  <a:srgbClr val="1E3272"/>
                </a:solidFill>
              </a:rPr>
              <a:t>there is </a:t>
            </a:r>
            <a:r>
              <a:rPr lang="en-US" sz="2400" dirty="0">
                <a:solidFill>
                  <a:srgbClr val="1E3272"/>
                </a:solidFill>
              </a:rPr>
              <a:t>no queue with the same name, or else </a:t>
            </a:r>
            <a:r>
              <a:rPr lang="en-US" sz="2400" dirty="0" smtClean="0">
                <a:solidFill>
                  <a:srgbClr val="1E3272"/>
                </a:solidFill>
              </a:rPr>
              <a:t>an error </a:t>
            </a:r>
            <a:r>
              <a:rPr lang="en-US" sz="2400" dirty="0">
                <a:solidFill>
                  <a:srgbClr val="1E3272"/>
                </a:solidFill>
              </a:rPr>
              <a:t>is generated</a:t>
            </a:r>
          </a:p>
          <a:p>
            <a:pPr marL="285750" indent="-285750">
              <a:spcBef>
                <a:spcPts val="1200"/>
              </a:spcBef>
              <a:buFont typeface="Wingdings" panose="05000000000000000000" pitchFamily="2" charset="2"/>
              <a:buChar char="§"/>
            </a:pPr>
            <a:r>
              <a:rPr lang="en-US" sz="2400" dirty="0">
                <a:solidFill>
                  <a:srgbClr val="1E3272"/>
                </a:solidFill>
              </a:rPr>
              <a:t>Omitting </a:t>
            </a:r>
            <a:r>
              <a:rPr lang="en-US" sz="2400" b="1" dirty="0">
                <a:solidFill>
                  <a:srgbClr val="1E3272"/>
                </a:solidFill>
              </a:rPr>
              <a:t>O_EXCL</a:t>
            </a:r>
            <a:r>
              <a:rPr lang="en-US" sz="2400" dirty="0">
                <a:solidFill>
                  <a:srgbClr val="1E3272"/>
                </a:solidFill>
              </a:rPr>
              <a:t> allows to re-create a queue with the same name, purging all messages, whit is probably not a good </a:t>
            </a:r>
            <a:r>
              <a:rPr lang="en-US" sz="2400" dirty="0" smtClean="0">
                <a:solidFill>
                  <a:srgbClr val="1E3272"/>
                </a:solidFill>
              </a:rPr>
              <a:t>idea</a:t>
            </a:r>
            <a:endParaRPr lang="en-US" sz="2400" dirty="0">
              <a:solidFill>
                <a:srgbClr val="1E3272"/>
              </a:solidFill>
            </a:endParaRPr>
          </a:p>
        </p:txBody>
      </p:sp>
    </p:spTree>
    <p:extLst>
      <p:ext uri="{BB962C8B-B14F-4D97-AF65-F5344CB8AC3E}">
        <p14:creationId xmlns:p14="http://schemas.microsoft.com/office/powerpoint/2010/main" val="2719790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lgn="ctr"/>
            <a:fld id="{1397BFD8-F312-4EF2-A268-44FB4BDDBBB0}" type="slidenum">
              <a:rPr lang="ru-RU" smtClean="0"/>
              <a:pPr algn="ctr"/>
              <a:t>11</a:t>
            </a:fld>
            <a:endParaRPr lang="ru-RU" dirty="0"/>
          </a:p>
        </p:txBody>
      </p:sp>
      <p:sp>
        <p:nvSpPr>
          <p:cNvPr id="4" name="Title 3"/>
          <p:cNvSpPr>
            <a:spLocks noGrp="1"/>
          </p:cNvSpPr>
          <p:nvPr>
            <p:ph type="title"/>
          </p:nvPr>
        </p:nvSpPr>
        <p:spPr/>
        <p:txBody>
          <a:bodyPr/>
          <a:lstStyle/>
          <a:p>
            <a:r>
              <a:rPr lang="en-US" dirty="0" smtClean="0"/>
              <a:t>Sending Messages</a:t>
            </a:r>
            <a:endParaRPr lang="en-US" dirty="0"/>
          </a:p>
        </p:txBody>
      </p:sp>
      <p:sp>
        <p:nvSpPr>
          <p:cNvPr id="5" name="Rectangle 1"/>
          <p:cNvSpPr>
            <a:spLocks noChangeArrowheads="1"/>
          </p:cNvSpPr>
          <p:nvPr/>
        </p:nvSpPr>
        <p:spPr bwMode="auto">
          <a:xfrm>
            <a:off x="838200" y="1760605"/>
            <a:ext cx="8309113" cy="440120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33B3"/>
                </a:solidFill>
                <a:effectLst/>
                <a:latin typeface="Arial Unicode MS" panose="020B0604020202020204" pitchFamily="34" charset="-128"/>
                <a:ea typeface="JetBrains Mono"/>
              </a:rPr>
              <a:t>#include </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&lt;</a:t>
            </a:r>
            <a:r>
              <a:rPr kumimoji="0" lang="en-US" altLang="en-US" sz="2000" b="0" i="0" u="none" strike="noStrike" cap="none" normalizeH="0" baseline="0" dirty="0" err="1" smtClean="0">
                <a:ln>
                  <a:noFill/>
                </a:ln>
                <a:solidFill>
                  <a:srgbClr val="080808"/>
                </a:solidFill>
                <a:effectLst/>
                <a:latin typeface="Arial Unicode MS" panose="020B0604020202020204" pitchFamily="34" charset="-128"/>
                <a:ea typeface="JetBrains Mono"/>
              </a:rPr>
              <a:t>mqueue.h</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&gt;</a:t>
            </a:r>
            <a:b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000" b="0" i="0" u="none" strike="noStrike" cap="none" normalizeH="0" baseline="0" dirty="0" smtClean="0">
                <a:ln>
                  <a:noFill/>
                </a:ln>
                <a:solidFill>
                  <a:srgbClr val="0033B3"/>
                </a:solidFill>
                <a:effectLst/>
                <a:latin typeface="Arial Unicode MS" panose="020B0604020202020204" pitchFamily="34" charset="-128"/>
                <a:ea typeface="JetBrains Mono"/>
              </a:rPr>
              <a:t>#include </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&lt;</a:t>
            </a:r>
            <a:r>
              <a:rPr kumimoji="0" lang="en-US" altLang="en-US" sz="2000" b="0" i="0" u="none" strike="noStrike" cap="none" normalizeH="0" baseline="0" dirty="0" err="1" smtClean="0">
                <a:ln>
                  <a:noFill/>
                </a:ln>
                <a:solidFill>
                  <a:srgbClr val="080808"/>
                </a:solidFill>
                <a:effectLst/>
                <a:latin typeface="Arial Unicode MS" panose="020B0604020202020204" pitchFamily="34" charset="-128"/>
                <a:ea typeface="JetBrains Mono"/>
              </a:rPr>
              <a:t>fcntl.h</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&gt;</a:t>
            </a:r>
            <a:b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000" b="0" i="0" u="none" strike="noStrike" cap="none" normalizeH="0" baseline="0" dirty="0" smtClean="0">
                <a:ln>
                  <a:noFill/>
                </a:ln>
                <a:solidFill>
                  <a:srgbClr val="0033B3"/>
                </a:solidFill>
                <a:effectLst/>
                <a:latin typeface="Arial Unicode MS" panose="020B0604020202020204" pitchFamily="34" charset="-128"/>
                <a:ea typeface="JetBrains Mono"/>
              </a:rPr>
              <a:t>#include </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&lt;</a:t>
            </a:r>
            <a:r>
              <a:rPr kumimoji="0" lang="en-US" altLang="en-US" sz="2000" b="0" i="0" u="none" strike="noStrike" cap="none" normalizeH="0" baseline="0" dirty="0" err="1" smtClean="0">
                <a:ln>
                  <a:noFill/>
                </a:ln>
                <a:solidFill>
                  <a:srgbClr val="080808"/>
                </a:solidFill>
                <a:effectLst/>
                <a:latin typeface="Arial Unicode MS" panose="020B0604020202020204" pitchFamily="34" charset="-128"/>
                <a:ea typeface="JetBrains Mono"/>
              </a:rPr>
              <a:t>string.h</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&gt;</a:t>
            </a:r>
            <a:b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000" b="0" i="0" u="none" strike="noStrike" cap="none" normalizeH="0" baseline="0" dirty="0" smtClean="0">
                <a:ln>
                  <a:noFill/>
                </a:ln>
                <a:solidFill>
                  <a:srgbClr val="0033B3"/>
                </a:solidFill>
                <a:effectLst/>
                <a:latin typeface="Arial Unicode MS" panose="020B0604020202020204" pitchFamily="34" charset="-128"/>
                <a:ea typeface="JetBrains Mono"/>
              </a:rPr>
              <a:t>#include </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&lt;</a:t>
            </a:r>
            <a:r>
              <a:rPr kumimoji="0" lang="en-US" altLang="en-US" sz="2000" b="0" i="0" u="none" strike="noStrike" cap="none" normalizeH="0" baseline="0" dirty="0" err="1" smtClean="0">
                <a:ln>
                  <a:noFill/>
                </a:ln>
                <a:solidFill>
                  <a:srgbClr val="080808"/>
                </a:solidFill>
                <a:effectLst/>
                <a:latin typeface="Arial Unicode MS" panose="020B0604020202020204" pitchFamily="34" charset="-128"/>
                <a:ea typeface="JetBrains Mono"/>
              </a:rPr>
              <a:t>stdlib.h</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&gt;</a:t>
            </a:r>
            <a:b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
            </a:r>
            <a:b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000" b="0" i="0" u="none" strike="noStrike" cap="none" normalizeH="0" baseline="0" dirty="0" err="1" smtClean="0">
                <a:ln>
                  <a:noFill/>
                </a:ln>
                <a:solidFill>
                  <a:srgbClr val="0033B3"/>
                </a:solidFill>
                <a:effectLst/>
                <a:latin typeface="Arial Unicode MS" panose="020B0604020202020204" pitchFamily="34" charset="-128"/>
                <a:ea typeface="JetBrains Mono"/>
              </a:rPr>
              <a:t>int</a:t>
            </a:r>
            <a:r>
              <a:rPr kumimoji="0" lang="en-US" altLang="en-US" sz="2000" b="0" i="0" u="none" strike="noStrike" cap="none" normalizeH="0" baseline="0" dirty="0" smtClean="0">
                <a:ln>
                  <a:noFill/>
                </a:ln>
                <a:solidFill>
                  <a:srgbClr val="0033B3"/>
                </a:solidFill>
                <a:effectLst/>
                <a:latin typeface="Arial Unicode MS" panose="020B0604020202020204" pitchFamily="34" charset="-128"/>
                <a:ea typeface="JetBrains Mono"/>
              </a:rPr>
              <a:t> </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main(</a:t>
            </a:r>
            <a:r>
              <a:rPr kumimoji="0" lang="en-US" altLang="en-US" sz="2000" b="0" i="0" u="none" strike="noStrike" cap="none" normalizeH="0" baseline="0" dirty="0" err="1" smtClean="0">
                <a:ln>
                  <a:noFill/>
                </a:ln>
                <a:solidFill>
                  <a:srgbClr val="0033B3"/>
                </a:solidFill>
                <a:effectLst/>
                <a:latin typeface="Arial Unicode MS" panose="020B0604020202020204" pitchFamily="34" charset="-128"/>
                <a:ea typeface="JetBrains Mono"/>
              </a:rPr>
              <a:t>int</a:t>
            </a:r>
            <a:r>
              <a:rPr kumimoji="0" lang="en-US" altLang="en-US" sz="2000" b="0" i="0" u="none" strike="noStrike" cap="none" normalizeH="0" baseline="0" dirty="0" smtClean="0">
                <a:ln>
                  <a:noFill/>
                </a:ln>
                <a:solidFill>
                  <a:srgbClr val="0033B3"/>
                </a:solidFill>
                <a:effectLst/>
                <a:latin typeface="Arial Unicode MS" panose="020B0604020202020204" pitchFamily="34" charset="-128"/>
                <a:ea typeface="JetBrains Mono"/>
              </a:rPr>
              <a:t> </a:t>
            </a:r>
            <a:r>
              <a:rPr kumimoji="0" lang="en-US" altLang="en-US" sz="2000" b="0" i="0" u="none" strike="noStrike" cap="none" normalizeH="0" baseline="0" dirty="0" err="1" smtClean="0">
                <a:ln>
                  <a:noFill/>
                </a:ln>
                <a:solidFill>
                  <a:srgbClr val="080808"/>
                </a:solidFill>
                <a:effectLst/>
                <a:latin typeface="Arial Unicode MS" panose="020B0604020202020204" pitchFamily="34" charset="-128"/>
                <a:ea typeface="JetBrains Mono"/>
              </a:rPr>
              <a:t>argc</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2000" b="0" i="0" u="none" strike="noStrike" cap="none" normalizeH="0" baseline="0" dirty="0" smtClean="0">
                <a:ln>
                  <a:noFill/>
                </a:ln>
                <a:solidFill>
                  <a:srgbClr val="0033B3"/>
                </a:solidFill>
                <a:effectLst/>
                <a:latin typeface="Arial Unicode MS" panose="020B0604020202020204" pitchFamily="34" charset="-128"/>
                <a:ea typeface="JetBrains Mono"/>
              </a:rPr>
              <a:t>char </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a:t>
            </a:r>
            <a:r>
              <a:rPr kumimoji="0" lang="en-US" altLang="en-US" sz="2000" b="0" i="0" u="none" strike="noStrike" cap="none" normalizeH="0" baseline="0" dirty="0" err="1" smtClean="0">
                <a:ln>
                  <a:noFill/>
                </a:ln>
                <a:solidFill>
                  <a:srgbClr val="080808"/>
                </a:solidFill>
                <a:effectLst/>
                <a:latin typeface="Arial Unicode MS" panose="020B0604020202020204" pitchFamily="34" charset="-128"/>
                <a:ea typeface="JetBrains Mono"/>
              </a:rPr>
              <a:t>argv</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 {</a:t>
            </a:r>
            <a:b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2000" b="0" i="0" u="none" strike="noStrike" cap="none" normalizeH="0" baseline="0" dirty="0" err="1" smtClean="0">
                <a:ln>
                  <a:noFill/>
                </a:ln>
                <a:solidFill>
                  <a:srgbClr val="080808"/>
                </a:solidFill>
                <a:effectLst/>
                <a:latin typeface="Arial Unicode MS" panose="020B0604020202020204" pitchFamily="34" charset="-128"/>
                <a:ea typeface="JetBrains Mono"/>
              </a:rPr>
              <a:t>mqd_t</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2000" b="0" i="0" u="none" strike="noStrike" cap="none" normalizeH="0" baseline="0" dirty="0" err="1" smtClean="0">
                <a:ln>
                  <a:noFill/>
                </a:ln>
                <a:solidFill>
                  <a:srgbClr val="080808"/>
                </a:solidFill>
                <a:effectLst/>
                <a:latin typeface="Arial Unicode MS" panose="020B0604020202020204" pitchFamily="34" charset="-128"/>
                <a:ea typeface="JetBrains Mono"/>
              </a:rPr>
              <a:t>mqd</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a:t>
            </a:r>
            <a:b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2000" b="0" i="0" u="none" strike="noStrike" cap="none" normalizeH="0" baseline="0" dirty="0" smtClean="0">
                <a:ln>
                  <a:noFill/>
                </a:ln>
                <a:solidFill>
                  <a:srgbClr val="0033B3"/>
                </a:solidFill>
                <a:effectLst/>
                <a:latin typeface="Arial Unicode MS" panose="020B0604020202020204" pitchFamily="34" charset="-128"/>
                <a:ea typeface="JetBrains Mono"/>
              </a:rPr>
              <a:t>unsigned </a:t>
            </a:r>
            <a:r>
              <a:rPr kumimoji="0" lang="en-US" altLang="en-US" sz="2000" b="0" i="0" u="none" strike="noStrike" cap="none" normalizeH="0" baseline="0" dirty="0" err="1" smtClean="0">
                <a:ln>
                  <a:noFill/>
                </a:ln>
                <a:solidFill>
                  <a:srgbClr val="0033B3"/>
                </a:solidFill>
                <a:effectLst/>
                <a:latin typeface="Arial Unicode MS" panose="020B0604020202020204" pitchFamily="34" charset="-128"/>
                <a:ea typeface="JetBrains Mono"/>
              </a:rPr>
              <a:t>int</a:t>
            </a:r>
            <a:r>
              <a:rPr kumimoji="0" lang="en-US" altLang="en-US" sz="2000" b="0" i="0" u="none" strike="noStrike" cap="none" normalizeH="0" baseline="0" dirty="0" smtClean="0">
                <a:ln>
                  <a:noFill/>
                </a:ln>
                <a:solidFill>
                  <a:srgbClr val="0033B3"/>
                </a:solidFill>
                <a:effectLst/>
                <a:latin typeface="Arial Unicode MS" panose="020B0604020202020204" pitchFamily="34" charset="-128"/>
                <a:ea typeface="JetBrains Mono"/>
              </a:rPr>
              <a:t> </a:t>
            </a:r>
            <a:r>
              <a:rPr kumimoji="0" lang="en-US" altLang="en-US" sz="2000" b="0" i="0" u="none" strike="noStrike" cap="none" normalizeH="0" baseline="0" dirty="0" err="1" smtClean="0">
                <a:ln>
                  <a:noFill/>
                </a:ln>
                <a:solidFill>
                  <a:srgbClr val="080808"/>
                </a:solidFill>
                <a:effectLst/>
                <a:latin typeface="Arial Unicode MS" panose="020B0604020202020204" pitchFamily="34" charset="-128"/>
                <a:ea typeface="JetBrains Mono"/>
              </a:rPr>
              <a:t>prio</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a:t>
            </a:r>
            <a:b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
            </a:r>
            <a:b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2000" b="0" i="0" u="none" strike="noStrike" cap="none" normalizeH="0" baseline="0" dirty="0" err="1" smtClean="0">
                <a:ln>
                  <a:noFill/>
                </a:ln>
                <a:solidFill>
                  <a:srgbClr val="080808"/>
                </a:solidFill>
                <a:effectLst/>
                <a:latin typeface="Arial Unicode MS" panose="020B0604020202020204" pitchFamily="34" charset="-128"/>
                <a:ea typeface="JetBrains Mono"/>
              </a:rPr>
              <a:t>mqd</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 = </a:t>
            </a:r>
            <a:r>
              <a:rPr kumimoji="0" lang="en-US" altLang="en-US" sz="2000" b="0" i="0" u="none" strike="noStrike" cap="none" normalizeH="0" baseline="0" dirty="0" err="1" smtClean="0">
                <a:ln>
                  <a:noFill/>
                </a:ln>
                <a:solidFill>
                  <a:srgbClr val="080808"/>
                </a:solidFill>
                <a:effectLst/>
                <a:latin typeface="Arial Unicode MS" panose="020B0604020202020204" pitchFamily="34" charset="-128"/>
                <a:ea typeface="JetBrains Mono"/>
              </a:rPr>
              <a:t>mq_open</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a:t>
            </a:r>
            <a:r>
              <a:rPr kumimoji="0" lang="en-US" altLang="en-US" sz="2000" b="0" i="0" u="none" strike="noStrike" cap="none" normalizeH="0" baseline="0" dirty="0" err="1" smtClean="0">
                <a:ln>
                  <a:noFill/>
                </a:ln>
                <a:solidFill>
                  <a:srgbClr val="080808"/>
                </a:solidFill>
                <a:effectLst/>
                <a:latin typeface="Arial Unicode MS" panose="020B0604020202020204" pitchFamily="34" charset="-128"/>
                <a:ea typeface="JetBrains Mono"/>
              </a:rPr>
              <a:t>argv</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a:t>
            </a:r>
            <a:r>
              <a:rPr kumimoji="0" lang="en-US" altLang="en-US" sz="2000" b="0" i="0" u="none" strike="noStrike" cap="none" normalizeH="0" baseline="0" dirty="0" smtClean="0">
                <a:ln>
                  <a:noFill/>
                </a:ln>
                <a:solidFill>
                  <a:srgbClr val="1750EB"/>
                </a:solidFill>
                <a:effectLst/>
                <a:latin typeface="Arial Unicode MS" panose="020B0604020202020204" pitchFamily="34" charset="-128"/>
                <a:ea typeface="JetBrains Mono"/>
              </a:rPr>
              <a:t>1</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 O_WRONLY);</a:t>
            </a:r>
            <a:b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2000" b="0" i="0" u="none" strike="noStrike" cap="none" normalizeH="0" baseline="0" dirty="0" err="1" smtClean="0">
                <a:ln>
                  <a:noFill/>
                </a:ln>
                <a:solidFill>
                  <a:srgbClr val="080808"/>
                </a:solidFill>
                <a:effectLst/>
                <a:latin typeface="Arial Unicode MS" panose="020B0604020202020204" pitchFamily="34" charset="-128"/>
                <a:ea typeface="JetBrains Mono"/>
              </a:rPr>
              <a:t>prio</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 = </a:t>
            </a:r>
            <a:r>
              <a:rPr kumimoji="0" lang="en-US" altLang="en-US" sz="2000" b="0" i="0" u="none" strike="noStrike" cap="none" normalizeH="0" baseline="0" dirty="0" err="1" smtClean="0">
                <a:ln>
                  <a:noFill/>
                </a:ln>
                <a:solidFill>
                  <a:srgbClr val="080808"/>
                </a:solidFill>
                <a:effectLst/>
                <a:latin typeface="Arial Unicode MS" panose="020B0604020202020204" pitchFamily="34" charset="-128"/>
                <a:ea typeface="JetBrains Mono"/>
              </a:rPr>
              <a:t>atoi</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a:t>
            </a:r>
            <a:r>
              <a:rPr kumimoji="0" lang="en-US" altLang="en-US" sz="2000" b="0" i="0" u="none" strike="noStrike" cap="none" normalizeH="0" baseline="0" dirty="0" err="1" smtClean="0">
                <a:ln>
                  <a:noFill/>
                </a:ln>
                <a:solidFill>
                  <a:srgbClr val="080808"/>
                </a:solidFill>
                <a:effectLst/>
                <a:latin typeface="Arial Unicode MS" panose="020B0604020202020204" pitchFamily="34" charset="-128"/>
                <a:ea typeface="JetBrains Mono"/>
              </a:rPr>
              <a:t>argv</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a:t>
            </a:r>
            <a:r>
              <a:rPr kumimoji="0" lang="en-US" altLang="en-US" sz="2000" b="0" i="0" u="none" strike="noStrike" cap="none" normalizeH="0" baseline="0" dirty="0" smtClean="0">
                <a:ln>
                  <a:noFill/>
                </a:ln>
                <a:solidFill>
                  <a:srgbClr val="1750EB"/>
                </a:solidFill>
                <a:effectLst/>
                <a:latin typeface="Arial Unicode MS" panose="020B0604020202020204" pitchFamily="34" charset="-128"/>
                <a:ea typeface="JetBrains Mono"/>
              </a:rPr>
              <a:t>2</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a:t>
            </a:r>
            <a:b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2000" b="0" i="0" u="none" strike="noStrike" cap="none" normalizeH="0" baseline="0" dirty="0" err="1" smtClean="0">
                <a:ln>
                  <a:noFill/>
                </a:ln>
                <a:solidFill>
                  <a:srgbClr val="080808"/>
                </a:solidFill>
                <a:effectLst/>
                <a:latin typeface="Arial Unicode MS" panose="020B0604020202020204" pitchFamily="34" charset="-128"/>
                <a:ea typeface="JetBrains Mono"/>
              </a:rPr>
              <a:t>mq_send</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a:t>
            </a:r>
            <a:r>
              <a:rPr kumimoji="0" lang="en-US" altLang="en-US" sz="2000" b="0" i="0" u="none" strike="noStrike" cap="none" normalizeH="0" baseline="0" dirty="0" err="1" smtClean="0">
                <a:ln>
                  <a:noFill/>
                </a:ln>
                <a:solidFill>
                  <a:srgbClr val="080808"/>
                </a:solidFill>
                <a:effectLst/>
                <a:latin typeface="Arial Unicode MS" panose="020B0604020202020204" pitchFamily="34" charset="-128"/>
                <a:ea typeface="JetBrains Mono"/>
              </a:rPr>
              <a:t>mqd</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2000" b="0" i="0" u="none" strike="noStrike" cap="none" normalizeH="0" baseline="0" dirty="0" err="1" smtClean="0">
                <a:ln>
                  <a:noFill/>
                </a:ln>
                <a:solidFill>
                  <a:srgbClr val="080808"/>
                </a:solidFill>
                <a:effectLst/>
                <a:latin typeface="Arial Unicode MS" panose="020B0604020202020204" pitchFamily="34" charset="-128"/>
                <a:ea typeface="JetBrains Mono"/>
              </a:rPr>
              <a:t>argv</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a:t>
            </a:r>
            <a:r>
              <a:rPr kumimoji="0" lang="en-US" altLang="en-US" sz="2000" b="0" i="0" u="none" strike="noStrike" cap="none" normalizeH="0" baseline="0" dirty="0" smtClean="0">
                <a:ln>
                  <a:noFill/>
                </a:ln>
                <a:solidFill>
                  <a:srgbClr val="1750EB"/>
                </a:solidFill>
                <a:effectLst/>
                <a:latin typeface="Arial Unicode MS" panose="020B0604020202020204" pitchFamily="34" charset="-128"/>
                <a:ea typeface="JetBrains Mono"/>
              </a:rPr>
              <a:t>3</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2000" b="0" i="0" u="none" strike="noStrike" cap="none" normalizeH="0" baseline="0" dirty="0" err="1" smtClean="0">
                <a:ln>
                  <a:noFill/>
                </a:ln>
                <a:solidFill>
                  <a:srgbClr val="080808"/>
                </a:solidFill>
                <a:effectLst/>
                <a:latin typeface="Arial Unicode MS" panose="020B0604020202020204" pitchFamily="34" charset="-128"/>
                <a:ea typeface="JetBrains Mono"/>
              </a:rPr>
              <a:t>strlen</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a:t>
            </a:r>
            <a:r>
              <a:rPr kumimoji="0" lang="en-US" altLang="en-US" sz="2000" b="0" i="0" u="none" strike="noStrike" cap="none" normalizeH="0" baseline="0" dirty="0" err="1" smtClean="0">
                <a:ln>
                  <a:noFill/>
                </a:ln>
                <a:solidFill>
                  <a:srgbClr val="080808"/>
                </a:solidFill>
                <a:effectLst/>
                <a:latin typeface="Arial Unicode MS" panose="020B0604020202020204" pitchFamily="34" charset="-128"/>
                <a:ea typeface="JetBrains Mono"/>
              </a:rPr>
              <a:t>argv</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a:t>
            </a:r>
            <a:r>
              <a:rPr kumimoji="0" lang="en-US" altLang="en-US" sz="2000" b="0" i="0" u="none" strike="noStrike" cap="none" normalizeH="0" baseline="0" dirty="0" smtClean="0">
                <a:ln>
                  <a:noFill/>
                </a:ln>
                <a:solidFill>
                  <a:srgbClr val="1750EB"/>
                </a:solidFill>
                <a:effectLst/>
                <a:latin typeface="Arial Unicode MS" panose="020B0604020202020204" pitchFamily="34" charset="-128"/>
                <a:ea typeface="JetBrains Mono"/>
              </a:rPr>
              <a:t>3</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2000" b="0" i="0" u="none" strike="noStrike" cap="none" normalizeH="0" baseline="0" dirty="0" err="1" smtClean="0">
                <a:ln>
                  <a:noFill/>
                </a:ln>
                <a:solidFill>
                  <a:srgbClr val="080808"/>
                </a:solidFill>
                <a:effectLst/>
                <a:latin typeface="Arial Unicode MS" panose="020B0604020202020204" pitchFamily="34" charset="-128"/>
                <a:ea typeface="JetBrains Mono"/>
              </a:rPr>
              <a:t>prio</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a:t>
            </a:r>
            <a:b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2000" b="0" i="0" u="none" strike="noStrike" cap="none" normalizeH="0" baseline="0" dirty="0" smtClean="0">
                <a:ln>
                  <a:noFill/>
                </a:ln>
                <a:solidFill>
                  <a:srgbClr val="0033B3"/>
                </a:solidFill>
                <a:effectLst/>
                <a:latin typeface="Arial Unicode MS" panose="020B0604020202020204" pitchFamily="34" charset="-128"/>
                <a:ea typeface="JetBrains Mono"/>
              </a:rPr>
              <a:t>return </a:t>
            </a:r>
            <a:r>
              <a:rPr kumimoji="0" lang="en-US" altLang="en-US" sz="2000" b="0" i="0" u="none" strike="noStrike" cap="none" normalizeH="0" baseline="0" dirty="0" smtClean="0">
                <a:ln>
                  <a:noFill/>
                </a:ln>
                <a:solidFill>
                  <a:srgbClr val="1750EB"/>
                </a:solidFill>
                <a:effectLst/>
                <a:latin typeface="Arial Unicode MS" panose="020B0604020202020204" pitchFamily="34" charset="-128"/>
                <a:ea typeface="JetBrains Mono"/>
              </a:rPr>
              <a:t>0</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a:t>
            </a:r>
            <a:b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a:t>
            </a:r>
            <a:endParaRPr kumimoji="0" lang="en-US" altLang="en-US" sz="4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5546035" y="1203325"/>
            <a:ext cx="6096000" cy="3416320"/>
          </a:xfrm>
          <a:prstGeom prst="rect">
            <a:avLst/>
          </a:prstGeom>
        </p:spPr>
        <p:txBody>
          <a:bodyPr>
            <a:spAutoFit/>
          </a:bodyPr>
          <a:lstStyle/>
          <a:p>
            <a:pPr marL="285750" indent="-285750">
              <a:buFont typeface="Wingdings" panose="05000000000000000000" pitchFamily="2" charset="2"/>
              <a:buChar char="§"/>
            </a:pPr>
            <a:r>
              <a:rPr lang="en-US" sz="2400" dirty="0">
                <a:solidFill>
                  <a:srgbClr val="1E3272"/>
                </a:solidFill>
              </a:rPr>
              <a:t>Priority varies from 0 (lowest) to system-depended maximum (at least </a:t>
            </a:r>
            <a:r>
              <a:rPr lang="en-US" sz="2400" b="1" dirty="0">
                <a:solidFill>
                  <a:srgbClr val="1E3272"/>
                </a:solidFill>
              </a:rPr>
              <a:t>31</a:t>
            </a:r>
            <a:r>
              <a:rPr lang="en-US" sz="2400" dirty="0">
                <a:solidFill>
                  <a:srgbClr val="1E3272"/>
                </a:solidFill>
              </a:rPr>
              <a:t>, </a:t>
            </a:r>
            <a:r>
              <a:rPr lang="en-US" sz="2400" b="1" dirty="0">
                <a:solidFill>
                  <a:srgbClr val="1E3272"/>
                </a:solidFill>
              </a:rPr>
              <a:t>32767</a:t>
            </a:r>
            <a:r>
              <a:rPr lang="en-US" sz="2400" dirty="0">
                <a:solidFill>
                  <a:srgbClr val="1E3272"/>
                </a:solidFill>
              </a:rPr>
              <a:t> in Linux)</a:t>
            </a:r>
          </a:p>
          <a:p>
            <a:pPr marL="285750" indent="-285750">
              <a:buFont typeface="Wingdings" panose="05000000000000000000" pitchFamily="2" charset="2"/>
              <a:buChar char="§"/>
            </a:pPr>
            <a:r>
              <a:rPr lang="en-US" sz="2400" dirty="0">
                <a:solidFill>
                  <a:srgbClr val="1E3272"/>
                </a:solidFill>
              </a:rPr>
              <a:t>Message content is a byte array, it does not have to be zero-terminating string</a:t>
            </a:r>
          </a:p>
          <a:p>
            <a:pPr marL="285750" indent="-285750">
              <a:buFont typeface="Wingdings" panose="05000000000000000000" pitchFamily="2" charset="2"/>
              <a:buChar char="§"/>
            </a:pPr>
            <a:r>
              <a:rPr lang="en-US" sz="2400" dirty="0" smtClean="0">
                <a:solidFill>
                  <a:srgbClr val="1E3272"/>
                </a:solidFill>
              </a:rPr>
              <a:t>POSIX </a:t>
            </a:r>
            <a:r>
              <a:rPr lang="en-US" sz="2400" dirty="0">
                <a:solidFill>
                  <a:srgbClr val="1E3272"/>
                </a:solidFill>
              </a:rPr>
              <a:t>queue provides prioritization mechanism. Earliest massage from higher priority messages subset is to be delivered first.</a:t>
            </a:r>
          </a:p>
        </p:txBody>
      </p:sp>
    </p:spTree>
    <p:extLst>
      <p:ext uri="{BB962C8B-B14F-4D97-AF65-F5344CB8AC3E}">
        <p14:creationId xmlns:p14="http://schemas.microsoft.com/office/powerpoint/2010/main" val="3256560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lgn="ctr"/>
            <a:fld id="{1397BFD8-F312-4EF2-A268-44FB4BDDBBB0}" type="slidenum">
              <a:rPr lang="ru-RU" smtClean="0"/>
              <a:pPr algn="ctr"/>
              <a:t>12</a:t>
            </a:fld>
            <a:endParaRPr lang="ru-RU" dirty="0"/>
          </a:p>
        </p:txBody>
      </p:sp>
      <p:sp>
        <p:nvSpPr>
          <p:cNvPr id="4" name="Title 3"/>
          <p:cNvSpPr>
            <a:spLocks noGrp="1"/>
          </p:cNvSpPr>
          <p:nvPr>
            <p:ph type="title"/>
          </p:nvPr>
        </p:nvSpPr>
        <p:spPr/>
        <p:txBody>
          <a:bodyPr/>
          <a:lstStyle/>
          <a:p>
            <a:r>
              <a:rPr lang="en-US" dirty="0" smtClean="0"/>
              <a:t>Receiving Messages</a:t>
            </a:r>
            <a:endParaRPr lang="en-US" dirty="0"/>
          </a:p>
        </p:txBody>
      </p:sp>
      <p:sp>
        <p:nvSpPr>
          <p:cNvPr id="5" name="Rectangle 1"/>
          <p:cNvSpPr>
            <a:spLocks noChangeArrowheads="1"/>
          </p:cNvSpPr>
          <p:nvPr/>
        </p:nvSpPr>
        <p:spPr bwMode="auto">
          <a:xfrm>
            <a:off x="854764" y="942848"/>
            <a:ext cx="7523923" cy="590931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33B3"/>
                </a:solidFill>
                <a:effectLst/>
                <a:latin typeface="Arial Unicode MS" panose="020B0604020202020204" pitchFamily="34" charset="-128"/>
                <a:ea typeface="JetBrains Mono"/>
              </a:rPr>
              <a:t>#include </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&lt;</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JetBrains Mono"/>
              </a:rPr>
              <a:t>mqueue.h</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&gt;</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b="0" i="0" u="none" strike="noStrike" cap="none" normalizeH="0" baseline="0" dirty="0" smtClean="0">
                <a:ln>
                  <a:noFill/>
                </a:ln>
                <a:solidFill>
                  <a:srgbClr val="0033B3"/>
                </a:solidFill>
                <a:effectLst/>
                <a:latin typeface="Arial Unicode MS" panose="020B0604020202020204" pitchFamily="34" charset="-128"/>
                <a:ea typeface="JetBrains Mono"/>
              </a:rPr>
              <a:t>#include </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&lt;</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JetBrains Mono"/>
              </a:rPr>
              <a:t>fcntl.h</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&gt;</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b="0" i="0" u="none" strike="noStrike" cap="none" normalizeH="0" baseline="0" dirty="0" smtClean="0">
                <a:ln>
                  <a:noFill/>
                </a:ln>
                <a:solidFill>
                  <a:srgbClr val="0033B3"/>
                </a:solidFill>
                <a:effectLst/>
                <a:latin typeface="Arial Unicode MS" panose="020B0604020202020204" pitchFamily="34" charset="-128"/>
                <a:ea typeface="JetBrains Mono"/>
              </a:rPr>
              <a:t>#include </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&lt;</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JetBrains Mono"/>
              </a:rPr>
              <a:t>stdio.h</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&gt;</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b="0" i="0" u="none" strike="noStrike" cap="none" normalizeH="0" baseline="0" dirty="0" smtClean="0">
                <a:ln>
                  <a:noFill/>
                </a:ln>
                <a:solidFill>
                  <a:srgbClr val="0033B3"/>
                </a:solidFill>
                <a:effectLst/>
                <a:latin typeface="Arial Unicode MS" panose="020B0604020202020204" pitchFamily="34" charset="-128"/>
                <a:ea typeface="JetBrains Mono"/>
              </a:rPr>
              <a:t>#include </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&lt;</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JetBrains Mono"/>
              </a:rPr>
              <a:t>stdlib.h</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&gt;</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b="0" i="0" u="none" strike="noStrike" cap="none" normalizeH="0" baseline="0" dirty="0" err="1" smtClean="0">
                <a:ln>
                  <a:noFill/>
                </a:ln>
                <a:solidFill>
                  <a:srgbClr val="0033B3"/>
                </a:solidFill>
                <a:effectLst/>
                <a:latin typeface="Arial Unicode MS" panose="020B0604020202020204" pitchFamily="34" charset="-128"/>
                <a:ea typeface="JetBrains Mono"/>
              </a:rPr>
              <a:t>int</a:t>
            </a:r>
            <a:r>
              <a:rPr kumimoji="0" lang="en-US" altLang="en-US" b="0" i="0" u="none" strike="noStrike" cap="none" normalizeH="0" baseline="0" dirty="0" smtClean="0">
                <a:ln>
                  <a:noFill/>
                </a:ln>
                <a:solidFill>
                  <a:srgbClr val="0033B3"/>
                </a:solidFill>
                <a:effectLst/>
                <a:latin typeface="Arial Unicode MS" panose="020B0604020202020204" pitchFamily="34" charset="-128"/>
                <a:ea typeface="JetBrains Mono"/>
              </a:rPr>
              <a:t> </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main(</a:t>
            </a:r>
            <a:r>
              <a:rPr kumimoji="0" lang="en-US" altLang="en-US" b="0" i="0" u="none" strike="noStrike" cap="none" normalizeH="0" baseline="0" dirty="0" err="1" smtClean="0">
                <a:ln>
                  <a:noFill/>
                </a:ln>
                <a:solidFill>
                  <a:srgbClr val="0033B3"/>
                </a:solidFill>
                <a:effectLst/>
                <a:latin typeface="Arial Unicode MS" panose="020B0604020202020204" pitchFamily="34" charset="-128"/>
                <a:ea typeface="JetBrains Mono"/>
              </a:rPr>
              <a:t>int</a:t>
            </a:r>
            <a:r>
              <a:rPr kumimoji="0" lang="en-US" altLang="en-US" b="0" i="0" u="none" strike="noStrike" cap="none" normalizeH="0" baseline="0" dirty="0" smtClean="0">
                <a:ln>
                  <a:noFill/>
                </a:ln>
                <a:solidFill>
                  <a:srgbClr val="0033B3"/>
                </a:solidFill>
                <a:effectLst/>
                <a:latin typeface="Arial Unicode MS" panose="020B0604020202020204" pitchFamily="34" charset="-128"/>
                <a:ea typeface="JetBrains Mono"/>
              </a:rPr>
              <a:t> </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JetBrains Mono"/>
              </a:rPr>
              <a:t>argc</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b="0" i="0" u="none" strike="noStrike" cap="none" normalizeH="0" baseline="0" dirty="0" smtClean="0">
                <a:ln>
                  <a:noFill/>
                </a:ln>
                <a:solidFill>
                  <a:srgbClr val="0033B3"/>
                </a:solidFill>
                <a:effectLst/>
                <a:latin typeface="Arial Unicode MS" panose="020B0604020202020204" pitchFamily="34" charset="-128"/>
                <a:ea typeface="JetBrains Mono"/>
              </a:rPr>
              <a:t>char </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JetBrains Mono"/>
              </a:rPr>
              <a:t>argv</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JetBrains Mono"/>
              </a:rPr>
              <a:t>mqd_t</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JetBrains Mono"/>
              </a:rPr>
              <a:t>mqd</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b="0" i="0" u="none" strike="noStrike" cap="none" normalizeH="0" baseline="0" dirty="0" smtClean="0">
                <a:ln>
                  <a:noFill/>
                </a:ln>
                <a:solidFill>
                  <a:srgbClr val="0033B3"/>
                </a:solidFill>
                <a:effectLst/>
                <a:latin typeface="Arial Unicode MS" panose="020B0604020202020204" pitchFamily="34" charset="-128"/>
                <a:ea typeface="JetBrains Mono"/>
              </a:rPr>
              <a:t>unsigned </a:t>
            </a:r>
            <a:r>
              <a:rPr kumimoji="0" lang="en-US" altLang="en-US" b="0" i="0" u="none" strike="noStrike" cap="none" normalizeH="0" baseline="0" dirty="0" err="1" smtClean="0">
                <a:ln>
                  <a:noFill/>
                </a:ln>
                <a:solidFill>
                  <a:srgbClr val="0033B3"/>
                </a:solidFill>
                <a:effectLst/>
                <a:latin typeface="Arial Unicode MS" panose="020B0604020202020204" pitchFamily="34" charset="-128"/>
                <a:ea typeface="JetBrains Mono"/>
              </a:rPr>
              <a:t>int</a:t>
            </a:r>
            <a:r>
              <a:rPr kumimoji="0" lang="en-US" altLang="en-US" b="0" i="0" u="none" strike="noStrike" cap="none" normalizeH="0" baseline="0" dirty="0" smtClean="0">
                <a:ln>
                  <a:noFill/>
                </a:ln>
                <a:solidFill>
                  <a:srgbClr val="0033B3"/>
                </a:solidFill>
                <a:effectLst/>
                <a:latin typeface="Arial Unicode MS" panose="020B0604020202020204" pitchFamily="34" charset="-128"/>
                <a:ea typeface="JetBrains Mono"/>
              </a:rPr>
              <a:t> </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JetBrains Mono"/>
              </a:rPr>
              <a:t>prio</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b="0" i="0" u="none" strike="noStrike" cap="none" normalizeH="0" baseline="0" dirty="0" smtClean="0">
                <a:ln>
                  <a:noFill/>
                </a:ln>
                <a:solidFill>
                  <a:srgbClr val="0033B3"/>
                </a:solidFill>
                <a:effectLst/>
                <a:latin typeface="Arial Unicode MS" panose="020B0604020202020204" pitchFamily="34" charset="-128"/>
                <a:ea typeface="JetBrains Mono"/>
              </a:rPr>
              <a:t>void </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JetBrains Mono"/>
              </a:rPr>
              <a:t>buf</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b="0" i="0" u="none" strike="noStrike" cap="none" normalizeH="0" baseline="0" dirty="0" err="1" smtClean="0">
                <a:ln>
                  <a:noFill/>
                </a:ln>
                <a:solidFill>
                  <a:srgbClr val="0033B3"/>
                </a:solidFill>
                <a:effectLst/>
                <a:latin typeface="Arial Unicode MS" panose="020B0604020202020204" pitchFamily="34" charset="-128"/>
                <a:ea typeface="JetBrains Mono"/>
              </a:rPr>
              <a:t>struct</a:t>
            </a:r>
            <a:r>
              <a:rPr kumimoji="0" lang="en-US" altLang="en-US" b="0" i="0" u="none" strike="noStrike" cap="none" normalizeH="0" baseline="0" dirty="0" smtClean="0">
                <a:ln>
                  <a:noFill/>
                </a:ln>
                <a:solidFill>
                  <a:srgbClr val="0033B3"/>
                </a:solidFill>
                <a:effectLst/>
                <a:latin typeface="Arial Unicode MS" panose="020B0604020202020204" pitchFamily="34" charset="-128"/>
                <a:ea typeface="JetBrains Mono"/>
              </a:rPr>
              <a:t> </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JetBrains Mono"/>
              </a:rPr>
              <a:t>mq_attr</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JetBrains Mono"/>
              </a:rPr>
              <a:t>attr</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JetBrains Mono"/>
              </a:rPr>
              <a:t>ssize_t</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n;</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JetBrains Mono"/>
              </a:rPr>
              <a:t>mqd</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 </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JetBrains Mono"/>
              </a:rPr>
              <a:t>mq_open</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JetBrains Mono"/>
              </a:rPr>
              <a:t>argv</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a:t>
            </a:r>
            <a:r>
              <a:rPr kumimoji="0" lang="en-US" altLang="en-US" b="0" i="0" u="none" strike="noStrike" cap="none" normalizeH="0" baseline="0" dirty="0" smtClean="0">
                <a:ln>
                  <a:noFill/>
                </a:ln>
                <a:solidFill>
                  <a:srgbClr val="1750EB"/>
                </a:solidFill>
                <a:effectLst/>
                <a:latin typeface="Arial Unicode MS" panose="020B0604020202020204" pitchFamily="34" charset="-128"/>
                <a:ea typeface="JetBrains Mono"/>
              </a:rPr>
              <a:t>1</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O_RDONLY);</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JetBrains Mono"/>
              </a:rPr>
              <a:t>mq_getattr</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JetBrains Mono"/>
              </a:rPr>
              <a:t>mqd</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&amp;</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JetBrains Mono"/>
              </a:rPr>
              <a:t>attr</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JetBrains Mono"/>
              </a:rPr>
              <a:t>buf</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 </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JetBrains Mono"/>
              </a:rPr>
              <a:t>malloc</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JetBrains Mono"/>
              </a:rPr>
              <a:t>attr.mq_msgsize</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n = </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JetBrains Mono"/>
              </a:rPr>
              <a:t>mq_receive</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JetBrains Mono"/>
              </a:rPr>
              <a:t>mqd</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JetBrains Mono"/>
              </a:rPr>
              <a:t>buf</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JetBrains Mono"/>
              </a:rPr>
              <a:t>attr.mq_msgsize</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&amp;</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JetBrains Mono"/>
              </a:rPr>
              <a:t>prio</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JetBrains Mono"/>
              </a:rPr>
              <a:t>printf</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a:t>
            </a:r>
            <a:r>
              <a:rPr kumimoji="0" lang="en-US" altLang="en-US" b="0" i="0" u="none" strike="noStrike" cap="none" normalizeH="0" baseline="0" dirty="0" smtClean="0">
                <a:ln>
                  <a:noFill/>
                </a:ln>
                <a:solidFill>
                  <a:srgbClr val="067D17"/>
                </a:solidFill>
                <a:effectLst/>
                <a:latin typeface="Arial Unicode MS" panose="020B0604020202020204" pitchFamily="34" charset="-128"/>
                <a:ea typeface="JetBrains Mono"/>
              </a:rPr>
              <a:t>"Read %</a:t>
            </a:r>
            <a:r>
              <a:rPr kumimoji="0" lang="en-US" altLang="en-US" b="0" i="0" u="none" strike="noStrike" cap="none" normalizeH="0" baseline="0" dirty="0" err="1" smtClean="0">
                <a:ln>
                  <a:noFill/>
                </a:ln>
                <a:solidFill>
                  <a:srgbClr val="067D17"/>
                </a:solidFill>
                <a:effectLst/>
                <a:latin typeface="Arial Unicode MS" panose="020B0604020202020204" pitchFamily="34" charset="-128"/>
                <a:ea typeface="JetBrains Mono"/>
              </a:rPr>
              <a:t>ld</a:t>
            </a:r>
            <a:r>
              <a:rPr kumimoji="0" lang="en-US" altLang="en-US" b="0" i="0" u="none" strike="noStrike" cap="none" normalizeH="0" baseline="0" dirty="0" smtClean="0">
                <a:ln>
                  <a:noFill/>
                </a:ln>
                <a:solidFill>
                  <a:srgbClr val="067D17"/>
                </a:solidFill>
                <a:effectLst/>
                <a:latin typeface="Arial Unicode MS" panose="020B0604020202020204" pitchFamily="34" charset="-128"/>
                <a:ea typeface="JetBrains Mono"/>
              </a:rPr>
              <a:t> bytes; priority = %u</a:t>
            </a:r>
            <a:r>
              <a:rPr kumimoji="0" lang="en-US" altLang="en-US" b="1" i="0" u="none" strike="noStrike" cap="none" normalizeH="0" baseline="0" dirty="0" smtClean="0">
                <a:ln>
                  <a:noFill/>
                </a:ln>
                <a:solidFill>
                  <a:srgbClr val="000080"/>
                </a:solidFill>
                <a:effectLst/>
                <a:latin typeface="Arial Unicode MS" panose="020B0604020202020204" pitchFamily="34" charset="-128"/>
                <a:ea typeface="JetBrains Mono"/>
              </a:rPr>
              <a:t>\n</a:t>
            </a:r>
            <a:r>
              <a:rPr kumimoji="0" lang="en-US" altLang="en-US" b="0" i="0" u="none" strike="noStrike" cap="none" normalizeH="0" baseline="0" dirty="0" smtClean="0">
                <a:ln>
                  <a:noFill/>
                </a:ln>
                <a:solidFill>
                  <a:srgbClr val="067D17"/>
                </a:solidFill>
                <a:effectLst/>
                <a:latin typeface="Arial Unicode MS" panose="020B0604020202020204" pitchFamily="34" charset="-128"/>
                <a:ea typeface="JetBrains Mono"/>
              </a:rPr>
              <a:t>"</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b="0" i="0" u="none" strike="noStrike" cap="none" normalizeH="0" baseline="0" dirty="0" smtClean="0">
                <a:ln>
                  <a:noFill/>
                </a:ln>
                <a:solidFill>
                  <a:srgbClr val="0033B3"/>
                </a:solidFill>
                <a:effectLst/>
                <a:latin typeface="Arial Unicode MS" panose="020B0604020202020204" pitchFamily="34" charset="-128"/>
                <a:ea typeface="JetBrains Mono"/>
              </a:rPr>
              <a:t>long</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n, </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JetBrains Mono"/>
              </a:rPr>
              <a:t>prio</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free(</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JetBrains Mono"/>
              </a:rPr>
              <a:t>buf</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b="0" i="0" u="none" strike="noStrike" cap="none" normalizeH="0" baseline="0" dirty="0" smtClean="0">
                <a:ln>
                  <a:noFill/>
                </a:ln>
                <a:solidFill>
                  <a:srgbClr val="0033B3"/>
                </a:solidFill>
                <a:effectLst/>
                <a:latin typeface="Arial Unicode MS" panose="020B0604020202020204" pitchFamily="34" charset="-128"/>
                <a:ea typeface="JetBrains Mono"/>
              </a:rPr>
              <a:t>return </a:t>
            </a:r>
            <a:r>
              <a:rPr kumimoji="0" lang="en-US" altLang="en-US" b="0" i="0" u="none" strike="noStrike" cap="none" normalizeH="0" baseline="0" dirty="0" smtClean="0">
                <a:ln>
                  <a:noFill/>
                </a:ln>
                <a:solidFill>
                  <a:srgbClr val="1750EB"/>
                </a:solidFill>
                <a:effectLst/>
                <a:latin typeface="Arial Unicode MS" panose="020B0604020202020204" pitchFamily="34" charset="-128"/>
                <a:ea typeface="JetBrains Mono"/>
              </a:rPr>
              <a:t>0</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a:t>
            </a:r>
            <a:endParaRPr kumimoji="0" lang="en-US" altLang="en-US" sz="44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5215904" y="1613883"/>
            <a:ext cx="6363181" cy="3277820"/>
          </a:xfrm>
          <a:prstGeom prst="rect">
            <a:avLst/>
          </a:prstGeom>
        </p:spPr>
        <p:txBody>
          <a:bodyPr wrap="square">
            <a:spAutoFit/>
          </a:bodyPr>
          <a:lstStyle/>
          <a:p>
            <a:pPr marL="285750" indent="-285750">
              <a:spcBef>
                <a:spcPts val="600"/>
              </a:spcBef>
              <a:buFont typeface="Wingdings" panose="05000000000000000000" pitchFamily="2" charset="2"/>
              <a:buChar char="§"/>
            </a:pPr>
            <a:r>
              <a:rPr lang="en-US" sz="2400" dirty="0">
                <a:solidFill>
                  <a:srgbClr val="1E3272"/>
                </a:solidFill>
              </a:rPr>
              <a:t>Knowing nothing about message size, program must retrieve this value from queue attributes to provide an appropriate space in read buffer.</a:t>
            </a:r>
          </a:p>
          <a:p>
            <a:pPr marL="285750" indent="-285750">
              <a:spcBef>
                <a:spcPts val="600"/>
              </a:spcBef>
              <a:buFont typeface="Wingdings" panose="05000000000000000000" pitchFamily="2" charset="2"/>
              <a:buChar char="§"/>
            </a:pPr>
            <a:r>
              <a:rPr lang="en-US" sz="2400" dirty="0">
                <a:solidFill>
                  <a:srgbClr val="1E3272"/>
                </a:solidFill>
              </a:rPr>
              <a:t>There's no mechanism of message </a:t>
            </a:r>
            <a:r>
              <a:rPr lang="en-US" sz="2400" dirty="0" err="1">
                <a:solidFill>
                  <a:srgbClr val="1E3272"/>
                </a:solidFill>
              </a:rPr>
              <a:t>typification</a:t>
            </a:r>
            <a:r>
              <a:rPr lang="en-US" sz="2400" dirty="0">
                <a:solidFill>
                  <a:srgbClr val="1E3272"/>
                </a:solidFill>
              </a:rPr>
              <a:t>, so only size is printed</a:t>
            </a:r>
          </a:p>
          <a:p>
            <a:pPr marL="285750" indent="-285750">
              <a:spcBef>
                <a:spcPts val="600"/>
              </a:spcBef>
              <a:buFont typeface="Wingdings" panose="05000000000000000000" pitchFamily="2" charset="2"/>
              <a:buChar char="§"/>
            </a:pPr>
            <a:r>
              <a:rPr lang="en-US" sz="2400" dirty="0" smtClean="0">
                <a:solidFill>
                  <a:srgbClr val="1E3272"/>
                </a:solidFill>
              </a:rPr>
              <a:t>To </a:t>
            </a:r>
            <a:r>
              <a:rPr lang="en-US" sz="2400" dirty="0">
                <a:solidFill>
                  <a:srgbClr val="1E3272"/>
                </a:solidFill>
              </a:rPr>
              <a:t>remove a queue call </a:t>
            </a:r>
            <a:r>
              <a:rPr lang="en-US" sz="2400" b="1" dirty="0" err="1">
                <a:solidFill>
                  <a:srgbClr val="1E3272"/>
                </a:solidFill>
              </a:rPr>
              <a:t>mq_unlink</a:t>
            </a:r>
            <a:r>
              <a:rPr lang="en-US" sz="2400" b="1" dirty="0">
                <a:solidFill>
                  <a:srgbClr val="1E3272"/>
                </a:solidFill>
              </a:rPr>
              <a:t>(name</a:t>
            </a:r>
            <a:r>
              <a:rPr lang="en-US" sz="2400" dirty="0">
                <a:solidFill>
                  <a:srgbClr val="1E3272"/>
                </a:solidFill>
              </a:rPr>
              <a:t>)</a:t>
            </a:r>
          </a:p>
          <a:p>
            <a:pPr marL="285750" indent="-285750">
              <a:spcBef>
                <a:spcPts val="600"/>
              </a:spcBef>
              <a:buFont typeface="Wingdings" panose="05000000000000000000" pitchFamily="2" charset="2"/>
              <a:buChar char="§"/>
            </a:pPr>
            <a:r>
              <a:rPr lang="en-US" sz="2400" dirty="0" smtClean="0">
                <a:solidFill>
                  <a:srgbClr val="1E3272"/>
                </a:solidFill>
              </a:rPr>
              <a:t>POSIX </a:t>
            </a:r>
            <a:r>
              <a:rPr lang="en-US" sz="2400" dirty="0">
                <a:solidFill>
                  <a:srgbClr val="1E3272"/>
                </a:solidFill>
              </a:rPr>
              <a:t>message API is implemented in </a:t>
            </a:r>
            <a:r>
              <a:rPr lang="en-US" sz="2400" b="1" dirty="0" err="1">
                <a:solidFill>
                  <a:srgbClr val="1E3272"/>
                </a:solidFill>
              </a:rPr>
              <a:t>librt</a:t>
            </a:r>
            <a:r>
              <a:rPr lang="en-US" sz="2400" dirty="0">
                <a:solidFill>
                  <a:srgbClr val="1E3272"/>
                </a:solidFill>
              </a:rPr>
              <a:t> library, so compile program with -</a:t>
            </a:r>
            <a:r>
              <a:rPr lang="en-US" sz="2400" b="1" dirty="0" err="1">
                <a:solidFill>
                  <a:srgbClr val="1E3272"/>
                </a:solidFill>
              </a:rPr>
              <a:t>lrt</a:t>
            </a:r>
            <a:r>
              <a:rPr lang="en-US" sz="2400" dirty="0">
                <a:solidFill>
                  <a:srgbClr val="1E3272"/>
                </a:solidFill>
              </a:rPr>
              <a:t> option.</a:t>
            </a:r>
          </a:p>
        </p:txBody>
      </p:sp>
    </p:spTree>
    <p:extLst>
      <p:ext uri="{BB962C8B-B14F-4D97-AF65-F5344CB8AC3E}">
        <p14:creationId xmlns:p14="http://schemas.microsoft.com/office/powerpoint/2010/main" val="1261852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Every </a:t>
            </a:r>
            <a:r>
              <a:rPr lang="en-US" b="1" dirty="0" err="1"/>
              <a:t>mq_receive</a:t>
            </a:r>
            <a:r>
              <a:rPr lang="en-US" dirty="0"/>
              <a:t> call returns a message if there's one. If queue is empty</a:t>
            </a:r>
            <a:r>
              <a:rPr lang="en-US" b="1" dirty="0"/>
              <a:t>, </a:t>
            </a:r>
            <a:r>
              <a:rPr lang="en-US" b="1" dirty="0" err="1"/>
              <a:t>mq_receive</a:t>
            </a:r>
            <a:r>
              <a:rPr lang="en-US" dirty="0"/>
              <a:t>() can wait for message or return with fail status, depending on O_NONBLOCK flag.</a:t>
            </a:r>
          </a:p>
          <a:p>
            <a:endParaRPr lang="en-US" dirty="0"/>
          </a:p>
          <a:p>
            <a:r>
              <a:rPr lang="en-US" dirty="0"/>
              <a:t>There's alternate method to notify program by signal: a program calls </a:t>
            </a:r>
            <a:r>
              <a:rPr lang="en-US" b="1" dirty="0" err="1"/>
              <a:t>mq_notify</a:t>
            </a:r>
            <a:r>
              <a:rPr lang="en-US" dirty="0"/>
              <a:t> to subscribe on certain queue. Every time message is arrived in queue, the program gets a signal described in </a:t>
            </a:r>
            <a:r>
              <a:rPr lang="en-US" b="1" dirty="0" err="1"/>
              <a:t>mq_notify</a:t>
            </a:r>
            <a:r>
              <a:rPr lang="en-US" dirty="0"/>
              <a:t>() and can handle message asynchronously.</a:t>
            </a:r>
          </a:p>
        </p:txBody>
      </p:sp>
      <p:sp>
        <p:nvSpPr>
          <p:cNvPr id="3" name="Slide Number Placeholder 2"/>
          <p:cNvSpPr>
            <a:spLocks noGrp="1"/>
          </p:cNvSpPr>
          <p:nvPr>
            <p:ph type="sldNum" sz="quarter" idx="12"/>
          </p:nvPr>
        </p:nvSpPr>
        <p:spPr/>
        <p:txBody>
          <a:bodyPr/>
          <a:lstStyle/>
          <a:p>
            <a:pPr algn="ctr"/>
            <a:fld id="{1397BFD8-F312-4EF2-A268-44FB4BDDBBB0}" type="slidenum">
              <a:rPr lang="ru-RU" smtClean="0"/>
              <a:pPr algn="ctr"/>
              <a:t>13</a:t>
            </a:fld>
            <a:endParaRPr lang="ru-RU" dirty="0"/>
          </a:p>
        </p:txBody>
      </p:sp>
      <p:sp>
        <p:nvSpPr>
          <p:cNvPr id="4" name="Title 3"/>
          <p:cNvSpPr>
            <a:spLocks noGrp="1"/>
          </p:cNvSpPr>
          <p:nvPr>
            <p:ph type="title"/>
          </p:nvPr>
        </p:nvSpPr>
        <p:spPr/>
        <p:txBody>
          <a:bodyPr/>
          <a:lstStyle/>
          <a:p>
            <a:r>
              <a:rPr lang="en-US" dirty="0" smtClean="0"/>
              <a:t>Notifying</a:t>
            </a:r>
            <a:endParaRPr lang="en-US" dirty="0"/>
          </a:p>
        </p:txBody>
      </p:sp>
    </p:spTree>
    <p:extLst>
      <p:ext uri="{BB962C8B-B14F-4D97-AF65-F5344CB8AC3E}">
        <p14:creationId xmlns:p14="http://schemas.microsoft.com/office/powerpoint/2010/main" val="2378051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178052"/>
            <a:ext cx="10515600" cy="5314187"/>
          </a:xfrm>
        </p:spPr>
        <p:txBody>
          <a:bodyPr>
            <a:normAutofit fontScale="70000" lnSpcReduction="20000"/>
          </a:bodyPr>
          <a:lstStyle/>
          <a:p>
            <a:pPr>
              <a:lnSpc>
                <a:spcPct val="110000"/>
              </a:lnSpc>
              <a:spcBef>
                <a:spcPts val="1800"/>
              </a:spcBef>
            </a:pPr>
            <a:r>
              <a:rPr lang="en-US" dirty="0"/>
              <a:t>Kernel has </a:t>
            </a:r>
            <a:r>
              <a:rPr lang="en-US" dirty="0" smtClean="0"/>
              <a:t>a paging mechanism. When </a:t>
            </a:r>
            <a:r>
              <a:rPr lang="en-US" dirty="0"/>
              <a:t>memory is limited, some memory pages can be swapped </a:t>
            </a:r>
            <a:r>
              <a:rPr lang="en-US" dirty="0" smtClean="0"/>
              <a:t>out. When </a:t>
            </a:r>
            <a:r>
              <a:rPr lang="en-US" dirty="0"/>
              <a:t>a program needs one of them:</a:t>
            </a:r>
          </a:p>
          <a:p>
            <a:pPr lvl="1">
              <a:lnSpc>
                <a:spcPct val="110000"/>
              </a:lnSpc>
              <a:spcBef>
                <a:spcPts val="600"/>
              </a:spcBef>
            </a:pPr>
            <a:r>
              <a:rPr lang="en-US" dirty="0"/>
              <a:t>TLB produces page miss (no physical memory is provided for the virtual address</a:t>
            </a:r>
            <a:r>
              <a:rPr lang="en-US" dirty="0" smtClean="0"/>
              <a:t>);</a:t>
            </a:r>
            <a:endParaRPr lang="en-US" dirty="0"/>
          </a:p>
          <a:p>
            <a:pPr lvl="1">
              <a:lnSpc>
                <a:spcPct val="110000"/>
              </a:lnSpc>
              <a:spcBef>
                <a:spcPts val="600"/>
              </a:spcBef>
            </a:pPr>
            <a:r>
              <a:rPr lang="en-US" dirty="0" smtClean="0"/>
              <a:t>Kernel a loads corresponding page </a:t>
            </a:r>
            <a:r>
              <a:rPr lang="en-US" dirty="0"/>
              <a:t>from disk and links to virtual memory </a:t>
            </a:r>
            <a:r>
              <a:rPr lang="en-US" dirty="0" smtClean="0"/>
              <a:t>page.</a:t>
            </a:r>
            <a:endParaRPr lang="en-US" dirty="0"/>
          </a:p>
          <a:p>
            <a:pPr>
              <a:lnSpc>
                <a:spcPct val="110000"/>
              </a:lnSpc>
              <a:spcBef>
                <a:spcPts val="1800"/>
              </a:spcBef>
            </a:pPr>
            <a:r>
              <a:rPr lang="en-US" dirty="0" smtClean="0"/>
              <a:t>If </a:t>
            </a:r>
            <a:r>
              <a:rPr lang="en-US" dirty="0"/>
              <a:t>paging out a .text section, there is no need to provide a space on swap, because this data is already on disk — e. g. in the binary program file, from which the process was started.</a:t>
            </a:r>
          </a:p>
          <a:p>
            <a:pPr>
              <a:lnSpc>
                <a:spcPct val="110000"/>
              </a:lnSpc>
              <a:spcBef>
                <a:spcPts val="1800"/>
              </a:spcBef>
            </a:pPr>
            <a:r>
              <a:rPr lang="en-US" dirty="0" smtClean="0"/>
              <a:t>More </a:t>
            </a:r>
            <a:r>
              <a:rPr lang="en-US" dirty="0"/>
              <a:t>general process of mapping file to memory is called memory map</a:t>
            </a:r>
            <a:r>
              <a:rPr lang="en-US" dirty="0" smtClean="0"/>
              <a:t>.</a:t>
            </a:r>
          </a:p>
          <a:p>
            <a:pPr>
              <a:lnSpc>
                <a:spcPct val="110000"/>
              </a:lnSpc>
              <a:spcBef>
                <a:spcPts val="1800"/>
              </a:spcBef>
            </a:pPr>
            <a:r>
              <a:rPr lang="en-US" dirty="0" smtClean="0"/>
              <a:t>System call </a:t>
            </a:r>
            <a:r>
              <a:rPr lang="en-US" b="1" dirty="0" err="1" smtClean="0"/>
              <a:t>mmap</a:t>
            </a:r>
            <a:r>
              <a:rPr lang="en-US" dirty="0" smtClean="0"/>
              <a:t> asks </a:t>
            </a:r>
            <a:r>
              <a:rPr lang="en-US" dirty="0"/>
              <a:t>kernel to map selected file to the virtual memory address range. After this done, the range can be used as an ordinary array filled with file's contents. The file has not to be read into memory completely, Linux use paging mechanism to represent corresponded file parts.</a:t>
            </a:r>
          </a:p>
        </p:txBody>
      </p:sp>
      <p:sp>
        <p:nvSpPr>
          <p:cNvPr id="3" name="Slide Number Placeholder 2"/>
          <p:cNvSpPr>
            <a:spLocks noGrp="1"/>
          </p:cNvSpPr>
          <p:nvPr>
            <p:ph type="sldNum" sz="quarter" idx="12"/>
          </p:nvPr>
        </p:nvSpPr>
        <p:spPr/>
        <p:txBody>
          <a:bodyPr/>
          <a:lstStyle/>
          <a:p>
            <a:pPr algn="ctr"/>
            <a:fld id="{1397BFD8-F312-4EF2-A268-44FB4BDDBBB0}" type="slidenum">
              <a:rPr lang="ru-RU" smtClean="0"/>
              <a:pPr algn="ctr"/>
              <a:t>14</a:t>
            </a:fld>
            <a:endParaRPr lang="ru-RU" dirty="0"/>
          </a:p>
        </p:txBody>
      </p:sp>
      <p:sp>
        <p:nvSpPr>
          <p:cNvPr id="4" name="Title 3"/>
          <p:cNvSpPr>
            <a:spLocks noGrp="1"/>
          </p:cNvSpPr>
          <p:nvPr>
            <p:ph type="title"/>
          </p:nvPr>
        </p:nvSpPr>
        <p:spPr/>
        <p:txBody>
          <a:bodyPr/>
          <a:lstStyle/>
          <a:p>
            <a:r>
              <a:rPr lang="en-US" dirty="0" smtClean="0"/>
              <a:t>Memory Mapping</a:t>
            </a:r>
            <a:endParaRPr lang="en-US" dirty="0"/>
          </a:p>
        </p:txBody>
      </p:sp>
    </p:spTree>
    <p:extLst>
      <p:ext uri="{BB962C8B-B14F-4D97-AF65-F5344CB8AC3E}">
        <p14:creationId xmlns:p14="http://schemas.microsoft.com/office/powerpoint/2010/main" val="592720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lgn="ctr"/>
            <a:fld id="{1397BFD8-F312-4EF2-A268-44FB4BDDBBB0}" type="slidenum">
              <a:rPr lang="ru-RU" smtClean="0"/>
              <a:pPr algn="ctr"/>
              <a:t>15</a:t>
            </a:fld>
            <a:endParaRPr lang="ru-RU" dirty="0"/>
          </a:p>
        </p:txBody>
      </p:sp>
      <p:sp>
        <p:nvSpPr>
          <p:cNvPr id="4" name="Title 3"/>
          <p:cNvSpPr>
            <a:spLocks noGrp="1"/>
          </p:cNvSpPr>
          <p:nvPr>
            <p:ph type="title"/>
          </p:nvPr>
        </p:nvSpPr>
        <p:spPr/>
        <p:txBody>
          <a:bodyPr/>
          <a:lstStyle/>
          <a:p>
            <a:r>
              <a:rPr lang="en-US" dirty="0" smtClean="0"/>
              <a:t>Memory Mapping : System Calls</a:t>
            </a:r>
            <a:endParaRPr lang="en-US" dirty="0"/>
          </a:p>
        </p:txBody>
      </p:sp>
      <p:sp>
        <p:nvSpPr>
          <p:cNvPr id="5" name="Rectangle 1"/>
          <p:cNvSpPr>
            <a:spLocks noChangeArrowheads="1"/>
          </p:cNvSpPr>
          <p:nvPr/>
        </p:nvSpPr>
        <p:spPr bwMode="auto">
          <a:xfrm>
            <a:off x="822943" y="1549377"/>
            <a:ext cx="9555497" cy="517064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rgbClr val="0033B3"/>
                </a:solidFill>
                <a:effectLst/>
                <a:latin typeface="Arial Unicode MS" panose="020B0604020202020204" pitchFamily="34" charset="-128"/>
                <a:ea typeface="JetBrains Mono"/>
              </a:rPr>
              <a:t>#include </a:t>
            </a:r>
            <a:r>
              <a:rPr kumimoji="0" lang="en-US" altLang="en-US" sz="2200" b="0" i="0" u="none" strike="noStrike" cap="none" normalizeH="0" baseline="0" dirty="0" smtClean="0">
                <a:ln>
                  <a:noFill/>
                </a:ln>
                <a:solidFill>
                  <a:srgbClr val="080808"/>
                </a:solidFill>
                <a:effectLst/>
                <a:latin typeface="Arial Unicode MS" panose="020B0604020202020204" pitchFamily="34" charset="-128"/>
                <a:ea typeface="JetBrains Mono"/>
              </a:rPr>
              <a:t>&lt;sys/</a:t>
            </a:r>
            <a:r>
              <a:rPr kumimoji="0" lang="en-US" altLang="en-US" sz="2200" b="0" i="0" u="none" strike="noStrike" cap="none" normalizeH="0" baseline="0" dirty="0" err="1" smtClean="0">
                <a:ln>
                  <a:noFill/>
                </a:ln>
                <a:solidFill>
                  <a:srgbClr val="080808"/>
                </a:solidFill>
                <a:effectLst/>
                <a:latin typeface="Arial Unicode MS" panose="020B0604020202020204" pitchFamily="34" charset="-128"/>
                <a:ea typeface="JetBrains Mono"/>
              </a:rPr>
              <a:t>mman.h</a:t>
            </a:r>
            <a:r>
              <a:rPr kumimoji="0" lang="en-US" altLang="en-US" sz="2200" b="0" i="0" u="none" strike="noStrike" cap="none" normalizeH="0" baseline="0" dirty="0" smtClean="0">
                <a:ln>
                  <a:noFill/>
                </a:ln>
                <a:solidFill>
                  <a:srgbClr val="080808"/>
                </a:solidFill>
                <a:effectLst/>
                <a:latin typeface="Arial Unicode MS" panose="020B0604020202020204" pitchFamily="34" charset="-128"/>
                <a:ea typeface="JetBrains Mono"/>
              </a:rPr>
              <a:t>&gt;</a:t>
            </a:r>
            <a:br>
              <a:rPr kumimoji="0" lang="en-US" altLang="en-US" sz="22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200" b="0" i="0" u="none" strike="noStrike" cap="none" normalizeH="0" baseline="0" dirty="0" smtClean="0">
                <a:ln>
                  <a:noFill/>
                </a:ln>
                <a:solidFill>
                  <a:srgbClr val="0033B3"/>
                </a:solidFill>
                <a:effectLst/>
                <a:latin typeface="Arial Unicode MS" panose="020B0604020202020204" pitchFamily="34" charset="-128"/>
                <a:ea typeface="JetBrains Mono"/>
              </a:rPr>
              <a:t>#include </a:t>
            </a:r>
            <a:r>
              <a:rPr kumimoji="0" lang="en-US" altLang="en-US" sz="2200" b="0" i="0" u="none" strike="noStrike" cap="none" normalizeH="0" baseline="0" dirty="0" smtClean="0">
                <a:ln>
                  <a:noFill/>
                </a:ln>
                <a:solidFill>
                  <a:srgbClr val="080808"/>
                </a:solidFill>
                <a:effectLst/>
                <a:latin typeface="Arial Unicode MS" panose="020B0604020202020204" pitchFamily="34" charset="-128"/>
                <a:ea typeface="JetBrains Mono"/>
              </a:rPr>
              <a:t>&lt;sys/</a:t>
            </a:r>
            <a:r>
              <a:rPr kumimoji="0" lang="en-US" altLang="en-US" sz="2200" b="0" i="0" u="none" strike="noStrike" cap="none" normalizeH="0" baseline="0" dirty="0" err="1" smtClean="0">
                <a:ln>
                  <a:noFill/>
                </a:ln>
                <a:solidFill>
                  <a:srgbClr val="080808"/>
                </a:solidFill>
                <a:effectLst/>
                <a:latin typeface="Arial Unicode MS" panose="020B0604020202020204" pitchFamily="34" charset="-128"/>
                <a:ea typeface="JetBrains Mono"/>
              </a:rPr>
              <a:t>stat.h</a:t>
            </a:r>
            <a:r>
              <a:rPr kumimoji="0" lang="en-US" altLang="en-US" sz="2200" b="0" i="0" u="none" strike="noStrike" cap="none" normalizeH="0" baseline="0" dirty="0" smtClean="0">
                <a:ln>
                  <a:noFill/>
                </a:ln>
                <a:solidFill>
                  <a:srgbClr val="080808"/>
                </a:solidFill>
                <a:effectLst/>
                <a:latin typeface="Arial Unicode MS" panose="020B0604020202020204" pitchFamily="34" charset="-128"/>
                <a:ea typeface="JetBrains Mono"/>
              </a:rPr>
              <a:t>&gt;</a:t>
            </a:r>
            <a:br>
              <a:rPr kumimoji="0" lang="en-US" altLang="en-US" sz="22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200" b="0" i="0" u="none" strike="noStrike" cap="none" normalizeH="0" baseline="0" dirty="0" smtClean="0">
                <a:ln>
                  <a:noFill/>
                </a:ln>
                <a:solidFill>
                  <a:srgbClr val="0033B3"/>
                </a:solidFill>
                <a:effectLst/>
                <a:latin typeface="Arial Unicode MS" panose="020B0604020202020204" pitchFamily="34" charset="-128"/>
                <a:ea typeface="JetBrains Mono"/>
              </a:rPr>
              <a:t>#include </a:t>
            </a:r>
            <a:r>
              <a:rPr kumimoji="0" lang="en-US" altLang="en-US" sz="2200" b="0" i="0" u="none" strike="noStrike" cap="none" normalizeH="0" baseline="0" dirty="0" smtClean="0">
                <a:ln>
                  <a:noFill/>
                </a:ln>
                <a:solidFill>
                  <a:srgbClr val="080808"/>
                </a:solidFill>
                <a:effectLst/>
                <a:latin typeface="Arial Unicode MS" panose="020B0604020202020204" pitchFamily="34" charset="-128"/>
                <a:ea typeface="JetBrains Mono"/>
              </a:rPr>
              <a:t>&lt;</a:t>
            </a:r>
            <a:r>
              <a:rPr kumimoji="0" lang="en-US" altLang="en-US" sz="2200" b="0" i="0" u="none" strike="noStrike" cap="none" normalizeH="0" baseline="0" dirty="0" err="1" smtClean="0">
                <a:ln>
                  <a:noFill/>
                </a:ln>
                <a:solidFill>
                  <a:srgbClr val="080808"/>
                </a:solidFill>
                <a:effectLst/>
                <a:latin typeface="Arial Unicode MS" panose="020B0604020202020204" pitchFamily="34" charset="-128"/>
                <a:ea typeface="JetBrains Mono"/>
              </a:rPr>
              <a:t>stdio.h</a:t>
            </a:r>
            <a:r>
              <a:rPr kumimoji="0" lang="en-US" altLang="en-US" sz="2200" b="0" i="0" u="none" strike="noStrike" cap="none" normalizeH="0" baseline="0" dirty="0" smtClean="0">
                <a:ln>
                  <a:noFill/>
                </a:ln>
                <a:solidFill>
                  <a:srgbClr val="080808"/>
                </a:solidFill>
                <a:effectLst/>
                <a:latin typeface="Arial Unicode MS" panose="020B0604020202020204" pitchFamily="34" charset="-128"/>
                <a:ea typeface="JetBrains Mono"/>
              </a:rPr>
              <a:t>&gt;</a:t>
            </a:r>
            <a:br>
              <a:rPr kumimoji="0" lang="en-US" altLang="en-US" sz="22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200" b="0" i="0" u="none" strike="noStrike" cap="none" normalizeH="0" baseline="0" dirty="0" smtClean="0">
                <a:ln>
                  <a:noFill/>
                </a:ln>
                <a:solidFill>
                  <a:srgbClr val="0033B3"/>
                </a:solidFill>
                <a:effectLst/>
                <a:latin typeface="Arial Unicode MS" panose="020B0604020202020204" pitchFamily="34" charset="-128"/>
                <a:ea typeface="JetBrains Mono"/>
              </a:rPr>
              <a:t>#include </a:t>
            </a:r>
            <a:r>
              <a:rPr kumimoji="0" lang="en-US" altLang="en-US" sz="2200" b="0" i="0" u="none" strike="noStrike" cap="none" normalizeH="0" baseline="0" dirty="0" smtClean="0">
                <a:ln>
                  <a:noFill/>
                </a:ln>
                <a:solidFill>
                  <a:srgbClr val="080808"/>
                </a:solidFill>
                <a:effectLst/>
                <a:latin typeface="Arial Unicode MS" panose="020B0604020202020204" pitchFamily="34" charset="-128"/>
                <a:ea typeface="JetBrains Mono"/>
              </a:rPr>
              <a:t>&lt;</a:t>
            </a:r>
            <a:r>
              <a:rPr kumimoji="0" lang="en-US" altLang="en-US" sz="2200" b="0" i="0" u="none" strike="noStrike" cap="none" normalizeH="0" baseline="0" dirty="0" err="1" smtClean="0">
                <a:ln>
                  <a:noFill/>
                </a:ln>
                <a:solidFill>
                  <a:srgbClr val="080808"/>
                </a:solidFill>
                <a:effectLst/>
                <a:latin typeface="Arial Unicode MS" panose="020B0604020202020204" pitchFamily="34" charset="-128"/>
                <a:ea typeface="JetBrains Mono"/>
              </a:rPr>
              <a:t>fcntl.h</a:t>
            </a:r>
            <a:r>
              <a:rPr kumimoji="0" lang="en-US" altLang="en-US" sz="2200" b="0" i="0" u="none" strike="noStrike" cap="none" normalizeH="0" baseline="0" dirty="0" smtClean="0">
                <a:ln>
                  <a:noFill/>
                </a:ln>
                <a:solidFill>
                  <a:srgbClr val="080808"/>
                </a:solidFill>
                <a:effectLst/>
                <a:latin typeface="Arial Unicode MS" panose="020B0604020202020204" pitchFamily="34" charset="-128"/>
                <a:ea typeface="JetBrains Mono"/>
              </a:rPr>
              <a:t>&gt;</a:t>
            </a:r>
            <a:br>
              <a:rPr kumimoji="0" lang="en-US" altLang="en-US" sz="22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200" b="0" i="0" u="none" strike="noStrike" cap="none" normalizeH="0" baseline="0" dirty="0" smtClean="0">
                <a:ln>
                  <a:noFill/>
                </a:ln>
                <a:solidFill>
                  <a:srgbClr val="080808"/>
                </a:solidFill>
                <a:effectLst/>
                <a:latin typeface="Arial Unicode MS" panose="020B0604020202020204" pitchFamily="34" charset="-128"/>
                <a:ea typeface="JetBrains Mono"/>
              </a:rPr>
              <a:t/>
            </a:r>
            <a:br>
              <a:rPr kumimoji="0" lang="en-US" altLang="en-US" sz="22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200" b="0" i="0" u="none" strike="noStrike" cap="none" normalizeH="0" baseline="0" dirty="0" err="1" smtClean="0">
                <a:ln>
                  <a:noFill/>
                </a:ln>
                <a:solidFill>
                  <a:srgbClr val="0033B3"/>
                </a:solidFill>
                <a:effectLst/>
                <a:latin typeface="Arial Unicode MS" panose="020B0604020202020204" pitchFamily="34" charset="-128"/>
                <a:ea typeface="JetBrains Mono"/>
              </a:rPr>
              <a:t>int</a:t>
            </a:r>
            <a:r>
              <a:rPr kumimoji="0" lang="en-US" altLang="en-US" sz="2200" b="0" i="0" u="none" strike="noStrike" cap="none" normalizeH="0" baseline="0" dirty="0" smtClean="0">
                <a:ln>
                  <a:noFill/>
                </a:ln>
                <a:solidFill>
                  <a:srgbClr val="0033B3"/>
                </a:solidFill>
                <a:effectLst/>
                <a:latin typeface="Arial Unicode MS" panose="020B0604020202020204" pitchFamily="34" charset="-128"/>
                <a:ea typeface="JetBrains Mono"/>
              </a:rPr>
              <a:t> </a:t>
            </a:r>
            <a:r>
              <a:rPr kumimoji="0" lang="en-US" altLang="en-US" sz="2200" b="0" i="0" u="none" strike="noStrike" cap="none" normalizeH="0" baseline="0" dirty="0" smtClean="0">
                <a:ln>
                  <a:noFill/>
                </a:ln>
                <a:solidFill>
                  <a:srgbClr val="080808"/>
                </a:solidFill>
                <a:effectLst/>
                <a:latin typeface="Arial Unicode MS" panose="020B0604020202020204" pitchFamily="34" charset="-128"/>
                <a:ea typeface="JetBrains Mono"/>
              </a:rPr>
              <a:t>main(</a:t>
            </a:r>
            <a:r>
              <a:rPr kumimoji="0" lang="en-US" altLang="en-US" sz="2200" b="0" i="0" u="none" strike="noStrike" cap="none" normalizeH="0" baseline="0" dirty="0" err="1" smtClean="0">
                <a:ln>
                  <a:noFill/>
                </a:ln>
                <a:solidFill>
                  <a:srgbClr val="0033B3"/>
                </a:solidFill>
                <a:effectLst/>
                <a:latin typeface="Arial Unicode MS" panose="020B0604020202020204" pitchFamily="34" charset="-128"/>
                <a:ea typeface="JetBrains Mono"/>
              </a:rPr>
              <a:t>int</a:t>
            </a:r>
            <a:r>
              <a:rPr kumimoji="0" lang="en-US" altLang="en-US" sz="2200" b="0" i="0" u="none" strike="noStrike" cap="none" normalizeH="0" baseline="0" dirty="0" smtClean="0">
                <a:ln>
                  <a:noFill/>
                </a:ln>
                <a:solidFill>
                  <a:srgbClr val="0033B3"/>
                </a:solidFill>
                <a:effectLst/>
                <a:latin typeface="Arial Unicode MS" panose="020B0604020202020204" pitchFamily="34" charset="-128"/>
                <a:ea typeface="JetBrains Mono"/>
              </a:rPr>
              <a:t> </a:t>
            </a:r>
            <a:r>
              <a:rPr kumimoji="0" lang="en-US" altLang="en-US" sz="2200" b="0" i="0" u="none" strike="noStrike" cap="none" normalizeH="0" baseline="0" dirty="0" err="1" smtClean="0">
                <a:ln>
                  <a:noFill/>
                </a:ln>
                <a:solidFill>
                  <a:srgbClr val="080808"/>
                </a:solidFill>
                <a:effectLst/>
                <a:latin typeface="Arial Unicode MS" panose="020B0604020202020204" pitchFamily="34" charset="-128"/>
                <a:ea typeface="JetBrains Mono"/>
              </a:rPr>
              <a:t>argc</a:t>
            </a:r>
            <a:r>
              <a:rPr kumimoji="0" lang="en-US" altLang="en-US" sz="22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2200" b="0" i="0" u="none" strike="noStrike" cap="none" normalizeH="0" baseline="0" dirty="0" smtClean="0">
                <a:ln>
                  <a:noFill/>
                </a:ln>
                <a:solidFill>
                  <a:srgbClr val="0033B3"/>
                </a:solidFill>
                <a:effectLst/>
                <a:latin typeface="Arial Unicode MS" panose="020B0604020202020204" pitchFamily="34" charset="-128"/>
                <a:ea typeface="JetBrains Mono"/>
              </a:rPr>
              <a:t>char </a:t>
            </a:r>
            <a:r>
              <a:rPr kumimoji="0" lang="en-US" altLang="en-US" sz="2200" b="0" i="0" u="none" strike="noStrike" cap="none" normalizeH="0" baseline="0" dirty="0" smtClean="0">
                <a:ln>
                  <a:noFill/>
                </a:ln>
                <a:solidFill>
                  <a:srgbClr val="080808"/>
                </a:solidFill>
                <a:effectLst/>
                <a:latin typeface="Arial Unicode MS" panose="020B0604020202020204" pitchFamily="34" charset="-128"/>
                <a:ea typeface="JetBrains Mono"/>
              </a:rPr>
              <a:t>*</a:t>
            </a:r>
            <a:r>
              <a:rPr kumimoji="0" lang="en-US" altLang="en-US" sz="2200" b="0" i="0" u="none" strike="noStrike" cap="none" normalizeH="0" baseline="0" dirty="0" err="1" smtClean="0">
                <a:ln>
                  <a:noFill/>
                </a:ln>
                <a:solidFill>
                  <a:srgbClr val="080808"/>
                </a:solidFill>
                <a:effectLst/>
                <a:latin typeface="Arial Unicode MS" panose="020B0604020202020204" pitchFamily="34" charset="-128"/>
                <a:ea typeface="JetBrains Mono"/>
              </a:rPr>
              <a:t>argv</a:t>
            </a:r>
            <a:r>
              <a:rPr kumimoji="0" lang="en-US" altLang="en-US" sz="2200" b="0" i="0" u="none" strike="noStrike" cap="none" normalizeH="0" baseline="0" dirty="0" smtClean="0">
                <a:ln>
                  <a:noFill/>
                </a:ln>
                <a:solidFill>
                  <a:srgbClr val="080808"/>
                </a:solidFill>
                <a:effectLst/>
                <a:latin typeface="Arial Unicode MS" panose="020B0604020202020204" pitchFamily="34" charset="-128"/>
                <a:ea typeface="JetBrains Mono"/>
              </a:rPr>
              <a:t>[]) {</a:t>
            </a:r>
            <a:br>
              <a:rPr kumimoji="0" lang="en-US" altLang="en-US" sz="22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2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2200" b="0" i="0" u="none" strike="noStrike" cap="none" normalizeH="0" baseline="0" dirty="0" smtClean="0">
                <a:ln>
                  <a:noFill/>
                </a:ln>
                <a:solidFill>
                  <a:srgbClr val="0033B3"/>
                </a:solidFill>
                <a:effectLst/>
                <a:latin typeface="Arial Unicode MS" panose="020B0604020202020204" pitchFamily="34" charset="-128"/>
                <a:ea typeface="JetBrains Mono"/>
              </a:rPr>
              <a:t>char </a:t>
            </a:r>
            <a:r>
              <a:rPr kumimoji="0" lang="en-US" altLang="en-US" sz="2200" b="0" i="0" u="none" strike="noStrike" cap="none" normalizeH="0" baseline="0" dirty="0" smtClean="0">
                <a:ln>
                  <a:noFill/>
                </a:ln>
                <a:solidFill>
                  <a:srgbClr val="080808"/>
                </a:solidFill>
                <a:effectLst/>
                <a:latin typeface="Arial Unicode MS" panose="020B0604020202020204" pitchFamily="34" charset="-128"/>
                <a:ea typeface="JetBrains Mono"/>
              </a:rPr>
              <a:t>*</a:t>
            </a:r>
            <a:r>
              <a:rPr kumimoji="0" lang="en-US" altLang="en-US" sz="2200" b="0" i="0" u="none" strike="noStrike" cap="none" normalizeH="0" baseline="0" dirty="0" err="1" smtClean="0">
                <a:ln>
                  <a:noFill/>
                </a:ln>
                <a:solidFill>
                  <a:srgbClr val="080808"/>
                </a:solidFill>
                <a:effectLst/>
                <a:latin typeface="Arial Unicode MS" panose="020B0604020202020204" pitchFamily="34" charset="-128"/>
                <a:ea typeface="JetBrains Mono"/>
              </a:rPr>
              <a:t>addr</a:t>
            </a:r>
            <a:r>
              <a:rPr kumimoji="0" lang="en-US" altLang="en-US" sz="2200" b="0" i="0" u="none" strike="noStrike" cap="none" normalizeH="0" baseline="0" dirty="0" smtClean="0">
                <a:ln>
                  <a:noFill/>
                </a:ln>
                <a:solidFill>
                  <a:srgbClr val="080808"/>
                </a:solidFill>
                <a:effectLst/>
                <a:latin typeface="Arial Unicode MS" panose="020B0604020202020204" pitchFamily="34" charset="-128"/>
                <a:ea typeface="JetBrains Mono"/>
              </a:rPr>
              <a:t>;</a:t>
            </a:r>
            <a:br>
              <a:rPr kumimoji="0" lang="en-US" altLang="en-US" sz="22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2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2200" b="0" i="0" u="none" strike="noStrike" cap="none" normalizeH="0" baseline="0" dirty="0" err="1" smtClean="0">
                <a:ln>
                  <a:noFill/>
                </a:ln>
                <a:solidFill>
                  <a:srgbClr val="0033B3"/>
                </a:solidFill>
                <a:effectLst/>
                <a:latin typeface="Arial Unicode MS" panose="020B0604020202020204" pitchFamily="34" charset="-128"/>
                <a:ea typeface="JetBrains Mono"/>
              </a:rPr>
              <a:t>int</a:t>
            </a:r>
            <a:r>
              <a:rPr kumimoji="0" lang="en-US" altLang="en-US" sz="2200" b="0" i="0" u="none" strike="noStrike" cap="none" normalizeH="0" baseline="0" dirty="0" smtClean="0">
                <a:ln>
                  <a:noFill/>
                </a:ln>
                <a:solidFill>
                  <a:srgbClr val="0033B3"/>
                </a:solidFill>
                <a:effectLst/>
                <a:latin typeface="Arial Unicode MS" panose="020B0604020202020204" pitchFamily="34" charset="-128"/>
                <a:ea typeface="JetBrains Mono"/>
              </a:rPr>
              <a:t> </a:t>
            </a:r>
            <a:r>
              <a:rPr kumimoji="0" lang="en-US" altLang="en-US" sz="2200" b="0" i="0" u="none" strike="noStrike" cap="none" normalizeH="0" baseline="0" dirty="0" err="1" smtClean="0">
                <a:ln>
                  <a:noFill/>
                </a:ln>
                <a:solidFill>
                  <a:srgbClr val="080808"/>
                </a:solidFill>
                <a:effectLst/>
                <a:latin typeface="Arial Unicode MS" panose="020B0604020202020204" pitchFamily="34" charset="-128"/>
                <a:ea typeface="JetBrains Mono"/>
              </a:rPr>
              <a:t>fd</a:t>
            </a:r>
            <a:r>
              <a:rPr kumimoji="0" lang="en-US" altLang="en-US" sz="2200" b="0" i="0" u="none" strike="noStrike" cap="none" normalizeH="0" baseline="0" dirty="0" smtClean="0">
                <a:ln>
                  <a:noFill/>
                </a:ln>
                <a:solidFill>
                  <a:srgbClr val="080808"/>
                </a:solidFill>
                <a:effectLst/>
                <a:latin typeface="Arial Unicode MS" panose="020B0604020202020204" pitchFamily="34" charset="-128"/>
                <a:ea typeface="JetBrains Mono"/>
              </a:rPr>
              <a:t>;</a:t>
            </a:r>
            <a:br>
              <a:rPr kumimoji="0" lang="en-US" altLang="en-US" sz="22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2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2200" b="0" i="0" u="none" strike="noStrike" cap="none" normalizeH="0" baseline="0" dirty="0" err="1" smtClean="0">
                <a:ln>
                  <a:noFill/>
                </a:ln>
                <a:solidFill>
                  <a:srgbClr val="0033B3"/>
                </a:solidFill>
                <a:effectLst/>
                <a:latin typeface="Arial Unicode MS" panose="020B0604020202020204" pitchFamily="34" charset="-128"/>
                <a:ea typeface="JetBrains Mono"/>
              </a:rPr>
              <a:t>struct</a:t>
            </a:r>
            <a:r>
              <a:rPr kumimoji="0" lang="en-US" altLang="en-US" sz="2200" b="0" i="0" u="none" strike="noStrike" cap="none" normalizeH="0" baseline="0" dirty="0" smtClean="0">
                <a:ln>
                  <a:noFill/>
                </a:ln>
                <a:solidFill>
                  <a:srgbClr val="0033B3"/>
                </a:solidFill>
                <a:effectLst/>
                <a:latin typeface="Arial Unicode MS" panose="020B0604020202020204" pitchFamily="34" charset="-128"/>
                <a:ea typeface="JetBrains Mono"/>
              </a:rPr>
              <a:t> </a:t>
            </a:r>
            <a:r>
              <a:rPr kumimoji="0" lang="en-US" altLang="en-US" sz="2200" b="0" i="0" u="none" strike="noStrike" cap="none" normalizeH="0" baseline="0" dirty="0" smtClean="0">
                <a:ln>
                  <a:noFill/>
                </a:ln>
                <a:solidFill>
                  <a:srgbClr val="080808"/>
                </a:solidFill>
                <a:effectLst/>
                <a:latin typeface="Arial Unicode MS" panose="020B0604020202020204" pitchFamily="34" charset="-128"/>
                <a:ea typeface="JetBrains Mono"/>
              </a:rPr>
              <a:t>stat </a:t>
            </a:r>
            <a:r>
              <a:rPr kumimoji="0" lang="en-US" altLang="en-US" sz="2200" b="0" i="0" u="none" strike="noStrike" cap="none" normalizeH="0" baseline="0" dirty="0" err="1" smtClean="0">
                <a:ln>
                  <a:noFill/>
                </a:ln>
                <a:solidFill>
                  <a:srgbClr val="080808"/>
                </a:solidFill>
                <a:effectLst/>
                <a:latin typeface="Arial Unicode MS" panose="020B0604020202020204" pitchFamily="34" charset="-128"/>
                <a:ea typeface="JetBrains Mono"/>
              </a:rPr>
              <a:t>sb</a:t>
            </a:r>
            <a:r>
              <a:rPr kumimoji="0" lang="en-US" altLang="en-US" sz="2200" b="0" i="0" u="none" strike="noStrike" cap="none" normalizeH="0" baseline="0" dirty="0" smtClean="0">
                <a:ln>
                  <a:noFill/>
                </a:ln>
                <a:solidFill>
                  <a:srgbClr val="080808"/>
                </a:solidFill>
                <a:effectLst/>
                <a:latin typeface="Arial Unicode MS" panose="020B0604020202020204" pitchFamily="34" charset="-128"/>
                <a:ea typeface="JetBrains Mono"/>
              </a:rPr>
              <a:t>;</a:t>
            </a:r>
            <a:br>
              <a:rPr kumimoji="0" lang="en-US" altLang="en-US" sz="22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2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2200" b="0" i="0" u="none" strike="noStrike" cap="none" normalizeH="0" baseline="0" dirty="0" err="1" smtClean="0">
                <a:ln>
                  <a:noFill/>
                </a:ln>
                <a:solidFill>
                  <a:srgbClr val="080808"/>
                </a:solidFill>
                <a:effectLst/>
                <a:latin typeface="Arial Unicode MS" panose="020B0604020202020204" pitchFamily="34" charset="-128"/>
                <a:ea typeface="JetBrains Mono"/>
              </a:rPr>
              <a:t>fd</a:t>
            </a:r>
            <a:r>
              <a:rPr kumimoji="0" lang="en-US" altLang="en-US" sz="2200" b="0" i="0" u="none" strike="noStrike" cap="none" normalizeH="0" baseline="0" dirty="0" smtClean="0">
                <a:ln>
                  <a:noFill/>
                </a:ln>
                <a:solidFill>
                  <a:srgbClr val="080808"/>
                </a:solidFill>
                <a:effectLst/>
                <a:latin typeface="Arial Unicode MS" panose="020B0604020202020204" pitchFamily="34" charset="-128"/>
                <a:ea typeface="JetBrains Mono"/>
              </a:rPr>
              <a:t> = open(</a:t>
            </a:r>
            <a:r>
              <a:rPr kumimoji="0" lang="en-US" altLang="en-US" sz="2200" b="0" i="0" u="none" strike="noStrike" cap="none" normalizeH="0" baseline="0" dirty="0" err="1" smtClean="0">
                <a:ln>
                  <a:noFill/>
                </a:ln>
                <a:solidFill>
                  <a:srgbClr val="080808"/>
                </a:solidFill>
                <a:effectLst/>
                <a:latin typeface="Arial Unicode MS" panose="020B0604020202020204" pitchFamily="34" charset="-128"/>
                <a:ea typeface="JetBrains Mono"/>
              </a:rPr>
              <a:t>argv</a:t>
            </a:r>
            <a:r>
              <a:rPr kumimoji="0" lang="en-US" altLang="en-US" sz="2200" b="0" i="0" u="none" strike="noStrike" cap="none" normalizeH="0" baseline="0" dirty="0" smtClean="0">
                <a:ln>
                  <a:noFill/>
                </a:ln>
                <a:solidFill>
                  <a:srgbClr val="080808"/>
                </a:solidFill>
                <a:effectLst/>
                <a:latin typeface="Arial Unicode MS" panose="020B0604020202020204" pitchFamily="34" charset="-128"/>
                <a:ea typeface="JetBrains Mono"/>
              </a:rPr>
              <a:t>[</a:t>
            </a:r>
            <a:r>
              <a:rPr kumimoji="0" lang="en-US" altLang="en-US" sz="2200" b="0" i="0" u="none" strike="noStrike" cap="none" normalizeH="0" baseline="0" dirty="0" smtClean="0">
                <a:ln>
                  <a:noFill/>
                </a:ln>
                <a:solidFill>
                  <a:srgbClr val="1750EB"/>
                </a:solidFill>
                <a:effectLst/>
                <a:latin typeface="Arial Unicode MS" panose="020B0604020202020204" pitchFamily="34" charset="-128"/>
                <a:ea typeface="JetBrains Mono"/>
              </a:rPr>
              <a:t>1</a:t>
            </a:r>
            <a:r>
              <a:rPr kumimoji="0" lang="en-US" altLang="en-US" sz="2200" b="0" i="0" u="none" strike="noStrike" cap="none" normalizeH="0" baseline="0" dirty="0" smtClean="0">
                <a:ln>
                  <a:noFill/>
                </a:ln>
                <a:solidFill>
                  <a:srgbClr val="080808"/>
                </a:solidFill>
                <a:effectLst/>
                <a:latin typeface="Arial Unicode MS" panose="020B0604020202020204" pitchFamily="34" charset="-128"/>
                <a:ea typeface="JetBrains Mono"/>
              </a:rPr>
              <a:t>], O_RDONLY);</a:t>
            </a:r>
            <a:br>
              <a:rPr kumimoji="0" lang="en-US" altLang="en-US" sz="22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2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2200" b="0" i="0" u="none" strike="noStrike" cap="none" normalizeH="0" baseline="0" dirty="0" err="1" smtClean="0">
                <a:ln>
                  <a:noFill/>
                </a:ln>
                <a:solidFill>
                  <a:srgbClr val="080808"/>
                </a:solidFill>
                <a:effectLst/>
                <a:latin typeface="Arial Unicode MS" panose="020B0604020202020204" pitchFamily="34" charset="-128"/>
                <a:ea typeface="JetBrains Mono"/>
              </a:rPr>
              <a:t>fstat</a:t>
            </a:r>
            <a:r>
              <a:rPr kumimoji="0" lang="en-US" altLang="en-US" sz="2200" b="0" i="0" u="none" strike="noStrike" cap="none" normalizeH="0" baseline="0" dirty="0" smtClean="0">
                <a:ln>
                  <a:noFill/>
                </a:ln>
                <a:solidFill>
                  <a:srgbClr val="080808"/>
                </a:solidFill>
                <a:effectLst/>
                <a:latin typeface="Arial Unicode MS" panose="020B0604020202020204" pitchFamily="34" charset="-128"/>
                <a:ea typeface="JetBrains Mono"/>
              </a:rPr>
              <a:t>(</a:t>
            </a:r>
            <a:r>
              <a:rPr kumimoji="0" lang="en-US" altLang="en-US" sz="2200" b="0" i="0" u="none" strike="noStrike" cap="none" normalizeH="0" baseline="0" dirty="0" err="1" smtClean="0">
                <a:ln>
                  <a:noFill/>
                </a:ln>
                <a:solidFill>
                  <a:srgbClr val="080808"/>
                </a:solidFill>
                <a:effectLst/>
                <a:latin typeface="Arial Unicode MS" panose="020B0604020202020204" pitchFamily="34" charset="-128"/>
                <a:ea typeface="JetBrains Mono"/>
              </a:rPr>
              <a:t>fd</a:t>
            </a:r>
            <a:r>
              <a:rPr kumimoji="0" lang="en-US" altLang="en-US" sz="2200" b="0" i="0" u="none" strike="noStrike" cap="none" normalizeH="0" baseline="0" dirty="0" smtClean="0">
                <a:ln>
                  <a:noFill/>
                </a:ln>
                <a:solidFill>
                  <a:srgbClr val="080808"/>
                </a:solidFill>
                <a:effectLst/>
                <a:latin typeface="Arial Unicode MS" panose="020B0604020202020204" pitchFamily="34" charset="-128"/>
                <a:ea typeface="JetBrains Mono"/>
              </a:rPr>
              <a:t>, &amp;</a:t>
            </a:r>
            <a:r>
              <a:rPr kumimoji="0" lang="en-US" altLang="en-US" sz="2200" b="0" i="0" u="none" strike="noStrike" cap="none" normalizeH="0" baseline="0" dirty="0" err="1" smtClean="0">
                <a:ln>
                  <a:noFill/>
                </a:ln>
                <a:solidFill>
                  <a:srgbClr val="080808"/>
                </a:solidFill>
                <a:effectLst/>
                <a:latin typeface="Arial Unicode MS" panose="020B0604020202020204" pitchFamily="34" charset="-128"/>
                <a:ea typeface="JetBrains Mono"/>
              </a:rPr>
              <a:t>sb</a:t>
            </a:r>
            <a:r>
              <a:rPr kumimoji="0" lang="en-US" altLang="en-US" sz="2200" b="0" i="0" u="none" strike="noStrike" cap="none" normalizeH="0" baseline="0" dirty="0" smtClean="0">
                <a:ln>
                  <a:noFill/>
                </a:ln>
                <a:solidFill>
                  <a:srgbClr val="080808"/>
                </a:solidFill>
                <a:effectLst/>
                <a:latin typeface="Arial Unicode MS" panose="020B0604020202020204" pitchFamily="34" charset="-128"/>
                <a:ea typeface="JetBrains Mono"/>
              </a:rPr>
              <a:t>);</a:t>
            </a:r>
            <a:br>
              <a:rPr kumimoji="0" lang="en-US" altLang="en-US" sz="22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2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2200" b="0" i="0" u="none" strike="noStrike" cap="none" normalizeH="0" baseline="0" dirty="0" err="1" smtClean="0">
                <a:ln>
                  <a:noFill/>
                </a:ln>
                <a:solidFill>
                  <a:srgbClr val="080808"/>
                </a:solidFill>
                <a:effectLst/>
                <a:latin typeface="Arial Unicode MS" panose="020B0604020202020204" pitchFamily="34" charset="-128"/>
                <a:ea typeface="JetBrains Mono"/>
              </a:rPr>
              <a:t>addr</a:t>
            </a:r>
            <a:r>
              <a:rPr kumimoji="0" lang="en-US" altLang="en-US" sz="2200" b="0" i="0" u="none" strike="noStrike" cap="none" normalizeH="0" baseline="0" dirty="0" smtClean="0">
                <a:ln>
                  <a:noFill/>
                </a:ln>
                <a:solidFill>
                  <a:srgbClr val="080808"/>
                </a:solidFill>
                <a:effectLst/>
                <a:latin typeface="Arial Unicode MS" panose="020B0604020202020204" pitchFamily="34" charset="-128"/>
                <a:ea typeface="JetBrains Mono"/>
              </a:rPr>
              <a:t> = </a:t>
            </a:r>
            <a:r>
              <a:rPr kumimoji="0" lang="en-US" altLang="en-US" sz="2200" b="0" i="0" u="none" strike="noStrike" cap="none" normalizeH="0" baseline="0" dirty="0" err="1" smtClean="0">
                <a:ln>
                  <a:noFill/>
                </a:ln>
                <a:solidFill>
                  <a:srgbClr val="080808"/>
                </a:solidFill>
                <a:effectLst/>
                <a:latin typeface="Arial Unicode MS" panose="020B0604020202020204" pitchFamily="34" charset="-128"/>
                <a:ea typeface="JetBrains Mono"/>
              </a:rPr>
              <a:t>mmap</a:t>
            </a:r>
            <a:r>
              <a:rPr kumimoji="0" lang="en-US" altLang="en-US" sz="2200" b="0" i="0" u="none" strike="noStrike" cap="none" normalizeH="0" baseline="0" dirty="0" smtClean="0">
                <a:ln>
                  <a:noFill/>
                </a:ln>
                <a:solidFill>
                  <a:srgbClr val="080808"/>
                </a:solidFill>
                <a:effectLst/>
                <a:latin typeface="Arial Unicode MS" panose="020B0604020202020204" pitchFamily="34" charset="-128"/>
                <a:ea typeface="JetBrains Mono"/>
              </a:rPr>
              <a:t>(NULL, </a:t>
            </a:r>
            <a:r>
              <a:rPr kumimoji="0" lang="en-US" altLang="en-US" sz="2200" b="0" i="0" u="none" strike="noStrike" cap="none" normalizeH="0" baseline="0" dirty="0" err="1" smtClean="0">
                <a:ln>
                  <a:noFill/>
                </a:ln>
                <a:solidFill>
                  <a:srgbClr val="080808"/>
                </a:solidFill>
                <a:effectLst/>
                <a:latin typeface="Arial Unicode MS" panose="020B0604020202020204" pitchFamily="34" charset="-128"/>
                <a:ea typeface="JetBrains Mono"/>
              </a:rPr>
              <a:t>sb.st_size</a:t>
            </a:r>
            <a:r>
              <a:rPr kumimoji="0" lang="en-US" altLang="en-US" sz="2200" b="0" i="0" u="none" strike="noStrike" cap="none" normalizeH="0" baseline="0" dirty="0" smtClean="0">
                <a:ln>
                  <a:noFill/>
                </a:ln>
                <a:solidFill>
                  <a:srgbClr val="080808"/>
                </a:solidFill>
                <a:effectLst/>
                <a:latin typeface="Arial Unicode MS" panose="020B0604020202020204" pitchFamily="34" charset="-128"/>
                <a:ea typeface="JetBrains Mono"/>
              </a:rPr>
              <a:t>, PROT_READ, MAP_PRIVATE, </a:t>
            </a:r>
            <a:r>
              <a:rPr kumimoji="0" lang="en-US" altLang="en-US" sz="2200" b="0" i="0" u="none" strike="noStrike" cap="none" normalizeH="0" baseline="0" dirty="0" err="1" smtClean="0">
                <a:ln>
                  <a:noFill/>
                </a:ln>
                <a:solidFill>
                  <a:srgbClr val="080808"/>
                </a:solidFill>
                <a:effectLst/>
                <a:latin typeface="Arial Unicode MS" panose="020B0604020202020204" pitchFamily="34" charset="-128"/>
                <a:ea typeface="JetBrains Mono"/>
              </a:rPr>
              <a:t>fd</a:t>
            </a:r>
            <a:r>
              <a:rPr kumimoji="0" lang="en-US" altLang="en-US" sz="22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2200" b="0" i="0" u="none" strike="noStrike" cap="none" normalizeH="0" baseline="0" dirty="0" smtClean="0">
                <a:ln>
                  <a:noFill/>
                </a:ln>
                <a:solidFill>
                  <a:srgbClr val="1750EB"/>
                </a:solidFill>
                <a:effectLst/>
                <a:latin typeface="Arial Unicode MS" panose="020B0604020202020204" pitchFamily="34" charset="-128"/>
                <a:ea typeface="JetBrains Mono"/>
              </a:rPr>
              <a:t>0</a:t>
            </a:r>
            <a:r>
              <a:rPr kumimoji="0" lang="en-US" altLang="en-US" sz="2200" b="0" i="0" u="none" strike="noStrike" cap="none" normalizeH="0" baseline="0" dirty="0" smtClean="0">
                <a:ln>
                  <a:noFill/>
                </a:ln>
                <a:solidFill>
                  <a:srgbClr val="080808"/>
                </a:solidFill>
                <a:effectLst/>
                <a:latin typeface="Arial Unicode MS" panose="020B0604020202020204" pitchFamily="34" charset="-128"/>
                <a:ea typeface="JetBrains Mono"/>
              </a:rPr>
              <a:t>);</a:t>
            </a:r>
            <a:br>
              <a:rPr kumimoji="0" lang="en-US" altLang="en-US" sz="22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2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2200" b="0" i="0" u="none" strike="noStrike" cap="none" normalizeH="0" baseline="0" dirty="0" err="1" smtClean="0">
                <a:ln>
                  <a:noFill/>
                </a:ln>
                <a:solidFill>
                  <a:srgbClr val="080808"/>
                </a:solidFill>
                <a:effectLst/>
                <a:latin typeface="Arial Unicode MS" panose="020B0604020202020204" pitchFamily="34" charset="-128"/>
                <a:ea typeface="JetBrains Mono"/>
              </a:rPr>
              <a:t>fwrite</a:t>
            </a:r>
            <a:r>
              <a:rPr kumimoji="0" lang="en-US" altLang="en-US" sz="2200" b="0" i="0" u="none" strike="noStrike" cap="none" normalizeH="0" baseline="0" dirty="0" smtClean="0">
                <a:ln>
                  <a:noFill/>
                </a:ln>
                <a:solidFill>
                  <a:srgbClr val="080808"/>
                </a:solidFill>
                <a:effectLst/>
                <a:latin typeface="Arial Unicode MS" panose="020B0604020202020204" pitchFamily="34" charset="-128"/>
                <a:ea typeface="JetBrains Mono"/>
              </a:rPr>
              <a:t>(</a:t>
            </a:r>
            <a:r>
              <a:rPr kumimoji="0" lang="en-US" altLang="en-US" sz="2200" b="0" i="0" u="none" strike="noStrike" cap="none" normalizeH="0" baseline="0" dirty="0" err="1" smtClean="0">
                <a:ln>
                  <a:noFill/>
                </a:ln>
                <a:solidFill>
                  <a:srgbClr val="080808"/>
                </a:solidFill>
                <a:effectLst/>
                <a:latin typeface="Arial Unicode MS" panose="020B0604020202020204" pitchFamily="34" charset="-128"/>
                <a:ea typeface="JetBrains Mono"/>
              </a:rPr>
              <a:t>addr</a:t>
            </a:r>
            <a:r>
              <a:rPr kumimoji="0" lang="en-US" altLang="en-US" sz="22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2200" b="0" i="0" u="none" strike="noStrike" cap="none" normalizeH="0" baseline="0" dirty="0" smtClean="0">
                <a:ln>
                  <a:noFill/>
                </a:ln>
                <a:solidFill>
                  <a:srgbClr val="1750EB"/>
                </a:solidFill>
                <a:effectLst/>
                <a:latin typeface="Arial Unicode MS" panose="020B0604020202020204" pitchFamily="34" charset="-128"/>
                <a:ea typeface="JetBrains Mono"/>
              </a:rPr>
              <a:t>1</a:t>
            </a:r>
            <a:r>
              <a:rPr kumimoji="0" lang="en-US" altLang="en-US" sz="22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2200" b="0" i="0" u="none" strike="noStrike" cap="none" normalizeH="0" baseline="0" dirty="0" err="1" smtClean="0">
                <a:ln>
                  <a:noFill/>
                </a:ln>
                <a:solidFill>
                  <a:srgbClr val="080808"/>
                </a:solidFill>
                <a:effectLst/>
                <a:latin typeface="Arial Unicode MS" panose="020B0604020202020204" pitchFamily="34" charset="-128"/>
                <a:ea typeface="JetBrains Mono"/>
              </a:rPr>
              <a:t>sb.st_size</a:t>
            </a:r>
            <a:r>
              <a:rPr kumimoji="0" lang="en-US" altLang="en-US" sz="22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2200" b="0" i="0" u="none" strike="noStrike" cap="none" normalizeH="0" baseline="0" dirty="0" err="1" smtClean="0">
                <a:ln>
                  <a:noFill/>
                </a:ln>
                <a:solidFill>
                  <a:srgbClr val="080808"/>
                </a:solidFill>
                <a:effectLst/>
                <a:latin typeface="Arial Unicode MS" panose="020B0604020202020204" pitchFamily="34" charset="-128"/>
                <a:ea typeface="JetBrains Mono"/>
              </a:rPr>
              <a:t>stdout</a:t>
            </a:r>
            <a:r>
              <a:rPr kumimoji="0" lang="en-US" altLang="en-US" sz="2200" b="0" i="0" u="none" strike="noStrike" cap="none" normalizeH="0" baseline="0" dirty="0" smtClean="0">
                <a:ln>
                  <a:noFill/>
                </a:ln>
                <a:solidFill>
                  <a:srgbClr val="080808"/>
                </a:solidFill>
                <a:effectLst/>
                <a:latin typeface="Arial Unicode MS" panose="020B0604020202020204" pitchFamily="34" charset="-128"/>
                <a:ea typeface="JetBrains Mono"/>
              </a:rPr>
              <a:t>);</a:t>
            </a:r>
            <a:br>
              <a:rPr kumimoji="0" lang="en-US" altLang="en-US" sz="22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2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2200" b="0" i="0" u="none" strike="noStrike" cap="none" normalizeH="0" baseline="0" dirty="0" smtClean="0">
                <a:ln>
                  <a:noFill/>
                </a:ln>
                <a:solidFill>
                  <a:srgbClr val="0033B3"/>
                </a:solidFill>
                <a:effectLst/>
                <a:latin typeface="Arial Unicode MS" panose="020B0604020202020204" pitchFamily="34" charset="-128"/>
                <a:ea typeface="JetBrains Mono"/>
              </a:rPr>
              <a:t>return </a:t>
            </a:r>
            <a:r>
              <a:rPr kumimoji="0" lang="en-US" altLang="en-US" sz="2200" b="0" i="0" u="none" strike="noStrike" cap="none" normalizeH="0" baseline="0" dirty="0" smtClean="0">
                <a:ln>
                  <a:noFill/>
                </a:ln>
                <a:solidFill>
                  <a:srgbClr val="1750EB"/>
                </a:solidFill>
                <a:effectLst/>
                <a:latin typeface="Arial Unicode MS" panose="020B0604020202020204" pitchFamily="34" charset="-128"/>
                <a:ea typeface="JetBrains Mono"/>
              </a:rPr>
              <a:t>0</a:t>
            </a:r>
            <a:r>
              <a:rPr kumimoji="0" lang="en-US" altLang="en-US" sz="2200" b="0" i="0" u="none" strike="noStrike" cap="none" normalizeH="0" baseline="0" dirty="0" smtClean="0">
                <a:ln>
                  <a:noFill/>
                </a:ln>
                <a:solidFill>
                  <a:srgbClr val="080808"/>
                </a:solidFill>
                <a:effectLst/>
                <a:latin typeface="Arial Unicode MS" panose="020B0604020202020204" pitchFamily="34" charset="-128"/>
                <a:ea typeface="JetBrains Mono"/>
              </a:rPr>
              <a:t>;</a:t>
            </a:r>
            <a:br>
              <a:rPr kumimoji="0" lang="en-US" altLang="en-US" sz="22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200" b="0" i="0" u="none" strike="noStrike" cap="none" normalizeH="0" baseline="0" dirty="0" smtClean="0">
                <a:ln>
                  <a:noFill/>
                </a:ln>
                <a:solidFill>
                  <a:srgbClr val="080808"/>
                </a:solidFill>
                <a:effectLst/>
                <a:latin typeface="Arial Unicode MS" panose="020B0604020202020204" pitchFamily="34" charset="-128"/>
                <a:ea typeface="JetBrains Mono"/>
              </a:rPr>
              <a:t>}</a:t>
            </a:r>
            <a:endParaRPr kumimoji="0" lang="en-US" altLang="en-US" sz="22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5363096" y="1594164"/>
            <a:ext cx="6007608" cy="3170099"/>
          </a:xfrm>
          <a:prstGeom prst="rect">
            <a:avLst/>
          </a:prstGeom>
        </p:spPr>
        <p:txBody>
          <a:bodyPr wrap="square">
            <a:spAutoFit/>
          </a:bodyPr>
          <a:lstStyle/>
          <a:p>
            <a:pPr marL="285750" indent="-285750">
              <a:buFont typeface="Wingdings" panose="05000000000000000000" pitchFamily="2" charset="2"/>
              <a:buChar char="§"/>
            </a:pPr>
            <a:r>
              <a:rPr lang="en-US" sz="2000" b="1" dirty="0">
                <a:solidFill>
                  <a:srgbClr val="1E3272"/>
                </a:solidFill>
              </a:rPr>
              <a:t>PROT_READ</a:t>
            </a:r>
            <a:r>
              <a:rPr lang="en-US" sz="2000" dirty="0">
                <a:solidFill>
                  <a:srgbClr val="1E3272"/>
                </a:solidFill>
              </a:rPr>
              <a:t> means that </a:t>
            </a:r>
            <a:r>
              <a:rPr lang="en-US" sz="2000" dirty="0" smtClean="0">
                <a:solidFill>
                  <a:srgbClr val="1E3272"/>
                </a:solidFill>
              </a:rPr>
              <a:t>memory-mapped </a:t>
            </a:r>
            <a:r>
              <a:rPr lang="en-US" sz="2000" dirty="0">
                <a:solidFill>
                  <a:srgbClr val="1E3272"/>
                </a:solidFill>
              </a:rPr>
              <a:t>pages can only be read by the program</a:t>
            </a:r>
          </a:p>
          <a:p>
            <a:pPr marL="285750" indent="-285750">
              <a:buFont typeface="Wingdings" panose="05000000000000000000" pitchFamily="2" charset="2"/>
              <a:buChar char="§"/>
            </a:pPr>
            <a:r>
              <a:rPr lang="en-US" sz="2000" b="1" dirty="0" smtClean="0">
                <a:solidFill>
                  <a:srgbClr val="1E3272"/>
                </a:solidFill>
              </a:rPr>
              <a:t>MAP_PRIVATE</a:t>
            </a:r>
            <a:r>
              <a:rPr lang="en-US" sz="2000" dirty="0" smtClean="0">
                <a:solidFill>
                  <a:srgbClr val="1E3272"/>
                </a:solidFill>
              </a:rPr>
              <a:t> </a:t>
            </a:r>
            <a:r>
              <a:rPr lang="en-US" sz="2000" dirty="0">
                <a:solidFill>
                  <a:srgbClr val="1E3272"/>
                </a:solidFill>
              </a:rPr>
              <a:t>means the program observe some fixed state of the file</a:t>
            </a:r>
          </a:p>
          <a:p>
            <a:pPr marL="285750" indent="-285750">
              <a:buFont typeface="Wingdings" panose="05000000000000000000" pitchFamily="2" charset="2"/>
              <a:buChar char="§"/>
            </a:pPr>
            <a:r>
              <a:rPr lang="en-US" sz="2000" dirty="0" smtClean="0">
                <a:solidFill>
                  <a:srgbClr val="1E3272"/>
                </a:solidFill>
              </a:rPr>
              <a:t>write </a:t>
            </a:r>
            <a:r>
              <a:rPr lang="en-US" sz="2000" dirty="0">
                <a:solidFill>
                  <a:srgbClr val="1E3272"/>
                </a:solidFill>
              </a:rPr>
              <a:t>to </a:t>
            </a:r>
            <a:r>
              <a:rPr lang="en-US" sz="2000" dirty="0" smtClean="0">
                <a:solidFill>
                  <a:srgbClr val="1E3272"/>
                </a:solidFill>
              </a:rPr>
              <a:t>memory-mapped </a:t>
            </a:r>
            <a:r>
              <a:rPr lang="en-US" sz="2000" dirty="0">
                <a:solidFill>
                  <a:srgbClr val="1E3272"/>
                </a:solidFill>
              </a:rPr>
              <a:t>area does not change the file itself</a:t>
            </a:r>
          </a:p>
          <a:p>
            <a:pPr marL="285750" indent="-285750">
              <a:buFont typeface="Wingdings" panose="05000000000000000000" pitchFamily="2" charset="2"/>
              <a:buChar char="§"/>
            </a:pPr>
            <a:r>
              <a:rPr lang="en-US" sz="2000" dirty="0">
                <a:solidFill>
                  <a:srgbClr val="1E3272"/>
                </a:solidFill>
              </a:rPr>
              <a:t>program supposes file can not be changed while </a:t>
            </a:r>
            <a:r>
              <a:rPr lang="en-US" sz="2000" dirty="0" smtClean="0">
                <a:solidFill>
                  <a:srgbClr val="1E3272"/>
                </a:solidFill>
              </a:rPr>
              <a:t>memory-mapped </a:t>
            </a:r>
            <a:r>
              <a:rPr lang="en-US" sz="2000" dirty="0">
                <a:solidFill>
                  <a:srgbClr val="1E3272"/>
                </a:solidFill>
              </a:rPr>
              <a:t>in </a:t>
            </a:r>
            <a:r>
              <a:rPr lang="en-US" sz="2000" b="1" dirty="0">
                <a:solidFill>
                  <a:srgbClr val="1E3272"/>
                </a:solidFill>
              </a:rPr>
              <a:t>MAP_PRIVATE</a:t>
            </a:r>
            <a:r>
              <a:rPr lang="en-US" sz="2000" dirty="0">
                <a:solidFill>
                  <a:srgbClr val="1E3272"/>
                </a:solidFill>
              </a:rPr>
              <a:t> mode</a:t>
            </a:r>
          </a:p>
          <a:p>
            <a:pPr marL="285750" indent="-285750">
              <a:buFont typeface="Wingdings" panose="05000000000000000000" pitchFamily="2" charset="2"/>
              <a:buChar char="§"/>
            </a:pPr>
            <a:r>
              <a:rPr lang="en-US" sz="2000" b="1" dirty="0" err="1">
                <a:solidFill>
                  <a:srgbClr val="1E3272"/>
                </a:solidFill>
              </a:rPr>
              <a:t>fstat</a:t>
            </a:r>
            <a:r>
              <a:rPr lang="en-US" sz="2000" dirty="0">
                <a:solidFill>
                  <a:srgbClr val="1E3272"/>
                </a:solidFill>
              </a:rPr>
              <a:t> is used to determine file size (it discovers other file properties as well)</a:t>
            </a:r>
          </a:p>
        </p:txBody>
      </p:sp>
      <p:sp>
        <p:nvSpPr>
          <p:cNvPr id="7" name="Rectangle 2"/>
          <p:cNvSpPr>
            <a:spLocks noChangeArrowheads="1"/>
          </p:cNvSpPr>
          <p:nvPr/>
        </p:nvSpPr>
        <p:spPr bwMode="auto">
          <a:xfrm>
            <a:off x="950976" y="1015187"/>
            <a:ext cx="10345744"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1E3272"/>
                </a:solidFill>
                <a:cs typeface="Arial" panose="020B0604020202020204" pitchFamily="34" charset="0"/>
              </a:rPr>
              <a:t>E</a:t>
            </a:r>
            <a:r>
              <a:rPr kumimoji="0" lang="en-US" altLang="en-US" sz="2000" b="0" i="0" u="none" strike="noStrike" cap="none" normalizeH="0" baseline="0" dirty="0" smtClean="0">
                <a:ln>
                  <a:noFill/>
                </a:ln>
                <a:solidFill>
                  <a:srgbClr val="1E3272"/>
                </a:solidFill>
                <a:effectLst/>
                <a:cs typeface="Arial" panose="020B0604020202020204" pitchFamily="34" charset="0"/>
              </a:rPr>
              <a:t>xample of simple </a:t>
            </a:r>
            <a:r>
              <a:rPr kumimoji="0" lang="en-US" altLang="en-US" sz="2400" b="0" i="0" u="none" strike="noStrike" cap="none" normalizeH="0" baseline="0" dirty="0" smtClean="0">
                <a:ln>
                  <a:noFill/>
                </a:ln>
                <a:solidFill>
                  <a:srgbClr val="1E3272"/>
                </a:solidFill>
                <a:effectLst/>
                <a:latin typeface="Arial Unicode MS" panose="020B0604020202020204" pitchFamily="34" charset="-128"/>
              </a:rPr>
              <a:t>cat</a:t>
            </a:r>
            <a:r>
              <a:rPr kumimoji="0" lang="en-US" altLang="en-US" sz="2000" b="0" i="0" u="none" strike="noStrike" cap="none" normalizeH="0" baseline="0" dirty="0" smtClean="0">
                <a:ln>
                  <a:noFill/>
                </a:ln>
                <a:solidFill>
                  <a:srgbClr val="1E3272"/>
                </a:solidFill>
                <a:effectLst/>
                <a:latin typeface="Arial" panose="020B0604020202020204" pitchFamily="34" charset="0"/>
                <a:cs typeface="Arial" panose="020B0604020202020204" pitchFamily="34" charset="0"/>
              </a:rPr>
              <a:t> analog, that </a:t>
            </a:r>
            <a:r>
              <a:rPr kumimoji="0" lang="en-US" altLang="en-US" sz="2400" b="0" i="0" u="none" strike="noStrike" cap="none" normalizeH="0" baseline="0" dirty="0" smtClean="0">
                <a:ln>
                  <a:noFill/>
                </a:ln>
                <a:solidFill>
                  <a:srgbClr val="1E3272"/>
                </a:solidFill>
                <a:effectLst/>
                <a:latin typeface="Arial Unicode MS" panose="020B0604020202020204" pitchFamily="34" charset="-128"/>
              </a:rPr>
              <a:t>memory-map</a:t>
            </a:r>
            <a:r>
              <a:rPr kumimoji="0" lang="en-US" altLang="en-US" sz="2000" b="0" i="0" u="none" strike="noStrike" cap="none" normalizeH="0" baseline="0" dirty="0" smtClean="0">
                <a:ln>
                  <a:noFill/>
                </a:ln>
                <a:solidFill>
                  <a:srgbClr val="1E3272"/>
                </a:solidFill>
                <a:effectLst/>
                <a:latin typeface="Arial" panose="020B0604020202020204" pitchFamily="34" charset="0"/>
                <a:cs typeface="Arial" panose="020B0604020202020204" pitchFamily="34" charset="0"/>
              </a:rPr>
              <a:t>s file and than just </a:t>
            </a:r>
            <a:r>
              <a:rPr kumimoji="0" lang="en-US" altLang="en-US" sz="2400" b="0" i="0" u="none" strike="noStrike" cap="none" normalizeH="0" baseline="0" dirty="0" smtClean="0">
                <a:ln>
                  <a:noFill/>
                </a:ln>
                <a:solidFill>
                  <a:srgbClr val="1E3272"/>
                </a:solidFill>
                <a:effectLst/>
                <a:latin typeface="Arial Unicode MS" panose="020B0604020202020204" pitchFamily="34" charset="-128"/>
              </a:rPr>
              <a:t>write</a:t>
            </a:r>
            <a:r>
              <a:rPr kumimoji="0" lang="en-US" altLang="en-US" sz="2000" b="0" i="0" u="none" strike="noStrike" cap="none" normalizeH="0" baseline="0" dirty="0" smtClean="0">
                <a:ln>
                  <a:noFill/>
                </a:ln>
                <a:solidFill>
                  <a:srgbClr val="1E3272"/>
                </a:solidFill>
                <a:effectLst/>
                <a:latin typeface="Arial" panose="020B0604020202020204" pitchFamily="34" charset="0"/>
                <a:cs typeface="Arial" panose="020B0604020202020204" pitchFamily="34" charset="0"/>
              </a:rPr>
              <a:t>s it to </a:t>
            </a:r>
            <a:r>
              <a:rPr kumimoji="0" lang="en-US" altLang="en-US" sz="2000" b="1" i="0" u="none" strike="noStrike" cap="none" normalizeH="0" baseline="0" dirty="0" err="1" smtClean="0">
                <a:ln>
                  <a:noFill/>
                </a:ln>
                <a:solidFill>
                  <a:srgbClr val="1E3272"/>
                </a:solidFill>
                <a:effectLst/>
                <a:latin typeface="Arial" panose="020B0604020202020204" pitchFamily="34" charset="0"/>
                <a:cs typeface="Arial" panose="020B0604020202020204" pitchFamily="34" charset="0"/>
              </a:rPr>
              <a:t>stdout</a:t>
            </a:r>
            <a:r>
              <a:rPr kumimoji="0" lang="en-US" altLang="en-US" sz="2000" b="0" i="0" u="none" strike="noStrike" cap="none" normalizeH="0" baseline="0" dirty="0" smtClean="0">
                <a:ln>
                  <a:noFill/>
                </a:ln>
                <a:solidFill>
                  <a:srgbClr val="1E3272"/>
                </a:solidFill>
                <a:effectLst/>
                <a:latin typeface="Arial" panose="020B0604020202020204" pitchFamily="34" charset="0"/>
                <a:cs typeface="Arial" panose="020B0604020202020204" pitchFamily="34" charset="0"/>
              </a:rPr>
              <a:t>:</a:t>
            </a:r>
            <a:r>
              <a:rPr kumimoji="0" lang="en-US" altLang="en-US" b="0" i="0" u="none" strike="noStrike" cap="none" normalizeH="0" baseline="0" dirty="0" smtClean="0">
                <a:ln>
                  <a:noFill/>
                </a:ln>
                <a:solidFill>
                  <a:srgbClr val="1E3272"/>
                </a:solidFill>
                <a:effectLst/>
              </a:rPr>
              <a:t> </a:t>
            </a:r>
            <a:endParaRPr kumimoji="0" lang="en-US" altLang="en-US" sz="4800" b="0" i="0" u="none" strike="noStrike" cap="none" normalizeH="0" baseline="0" dirty="0" smtClean="0">
              <a:ln>
                <a:noFill/>
              </a:ln>
              <a:solidFill>
                <a:srgbClr val="1E3272"/>
              </a:solidFill>
              <a:effectLst/>
            </a:endParaRPr>
          </a:p>
        </p:txBody>
      </p:sp>
    </p:spTree>
    <p:extLst>
      <p:ext uri="{BB962C8B-B14F-4D97-AF65-F5344CB8AC3E}">
        <p14:creationId xmlns:p14="http://schemas.microsoft.com/office/powerpoint/2010/main" val="2650874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178052"/>
            <a:ext cx="10515600" cy="5405627"/>
          </a:xfrm>
        </p:spPr>
        <p:txBody>
          <a:bodyPr>
            <a:normAutofit fontScale="85000" lnSpcReduction="10000"/>
          </a:bodyPr>
          <a:lstStyle/>
          <a:p>
            <a:r>
              <a:rPr lang="en-US" dirty="0" smtClean="0"/>
              <a:t>See page </a:t>
            </a:r>
            <a:r>
              <a:rPr lang="en-US" b="1" dirty="0" err="1" smtClean="0"/>
              <a:t>shm_overview</a:t>
            </a:r>
            <a:r>
              <a:rPr lang="en-US" b="1" dirty="0"/>
              <a:t> </a:t>
            </a:r>
            <a:r>
              <a:rPr lang="en-US" dirty="0"/>
              <a:t>at </a:t>
            </a:r>
            <a:r>
              <a:rPr lang="en-US" dirty="0">
                <a:hlinkClick r:id="rId2"/>
              </a:rPr>
              <a:t>https://</a:t>
            </a:r>
            <a:r>
              <a:rPr lang="en-US" dirty="0" smtClean="0">
                <a:hlinkClick r:id="rId2"/>
              </a:rPr>
              <a:t>man7.org</a:t>
            </a:r>
            <a:endParaRPr lang="en-US" dirty="0" smtClean="0"/>
          </a:p>
          <a:p>
            <a:endParaRPr lang="en-US" dirty="0"/>
          </a:p>
          <a:p>
            <a:r>
              <a:rPr lang="en-US" dirty="0"/>
              <a:t>Multiple processes can have some of their virtual memory pages translated to the same physical page. Then they can communicate through this shared area called shared memory.</a:t>
            </a:r>
          </a:p>
          <a:p>
            <a:endParaRPr lang="en-US" dirty="0"/>
          </a:p>
          <a:p>
            <a:r>
              <a:rPr lang="en-US" dirty="0"/>
              <a:t>POSIX shared memory implemented over </a:t>
            </a:r>
            <a:r>
              <a:rPr lang="en-US" dirty="0" smtClean="0"/>
              <a:t>memory-mapped </a:t>
            </a:r>
            <a:r>
              <a:rPr lang="en-US" dirty="0"/>
              <a:t>file abstraction.</a:t>
            </a:r>
          </a:p>
          <a:p>
            <a:endParaRPr lang="en-US" dirty="0"/>
          </a:p>
          <a:p>
            <a:r>
              <a:rPr lang="en-US" dirty="0"/>
              <a:t>First we need to open named shared memory object (shared memory analog of queue, </a:t>
            </a:r>
            <a:r>
              <a:rPr lang="en-US" dirty="0" err="1"/>
              <a:t>shmobj</a:t>
            </a:r>
            <a:r>
              <a:rPr lang="en-US" dirty="0"/>
              <a:t> for short). Programs can </a:t>
            </a:r>
            <a:r>
              <a:rPr lang="en-US" dirty="0" smtClean="0"/>
              <a:t>memory-map </a:t>
            </a:r>
            <a:r>
              <a:rPr lang="en-US" dirty="0"/>
              <a:t>this object, read and write to it.</a:t>
            </a:r>
          </a:p>
        </p:txBody>
      </p:sp>
      <p:sp>
        <p:nvSpPr>
          <p:cNvPr id="3" name="Slide Number Placeholder 2"/>
          <p:cNvSpPr>
            <a:spLocks noGrp="1"/>
          </p:cNvSpPr>
          <p:nvPr>
            <p:ph type="sldNum" sz="quarter" idx="12"/>
          </p:nvPr>
        </p:nvSpPr>
        <p:spPr/>
        <p:txBody>
          <a:bodyPr/>
          <a:lstStyle/>
          <a:p>
            <a:pPr algn="ctr"/>
            <a:fld id="{1397BFD8-F312-4EF2-A268-44FB4BDDBBB0}" type="slidenum">
              <a:rPr lang="ru-RU" smtClean="0"/>
              <a:pPr algn="ctr"/>
              <a:t>16</a:t>
            </a:fld>
            <a:endParaRPr lang="ru-RU" dirty="0"/>
          </a:p>
        </p:txBody>
      </p:sp>
      <p:sp>
        <p:nvSpPr>
          <p:cNvPr id="4" name="Title 3"/>
          <p:cNvSpPr>
            <a:spLocks noGrp="1"/>
          </p:cNvSpPr>
          <p:nvPr>
            <p:ph type="title"/>
          </p:nvPr>
        </p:nvSpPr>
        <p:spPr/>
        <p:txBody>
          <a:bodyPr/>
          <a:lstStyle/>
          <a:p>
            <a:r>
              <a:rPr lang="en-US" dirty="0" smtClean="0"/>
              <a:t>Shared Memory</a:t>
            </a:r>
            <a:endParaRPr lang="en-US" dirty="0"/>
          </a:p>
        </p:txBody>
      </p:sp>
    </p:spTree>
    <p:extLst>
      <p:ext uri="{BB962C8B-B14F-4D97-AF65-F5344CB8AC3E}">
        <p14:creationId xmlns:p14="http://schemas.microsoft.com/office/powerpoint/2010/main" val="2066605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lgn="ctr"/>
            <a:fld id="{1397BFD8-F312-4EF2-A268-44FB4BDDBBB0}" type="slidenum">
              <a:rPr lang="ru-RU" smtClean="0"/>
              <a:pPr algn="ctr"/>
              <a:t>17</a:t>
            </a:fld>
            <a:endParaRPr lang="ru-RU" dirty="0"/>
          </a:p>
        </p:txBody>
      </p:sp>
      <p:sp>
        <p:nvSpPr>
          <p:cNvPr id="4" name="Title 3"/>
          <p:cNvSpPr>
            <a:spLocks noGrp="1"/>
          </p:cNvSpPr>
          <p:nvPr>
            <p:ph type="title"/>
          </p:nvPr>
        </p:nvSpPr>
        <p:spPr/>
        <p:txBody>
          <a:bodyPr/>
          <a:lstStyle/>
          <a:p>
            <a:r>
              <a:rPr lang="en-US" dirty="0" smtClean="0"/>
              <a:t>Shared Memory : Create</a:t>
            </a:r>
            <a:endParaRPr lang="en-US" dirty="0"/>
          </a:p>
        </p:txBody>
      </p:sp>
      <p:sp>
        <p:nvSpPr>
          <p:cNvPr id="5" name="Rectangle 1"/>
          <p:cNvSpPr>
            <a:spLocks noGrp="1" noChangeArrowheads="1"/>
          </p:cNvSpPr>
          <p:nvPr>
            <p:ph idx="1"/>
          </p:nvPr>
        </p:nvSpPr>
        <p:spPr bwMode="auto">
          <a:xfrm>
            <a:off x="838199" y="1727701"/>
            <a:ext cx="9418163" cy="50167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33B3"/>
                </a:solidFill>
                <a:effectLst/>
                <a:latin typeface="Arial Unicode MS" panose="020B0604020202020204" pitchFamily="34" charset="-128"/>
                <a:ea typeface="JetBrains Mono"/>
              </a:rPr>
              <a:t>#include </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&lt;</a:t>
            </a:r>
            <a:r>
              <a:rPr kumimoji="0" lang="en-US" altLang="en-US" sz="1600" b="0" i="0" u="none" strike="noStrike" cap="none" normalizeH="0" baseline="0" dirty="0" err="1" smtClean="0">
                <a:ln>
                  <a:noFill/>
                </a:ln>
                <a:solidFill>
                  <a:srgbClr val="080808"/>
                </a:solidFill>
                <a:effectLst/>
                <a:latin typeface="Arial Unicode MS" panose="020B0604020202020204" pitchFamily="34" charset="-128"/>
                <a:ea typeface="JetBrains Mono"/>
              </a:rPr>
              <a:t>stdio.h</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&gt;</a:t>
            </a:r>
            <a:b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1600" b="0" i="0" u="none" strike="noStrike" cap="none" normalizeH="0" baseline="0" dirty="0" smtClean="0">
                <a:ln>
                  <a:noFill/>
                </a:ln>
                <a:solidFill>
                  <a:srgbClr val="0033B3"/>
                </a:solidFill>
                <a:effectLst/>
                <a:latin typeface="Arial Unicode MS" panose="020B0604020202020204" pitchFamily="34" charset="-128"/>
                <a:ea typeface="JetBrains Mono"/>
              </a:rPr>
              <a:t>#include </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&lt;sys/</a:t>
            </a:r>
            <a:r>
              <a:rPr kumimoji="0" lang="en-US" altLang="en-US" sz="1600" b="0" i="0" u="none" strike="noStrike" cap="none" normalizeH="0" baseline="0" dirty="0" err="1" smtClean="0">
                <a:ln>
                  <a:noFill/>
                </a:ln>
                <a:solidFill>
                  <a:srgbClr val="080808"/>
                </a:solidFill>
                <a:effectLst/>
                <a:latin typeface="Arial Unicode MS" panose="020B0604020202020204" pitchFamily="34" charset="-128"/>
                <a:ea typeface="JetBrains Mono"/>
              </a:rPr>
              <a:t>stat.h</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&gt;</a:t>
            </a:r>
            <a:b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1600" b="0" i="0" u="none" strike="noStrike" cap="none" normalizeH="0" baseline="0" dirty="0" smtClean="0">
                <a:ln>
                  <a:noFill/>
                </a:ln>
                <a:solidFill>
                  <a:srgbClr val="0033B3"/>
                </a:solidFill>
                <a:effectLst/>
                <a:latin typeface="Arial Unicode MS" panose="020B0604020202020204" pitchFamily="34" charset="-128"/>
                <a:ea typeface="JetBrains Mono"/>
              </a:rPr>
              <a:t>#include </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&lt;</a:t>
            </a:r>
            <a:r>
              <a:rPr kumimoji="0" lang="en-US" altLang="en-US" sz="1600" b="0" i="0" u="none" strike="noStrike" cap="none" normalizeH="0" baseline="0" dirty="0" err="1" smtClean="0">
                <a:ln>
                  <a:noFill/>
                </a:ln>
                <a:solidFill>
                  <a:srgbClr val="080808"/>
                </a:solidFill>
                <a:effectLst/>
                <a:latin typeface="Arial Unicode MS" panose="020B0604020202020204" pitchFamily="34" charset="-128"/>
                <a:ea typeface="JetBrains Mono"/>
              </a:rPr>
              <a:t>fcntl.h</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&gt;</a:t>
            </a:r>
            <a:b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1600" b="0" i="0" u="none" strike="noStrike" cap="none" normalizeH="0" baseline="0" dirty="0" smtClean="0">
                <a:ln>
                  <a:noFill/>
                </a:ln>
                <a:solidFill>
                  <a:srgbClr val="0033B3"/>
                </a:solidFill>
                <a:effectLst/>
                <a:latin typeface="Arial Unicode MS" panose="020B0604020202020204" pitchFamily="34" charset="-128"/>
                <a:ea typeface="JetBrains Mono"/>
              </a:rPr>
              <a:t>#include </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&lt;</a:t>
            </a:r>
            <a:r>
              <a:rPr kumimoji="0" lang="en-US" altLang="en-US" sz="1600" b="0" i="0" u="none" strike="noStrike" cap="none" normalizeH="0" baseline="0" dirty="0" err="1" smtClean="0">
                <a:ln>
                  <a:noFill/>
                </a:ln>
                <a:solidFill>
                  <a:srgbClr val="080808"/>
                </a:solidFill>
                <a:effectLst/>
                <a:latin typeface="Arial Unicode MS" panose="020B0604020202020204" pitchFamily="34" charset="-128"/>
                <a:ea typeface="JetBrains Mono"/>
              </a:rPr>
              <a:t>unistd.h</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&gt;</a:t>
            </a:r>
            <a:b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1600" b="0" i="0" u="none" strike="noStrike" cap="none" normalizeH="0" baseline="0" dirty="0" smtClean="0">
                <a:ln>
                  <a:noFill/>
                </a:ln>
                <a:solidFill>
                  <a:srgbClr val="0033B3"/>
                </a:solidFill>
                <a:effectLst/>
                <a:latin typeface="Arial Unicode MS" panose="020B0604020202020204" pitchFamily="34" charset="-128"/>
                <a:ea typeface="JetBrains Mono"/>
              </a:rPr>
              <a:t>#include </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&lt;sys/</a:t>
            </a:r>
            <a:r>
              <a:rPr kumimoji="0" lang="en-US" altLang="en-US" sz="1600" b="0" i="0" u="none" strike="noStrike" cap="none" normalizeH="0" baseline="0" dirty="0" err="1" smtClean="0">
                <a:ln>
                  <a:noFill/>
                </a:ln>
                <a:solidFill>
                  <a:srgbClr val="080808"/>
                </a:solidFill>
                <a:effectLst/>
                <a:latin typeface="Arial Unicode MS" panose="020B0604020202020204" pitchFamily="34" charset="-128"/>
                <a:ea typeface="JetBrains Mono"/>
              </a:rPr>
              <a:t>mman.h</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&gt;</a:t>
            </a:r>
            <a:b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1600" b="0" i="0" u="none" strike="noStrike" cap="none" normalizeH="0" baseline="0" dirty="0" smtClean="0">
                <a:ln>
                  <a:noFill/>
                </a:ln>
                <a:solidFill>
                  <a:srgbClr val="0033B3"/>
                </a:solidFill>
                <a:effectLst/>
                <a:latin typeface="Arial Unicode MS" panose="020B0604020202020204" pitchFamily="34" charset="-128"/>
                <a:ea typeface="JetBrains Mono"/>
              </a:rPr>
              <a:t>#include </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&lt;</a:t>
            </a:r>
            <a:r>
              <a:rPr kumimoji="0" lang="en-US" altLang="en-US" sz="1600" b="0" i="0" u="none" strike="noStrike" cap="none" normalizeH="0" baseline="0" dirty="0" err="1" smtClean="0">
                <a:ln>
                  <a:noFill/>
                </a:ln>
                <a:solidFill>
                  <a:srgbClr val="080808"/>
                </a:solidFill>
                <a:effectLst/>
                <a:latin typeface="Arial Unicode MS" panose="020B0604020202020204" pitchFamily="34" charset="-128"/>
                <a:ea typeface="JetBrains Mono"/>
              </a:rPr>
              <a:t>stdlib.h</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&gt;</a:t>
            </a:r>
            <a:b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 </a:t>
            </a:r>
            <a:b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1600" b="0" i="0" u="none" strike="noStrike" cap="none" normalizeH="0" baseline="0" dirty="0" err="1" smtClean="0">
                <a:ln>
                  <a:noFill/>
                </a:ln>
                <a:solidFill>
                  <a:srgbClr val="0033B3"/>
                </a:solidFill>
                <a:effectLst/>
                <a:latin typeface="Arial Unicode MS" panose="020B0604020202020204" pitchFamily="34" charset="-128"/>
                <a:ea typeface="JetBrains Mono"/>
              </a:rPr>
              <a:t>int</a:t>
            </a:r>
            <a:r>
              <a:rPr kumimoji="0" lang="en-US" altLang="en-US" sz="1600" b="0" i="0" u="none" strike="noStrike" cap="none" normalizeH="0" baseline="0" dirty="0" smtClean="0">
                <a:ln>
                  <a:noFill/>
                </a:ln>
                <a:solidFill>
                  <a:srgbClr val="0033B3"/>
                </a:solidFill>
                <a:effectLst/>
                <a:latin typeface="Arial Unicode MS" panose="020B0604020202020204" pitchFamily="34" charset="-128"/>
                <a:ea typeface="JetBrains Mono"/>
              </a:rPr>
              <a:t> </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main(</a:t>
            </a:r>
            <a:r>
              <a:rPr kumimoji="0" lang="en-US" altLang="en-US" sz="1600" b="0" i="0" u="none" strike="noStrike" cap="none" normalizeH="0" baseline="0" dirty="0" err="1" smtClean="0">
                <a:ln>
                  <a:noFill/>
                </a:ln>
                <a:solidFill>
                  <a:srgbClr val="0033B3"/>
                </a:solidFill>
                <a:effectLst/>
                <a:latin typeface="Arial Unicode MS" panose="020B0604020202020204" pitchFamily="34" charset="-128"/>
                <a:ea typeface="JetBrains Mono"/>
              </a:rPr>
              <a:t>int</a:t>
            </a:r>
            <a:r>
              <a:rPr kumimoji="0" lang="en-US" altLang="en-US" sz="1600" b="0" i="0" u="none" strike="noStrike" cap="none" normalizeH="0" baseline="0" dirty="0" smtClean="0">
                <a:ln>
                  <a:noFill/>
                </a:ln>
                <a:solidFill>
                  <a:srgbClr val="0033B3"/>
                </a:solidFill>
                <a:effectLst/>
                <a:latin typeface="Arial Unicode MS" panose="020B0604020202020204" pitchFamily="34" charset="-128"/>
                <a:ea typeface="JetBrains Mono"/>
              </a:rPr>
              <a:t> </a:t>
            </a:r>
            <a:r>
              <a:rPr kumimoji="0" lang="en-US" altLang="en-US" sz="1600" b="0" i="0" u="none" strike="noStrike" cap="none" normalizeH="0" baseline="0" dirty="0" err="1" smtClean="0">
                <a:ln>
                  <a:noFill/>
                </a:ln>
                <a:solidFill>
                  <a:srgbClr val="080808"/>
                </a:solidFill>
                <a:effectLst/>
                <a:latin typeface="Arial Unicode MS" panose="020B0604020202020204" pitchFamily="34" charset="-128"/>
                <a:ea typeface="JetBrains Mono"/>
              </a:rPr>
              <a:t>argc</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1600" b="0" i="0" u="none" strike="noStrike" cap="none" normalizeH="0" baseline="0" dirty="0" smtClean="0">
                <a:ln>
                  <a:noFill/>
                </a:ln>
                <a:solidFill>
                  <a:srgbClr val="0033B3"/>
                </a:solidFill>
                <a:effectLst/>
                <a:latin typeface="Arial Unicode MS" panose="020B0604020202020204" pitchFamily="34" charset="-128"/>
                <a:ea typeface="JetBrains Mono"/>
              </a:rPr>
              <a:t>char </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a:t>
            </a:r>
            <a:r>
              <a:rPr kumimoji="0" lang="en-US" altLang="en-US" sz="1600" b="0" i="0" u="none" strike="noStrike" cap="none" normalizeH="0" baseline="0" dirty="0" err="1" smtClean="0">
                <a:ln>
                  <a:noFill/>
                </a:ln>
                <a:solidFill>
                  <a:srgbClr val="080808"/>
                </a:solidFill>
                <a:effectLst/>
                <a:latin typeface="Arial Unicode MS" panose="020B0604020202020204" pitchFamily="34" charset="-128"/>
                <a:ea typeface="JetBrains Mono"/>
              </a:rPr>
              <a:t>argv</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 {</a:t>
            </a:r>
            <a:b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1600" b="0" i="0" u="none" strike="noStrike" cap="none" normalizeH="0" baseline="0" dirty="0" err="1" smtClean="0">
                <a:ln>
                  <a:noFill/>
                </a:ln>
                <a:solidFill>
                  <a:srgbClr val="0033B3"/>
                </a:solidFill>
                <a:effectLst/>
                <a:latin typeface="Arial Unicode MS" panose="020B0604020202020204" pitchFamily="34" charset="-128"/>
                <a:ea typeface="JetBrains Mono"/>
              </a:rPr>
              <a:t>int</a:t>
            </a:r>
            <a:r>
              <a:rPr kumimoji="0" lang="en-US" altLang="en-US" sz="1600" b="0" i="0" u="none" strike="noStrike" cap="none" normalizeH="0" baseline="0" dirty="0" smtClean="0">
                <a:ln>
                  <a:noFill/>
                </a:ln>
                <a:solidFill>
                  <a:srgbClr val="0033B3"/>
                </a:solidFill>
                <a:effectLst/>
                <a:latin typeface="Arial Unicode MS" panose="020B0604020202020204" pitchFamily="34" charset="-128"/>
                <a:ea typeface="JetBrains Mono"/>
              </a:rPr>
              <a:t> </a:t>
            </a:r>
            <a:r>
              <a:rPr kumimoji="0" lang="en-US" altLang="en-US" sz="1600" b="0" i="0" u="none" strike="noStrike" cap="none" normalizeH="0" baseline="0" dirty="0" err="1" smtClean="0">
                <a:ln>
                  <a:noFill/>
                </a:ln>
                <a:solidFill>
                  <a:srgbClr val="080808"/>
                </a:solidFill>
                <a:effectLst/>
                <a:latin typeface="Arial Unicode MS" panose="020B0604020202020204" pitchFamily="34" charset="-128"/>
                <a:ea typeface="JetBrains Mono"/>
              </a:rPr>
              <a:t>fd</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a:t>
            </a:r>
            <a:b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1600" b="0" i="0" u="none" strike="noStrike" cap="none" normalizeH="0" baseline="0" dirty="0" err="1" smtClean="0">
                <a:ln>
                  <a:noFill/>
                </a:ln>
                <a:solidFill>
                  <a:srgbClr val="080808"/>
                </a:solidFill>
                <a:effectLst/>
                <a:latin typeface="Arial Unicode MS" panose="020B0604020202020204" pitchFamily="34" charset="-128"/>
                <a:ea typeface="JetBrains Mono"/>
              </a:rPr>
              <a:t>size_t</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 size;</a:t>
            </a:r>
            <a:b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1600" b="0" i="0" u="none" strike="noStrike" cap="none" normalizeH="0" baseline="0" dirty="0" smtClean="0">
                <a:ln>
                  <a:noFill/>
                </a:ln>
                <a:solidFill>
                  <a:srgbClr val="0033B3"/>
                </a:solidFill>
                <a:effectLst/>
                <a:latin typeface="Arial Unicode MS" panose="020B0604020202020204" pitchFamily="34" charset="-128"/>
                <a:ea typeface="JetBrains Mono"/>
              </a:rPr>
              <a:t>void </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a:t>
            </a:r>
            <a:r>
              <a:rPr kumimoji="0" lang="en-US" altLang="en-US" sz="1600" b="0" i="0" u="none" strike="noStrike" cap="none" normalizeH="0" baseline="0" dirty="0" err="1" smtClean="0">
                <a:ln>
                  <a:noFill/>
                </a:ln>
                <a:solidFill>
                  <a:srgbClr val="080808"/>
                </a:solidFill>
                <a:effectLst/>
                <a:latin typeface="Arial Unicode MS" panose="020B0604020202020204" pitchFamily="34" charset="-128"/>
                <a:ea typeface="JetBrains Mono"/>
              </a:rPr>
              <a:t>addr</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a:t>
            </a:r>
            <a:b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
            </a:r>
            <a:b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1600" b="0" i="0" u="none" strike="noStrike" cap="none" normalizeH="0" baseline="0" dirty="0" err="1" smtClean="0">
                <a:ln>
                  <a:noFill/>
                </a:ln>
                <a:solidFill>
                  <a:srgbClr val="080808"/>
                </a:solidFill>
                <a:effectLst/>
                <a:latin typeface="Arial Unicode MS" panose="020B0604020202020204" pitchFamily="34" charset="-128"/>
                <a:ea typeface="JetBrains Mono"/>
              </a:rPr>
              <a:t>fd</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 = </a:t>
            </a:r>
            <a:r>
              <a:rPr kumimoji="0" lang="en-US" altLang="en-US" sz="1600" b="0" i="0" u="none" strike="noStrike" cap="none" normalizeH="0" baseline="0" dirty="0" err="1" smtClean="0">
                <a:ln>
                  <a:noFill/>
                </a:ln>
                <a:solidFill>
                  <a:srgbClr val="080808"/>
                </a:solidFill>
                <a:effectLst/>
                <a:latin typeface="Arial Unicode MS" panose="020B0604020202020204" pitchFamily="34" charset="-128"/>
                <a:ea typeface="JetBrains Mono"/>
              </a:rPr>
              <a:t>shm_open</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a:t>
            </a:r>
            <a:r>
              <a:rPr kumimoji="0" lang="en-US" altLang="en-US" sz="1600" b="0" i="0" u="none" strike="noStrike" cap="none" normalizeH="0" baseline="0" dirty="0" err="1" smtClean="0">
                <a:ln>
                  <a:noFill/>
                </a:ln>
                <a:solidFill>
                  <a:srgbClr val="080808"/>
                </a:solidFill>
                <a:effectLst/>
                <a:latin typeface="Arial Unicode MS" panose="020B0604020202020204" pitchFamily="34" charset="-128"/>
                <a:ea typeface="JetBrains Mono"/>
              </a:rPr>
              <a:t>argv</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a:t>
            </a:r>
            <a:r>
              <a:rPr kumimoji="0" lang="en-US" altLang="en-US" sz="1600" b="0" i="0" u="none" strike="noStrike" cap="none" normalizeH="0" baseline="0" dirty="0" smtClean="0">
                <a:ln>
                  <a:noFill/>
                </a:ln>
                <a:solidFill>
                  <a:srgbClr val="1750EB"/>
                </a:solidFill>
                <a:effectLst/>
                <a:latin typeface="Arial Unicode MS" panose="020B0604020202020204" pitchFamily="34" charset="-128"/>
                <a:ea typeface="JetBrains Mono"/>
              </a:rPr>
              <a:t>1</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 O_RDWR|O_CREAT|O_EXCL, S_IRUSR|S_IWUSR);</a:t>
            </a:r>
            <a:b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   size = </a:t>
            </a:r>
            <a:r>
              <a:rPr kumimoji="0" lang="en-US" altLang="en-US" sz="1600" b="0" i="0" u="none" strike="noStrike" cap="none" normalizeH="0" baseline="0" dirty="0" err="1" smtClean="0">
                <a:ln>
                  <a:noFill/>
                </a:ln>
                <a:solidFill>
                  <a:srgbClr val="080808"/>
                </a:solidFill>
                <a:effectLst/>
                <a:latin typeface="Arial Unicode MS" panose="020B0604020202020204" pitchFamily="34" charset="-128"/>
                <a:ea typeface="JetBrains Mono"/>
              </a:rPr>
              <a:t>atol</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a:t>
            </a:r>
            <a:r>
              <a:rPr kumimoji="0" lang="en-US" altLang="en-US" sz="1600" b="0" i="0" u="none" strike="noStrike" cap="none" normalizeH="0" baseline="0" dirty="0" err="1" smtClean="0">
                <a:ln>
                  <a:noFill/>
                </a:ln>
                <a:solidFill>
                  <a:srgbClr val="080808"/>
                </a:solidFill>
                <a:effectLst/>
                <a:latin typeface="Arial Unicode MS" panose="020B0604020202020204" pitchFamily="34" charset="-128"/>
                <a:ea typeface="JetBrains Mono"/>
              </a:rPr>
              <a:t>argv</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a:t>
            </a:r>
            <a:r>
              <a:rPr kumimoji="0" lang="en-US" altLang="en-US" sz="1600" b="0" i="0" u="none" strike="noStrike" cap="none" normalizeH="0" baseline="0" dirty="0" smtClean="0">
                <a:ln>
                  <a:noFill/>
                </a:ln>
                <a:solidFill>
                  <a:srgbClr val="1750EB"/>
                </a:solidFill>
                <a:effectLst/>
                <a:latin typeface="Arial Unicode MS" panose="020B0604020202020204" pitchFamily="34" charset="-128"/>
                <a:ea typeface="JetBrains Mono"/>
              </a:rPr>
              <a:t>2</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a:t>
            </a:r>
            <a:b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1600" b="0" i="0" u="none" strike="noStrike" cap="none" normalizeH="0" baseline="0" dirty="0" err="1" smtClean="0">
                <a:ln>
                  <a:noFill/>
                </a:ln>
                <a:solidFill>
                  <a:srgbClr val="080808"/>
                </a:solidFill>
                <a:effectLst/>
                <a:latin typeface="Arial Unicode MS" panose="020B0604020202020204" pitchFamily="34" charset="-128"/>
                <a:ea typeface="JetBrains Mono"/>
              </a:rPr>
              <a:t>ftruncate</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a:t>
            </a:r>
            <a:r>
              <a:rPr kumimoji="0" lang="en-US" altLang="en-US" sz="1600" b="0" i="0" u="none" strike="noStrike" cap="none" normalizeH="0" baseline="0" dirty="0" err="1" smtClean="0">
                <a:ln>
                  <a:noFill/>
                </a:ln>
                <a:solidFill>
                  <a:srgbClr val="080808"/>
                </a:solidFill>
                <a:effectLst/>
                <a:latin typeface="Arial Unicode MS" panose="020B0604020202020204" pitchFamily="34" charset="-128"/>
                <a:ea typeface="JetBrains Mono"/>
              </a:rPr>
              <a:t>fd</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 size);</a:t>
            </a:r>
            <a:b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br>
            <a:endPar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1600" b="0" i="0" u="none" strike="noStrike" cap="none" normalizeH="0" baseline="0" dirty="0" err="1" smtClean="0">
                <a:ln>
                  <a:noFill/>
                </a:ln>
                <a:solidFill>
                  <a:srgbClr val="080808"/>
                </a:solidFill>
                <a:effectLst/>
                <a:latin typeface="Arial Unicode MS" panose="020B0604020202020204" pitchFamily="34" charset="-128"/>
                <a:ea typeface="JetBrains Mono"/>
              </a:rPr>
              <a:t>addr</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 = </a:t>
            </a:r>
            <a:r>
              <a:rPr kumimoji="0" lang="en-US" altLang="en-US" sz="1600" b="0" i="0" u="none" strike="noStrike" cap="none" normalizeH="0" baseline="0" dirty="0" err="1" smtClean="0">
                <a:ln>
                  <a:noFill/>
                </a:ln>
                <a:solidFill>
                  <a:srgbClr val="080808"/>
                </a:solidFill>
                <a:effectLst/>
                <a:latin typeface="Arial Unicode MS" panose="020B0604020202020204" pitchFamily="34" charset="-128"/>
                <a:ea typeface="JetBrains Mono"/>
              </a:rPr>
              <a:t>mmap</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(NULL, size, PROT_READ | PROT_WRITE, MAP_SHARED, </a:t>
            </a:r>
            <a:r>
              <a:rPr kumimoji="0" lang="en-US" altLang="en-US" sz="1600" b="0" i="0" u="none" strike="noStrike" cap="none" normalizeH="0" baseline="0" dirty="0" err="1" smtClean="0">
                <a:ln>
                  <a:noFill/>
                </a:ln>
                <a:solidFill>
                  <a:srgbClr val="080808"/>
                </a:solidFill>
                <a:effectLst/>
                <a:latin typeface="Arial Unicode MS" panose="020B0604020202020204" pitchFamily="34" charset="-128"/>
                <a:ea typeface="JetBrains Mono"/>
              </a:rPr>
              <a:t>fd</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1600" b="0" i="0" u="none" strike="noStrike" cap="none" normalizeH="0" baseline="0" dirty="0" smtClean="0">
                <a:ln>
                  <a:noFill/>
                </a:ln>
                <a:solidFill>
                  <a:srgbClr val="1750EB"/>
                </a:solidFill>
                <a:effectLst/>
                <a:latin typeface="Arial Unicode MS" panose="020B0604020202020204" pitchFamily="34" charset="-128"/>
                <a:ea typeface="JetBrains Mono"/>
              </a:rPr>
              <a:t>0</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a:t>
            </a:r>
            <a:b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   close(</a:t>
            </a:r>
            <a:r>
              <a:rPr kumimoji="0" lang="en-US" altLang="en-US" sz="1600" b="0" i="0" u="none" strike="noStrike" cap="none" normalizeH="0" baseline="0" dirty="0" err="1" smtClean="0">
                <a:ln>
                  <a:noFill/>
                </a:ln>
                <a:solidFill>
                  <a:srgbClr val="080808"/>
                </a:solidFill>
                <a:effectLst/>
                <a:latin typeface="Arial Unicode MS" panose="020B0604020202020204" pitchFamily="34" charset="-128"/>
                <a:ea typeface="JetBrains Mono"/>
              </a:rPr>
              <a:t>fd</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a:t>
            </a:r>
            <a:b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1600" b="0" i="0" u="none" strike="noStrike" cap="none" normalizeH="0" baseline="0" dirty="0" smtClean="0">
                <a:ln>
                  <a:noFill/>
                </a:ln>
                <a:solidFill>
                  <a:srgbClr val="0033B3"/>
                </a:solidFill>
                <a:effectLst/>
                <a:latin typeface="Arial Unicode MS" panose="020B0604020202020204" pitchFamily="34" charset="-128"/>
                <a:ea typeface="JetBrains Mono"/>
              </a:rPr>
              <a:t>return </a:t>
            </a:r>
            <a:r>
              <a:rPr kumimoji="0" lang="en-US" altLang="en-US" sz="1600" b="0" i="0" u="none" strike="noStrike" cap="none" normalizeH="0" baseline="0" dirty="0" smtClean="0">
                <a:ln>
                  <a:noFill/>
                </a:ln>
                <a:solidFill>
                  <a:srgbClr val="1750EB"/>
                </a:solidFill>
                <a:effectLst/>
                <a:latin typeface="Arial Unicode MS" panose="020B0604020202020204" pitchFamily="34" charset="-128"/>
                <a:ea typeface="JetBrains Mono"/>
              </a:rPr>
              <a:t>0</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a:t>
            </a:r>
            <a:b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4023360" y="1910919"/>
            <a:ext cx="7302159" cy="2246769"/>
          </a:xfrm>
          <a:prstGeom prst="rect">
            <a:avLst/>
          </a:prstGeom>
        </p:spPr>
        <p:txBody>
          <a:bodyPr wrap="square">
            <a:spAutoFit/>
          </a:bodyPr>
          <a:lstStyle/>
          <a:p>
            <a:pPr marL="342900" indent="-342900">
              <a:spcBef>
                <a:spcPts val="1200"/>
              </a:spcBef>
              <a:buFont typeface="Wingdings" panose="05000000000000000000" pitchFamily="2" charset="2"/>
              <a:buChar char="§"/>
            </a:pPr>
            <a:r>
              <a:rPr lang="en-US" sz="2000" dirty="0">
                <a:solidFill>
                  <a:srgbClr val="1E3272"/>
                </a:solidFill>
              </a:rPr>
              <a:t>Modes and permissions of the object are the same as when creating </a:t>
            </a:r>
            <a:r>
              <a:rPr lang="en-US" sz="2000" dirty="0" smtClean="0">
                <a:solidFill>
                  <a:srgbClr val="1E3272"/>
                </a:solidFill>
              </a:rPr>
              <a:t>a queue.</a:t>
            </a:r>
          </a:p>
          <a:p>
            <a:pPr marL="342900" indent="-342900">
              <a:spcBef>
                <a:spcPts val="1200"/>
              </a:spcBef>
              <a:buFont typeface="Wingdings" panose="05000000000000000000" pitchFamily="2" charset="2"/>
              <a:buChar char="§"/>
            </a:pPr>
            <a:r>
              <a:rPr lang="en-US" sz="2000" dirty="0" smtClean="0">
                <a:solidFill>
                  <a:srgbClr val="1E3272"/>
                </a:solidFill>
              </a:rPr>
              <a:t>There is </a:t>
            </a:r>
            <a:r>
              <a:rPr lang="en-US" sz="2000" dirty="0">
                <a:solidFill>
                  <a:srgbClr val="1E3272"/>
                </a:solidFill>
              </a:rPr>
              <a:t>no sense in having newly created </a:t>
            </a:r>
            <a:r>
              <a:rPr lang="en-US" sz="2000" dirty="0" err="1">
                <a:solidFill>
                  <a:srgbClr val="1E3272"/>
                </a:solidFill>
              </a:rPr>
              <a:t>shmobj</a:t>
            </a:r>
            <a:r>
              <a:rPr lang="en-US" sz="2000" dirty="0">
                <a:solidFill>
                  <a:srgbClr val="1E3272"/>
                </a:solidFill>
              </a:rPr>
              <a:t> size other than zero, so </a:t>
            </a:r>
            <a:r>
              <a:rPr lang="en-US" sz="2000" b="1" dirty="0" err="1">
                <a:solidFill>
                  <a:srgbClr val="1E3272"/>
                </a:solidFill>
              </a:rPr>
              <a:t>ftruncate</a:t>
            </a:r>
            <a:r>
              <a:rPr lang="en-US" sz="2000" dirty="0">
                <a:solidFill>
                  <a:srgbClr val="1E3272"/>
                </a:solidFill>
              </a:rPr>
              <a:t>() call.</a:t>
            </a:r>
          </a:p>
          <a:p>
            <a:pPr marL="342900" indent="-342900">
              <a:spcBef>
                <a:spcPts val="1200"/>
              </a:spcBef>
              <a:buFont typeface="Wingdings" panose="05000000000000000000" pitchFamily="2" charset="2"/>
              <a:buChar char="§"/>
            </a:pPr>
            <a:r>
              <a:rPr lang="en-US" sz="2000" dirty="0" smtClean="0">
                <a:solidFill>
                  <a:srgbClr val="1E3272"/>
                </a:solidFill>
              </a:rPr>
              <a:t>We </a:t>
            </a:r>
            <a:r>
              <a:rPr lang="en-US" sz="2000" dirty="0">
                <a:solidFill>
                  <a:srgbClr val="1E3272"/>
                </a:solidFill>
              </a:rPr>
              <a:t>call </a:t>
            </a:r>
            <a:r>
              <a:rPr lang="en-US" sz="2000" b="1" dirty="0" err="1">
                <a:solidFill>
                  <a:srgbClr val="1E3272"/>
                </a:solidFill>
              </a:rPr>
              <a:t>mmap</a:t>
            </a:r>
            <a:r>
              <a:rPr lang="en-US" sz="2000" dirty="0">
                <a:solidFill>
                  <a:srgbClr val="1E3272"/>
                </a:solidFill>
              </a:rPr>
              <a:t>() for declaring the object shared (with </a:t>
            </a:r>
            <a:r>
              <a:rPr lang="en-US" sz="2000" b="1" dirty="0">
                <a:solidFill>
                  <a:srgbClr val="1E3272"/>
                </a:solidFill>
              </a:rPr>
              <a:t>MAP_SHARED</a:t>
            </a:r>
            <a:r>
              <a:rPr lang="en-US" sz="2000" dirty="0">
                <a:solidFill>
                  <a:srgbClr val="1E3272"/>
                </a:solidFill>
              </a:rPr>
              <a:t>, of course</a:t>
            </a:r>
            <a:r>
              <a:rPr lang="en-US" sz="2000" dirty="0" smtClean="0">
                <a:solidFill>
                  <a:srgbClr val="1E3272"/>
                </a:solidFill>
              </a:rPr>
              <a:t>).</a:t>
            </a:r>
            <a:endParaRPr lang="en-US" sz="2000" dirty="0">
              <a:solidFill>
                <a:srgbClr val="1E3272"/>
              </a:solidFill>
            </a:endParaRPr>
          </a:p>
        </p:txBody>
      </p:sp>
      <p:sp>
        <p:nvSpPr>
          <p:cNvPr id="7" name="Rectangle 2"/>
          <p:cNvSpPr>
            <a:spLocks noChangeArrowheads="1"/>
          </p:cNvSpPr>
          <p:nvPr/>
        </p:nvSpPr>
        <p:spPr bwMode="auto">
          <a:xfrm>
            <a:off x="838199" y="1030566"/>
            <a:ext cx="10487320" cy="6771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dirty="0">
                <a:solidFill>
                  <a:srgbClr val="1E3272"/>
                </a:solidFill>
                <a:cs typeface="Arial" panose="020B0604020202020204" pitchFamily="34" charset="0"/>
              </a:rPr>
              <a:t>O</a:t>
            </a:r>
            <a:r>
              <a:rPr kumimoji="0" lang="en-US" altLang="en-US" b="0" i="0" u="none" strike="noStrike" cap="none" normalizeH="0" baseline="0" dirty="0" smtClean="0">
                <a:ln>
                  <a:noFill/>
                </a:ln>
                <a:solidFill>
                  <a:srgbClr val="1E3272"/>
                </a:solidFill>
                <a:effectLst/>
                <a:cs typeface="Arial" panose="020B0604020202020204" pitchFamily="34" charset="0"/>
              </a:rPr>
              <a:t>pen named </a:t>
            </a:r>
            <a:r>
              <a:rPr kumimoji="0" lang="en-US" altLang="en-US" b="0" i="1" u="none" strike="noStrike" cap="none" normalizeH="0" baseline="0" dirty="0" smtClean="0">
                <a:ln>
                  <a:noFill/>
                </a:ln>
                <a:solidFill>
                  <a:srgbClr val="1E3272"/>
                </a:solidFill>
                <a:effectLst/>
                <a:cs typeface="Arial" panose="020B0604020202020204" pitchFamily="34" charset="0"/>
              </a:rPr>
              <a:t>shared memory object</a:t>
            </a:r>
            <a:r>
              <a:rPr kumimoji="0" lang="en-US" altLang="en-US" b="0" i="0" u="none" strike="noStrike" cap="none" normalizeH="0" baseline="0" dirty="0" smtClean="0">
                <a:ln>
                  <a:noFill/>
                </a:ln>
                <a:solidFill>
                  <a:srgbClr val="1E3272"/>
                </a:solidFill>
                <a:effectLst/>
                <a:cs typeface="Arial" panose="020B0604020202020204" pitchFamily="34" charset="0"/>
              </a:rPr>
              <a:t> (shared memory analog of queue, </a:t>
            </a:r>
            <a:r>
              <a:rPr kumimoji="0" lang="en-US" altLang="en-US" b="0" i="1" u="none" strike="noStrike" cap="none" normalizeH="0" baseline="0" dirty="0" err="1" smtClean="0">
                <a:ln>
                  <a:noFill/>
                </a:ln>
                <a:solidFill>
                  <a:srgbClr val="1E3272"/>
                </a:solidFill>
                <a:effectLst/>
                <a:cs typeface="Arial" panose="020B0604020202020204" pitchFamily="34" charset="0"/>
              </a:rPr>
              <a:t>shmobj</a:t>
            </a:r>
            <a:r>
              <a:rPr kumimoji="0" lang="en-US" altLang="en-US" b="0" i="0" u="none" strike="noStrike" cap="none" normalizeH="0" baseline="0" dirty="0" smtClean="0">
                <a:ln>
                  <a:noFill/>
                </a:ln>
                <a:solidFill>
                  <a:srgbClr val="1E3272"/>
                </a:solidFill>
                <a:effectLst/>
                <a:cs typeface="Arial" panose="020B0604020202020204" pitchFamily="34" charset="0"/>
              </a:rPr>
              <a:t> for short).</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1E3272"/>
                </a:solidFill>
                <a:effectLst/>
                <a:cs typeface="Arial" panose="020B0604020202020204" pitchFamily="34" charset="0"/>
              </a:rPr>
              <a:t>Programs can </a:t>
            </a:r>
            <a:r>
              <a:rPr kumimoji="0" lang="en-US" altLang="en-US" sz="2000" b="1" i="0" u="none" strike="noStrike" cap="none" normalizeH="0" baseline="0" dirty="0" err="1" smtClean="0">
                <a:ln>
                  <a:noFill/>
                </a:ln>
                <a:solidFill>
                  <a:srgbClr val="1E3272"/>
                </a:solidFill>
                <a:effectLst/>
                <a:latin typeface="Arial Unicode MS" panose="020B0604020202020204" pitchFamily="34" charset="-128"/>
              </a:rPr>
              <a:t>mmap</a:t>
            </a:r>
            <a:r>
              <a:rPr kumimoji="0" lang="en-US" altLang="en-US" b="0" i="0" u="none" strike="noStrike" cap="none" normalizeH="0" baseline="0" dirty="0" smtClean="0">
                <a:ln>
                  <a:noFill/>
                </a:ln>
                <a:solidFill>
                  <a:srgbClr val="1E3272"/>
                </a:solidFill>
                <a:effectLst/>
                <a:latin typeface="Arial" panose="020B0604020202020204" pitchFamily="34" charset="0"/>
                <a:cs typeface="Arial" panose="020B0604020202020204" pitchFamily="34" charset="0"/>
              </a:rPr>
              <a:t> this object, read and write to it.</a:t>
            </a:r>
            <a:r>
              <a:rPr kumimoji="0" lang="en-US" altLang="en-US" sz="1600" b="0" i="0" u="none" strike="noStrike" cap="none" normalizeH="0" baseline="0" dirty="0" smtClean="0">
                <a:ln>
                  <a:noFill/>
                </a:ln>
                <a:solidFill>
                  <a:srgbClr val="1E3272"/>
                </a:solidFill>
                <a:effectLst/>
              </a:rPr>
              <a:t> </a:t>
            </a:r>
            <a:endParaRPr kumimoji="0" lang="en-US" altLang="en-US" sz="4400" b="0" i="0" u="none" strike="noStrike" cap="none" normalizeH="0" baseline="0" dirty="0" smtClean="0">
              <a:ln>
                <a:noFill/>
              </a:ln>
              <a:solidFill>
                <a:srgbClr val="1E3272"/>
              </a:solidFill>
              <a:effectLst/>
            </a:endParaRPr>
          </a:p>
        </p:txBody>
      </p:sp>
    </p:spTree>
    <p:extLst>
      <p:ext uri="{BB962C8B-B14F-4D97-AF65-F5344CB8AC3E}">
        <p14:creationId xmlns:p14="http://schemas.microsoft.com/office/powerpoint/2010/main" val="3938877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lgn="ctr"/>
            <a:fld id="{1397BFD8-F312-4EF2-A268-44FB4BDDBBB0}" type="slidenum">
              <a:rPr lang="ru-RU" smtClean="0"/>
              <a:pPr algn="ctr"/>
              <a:t>18</a:t>
            </a:fld>
            <a:endParaRPr lang="ru-RU" dirty="0"/>
          </a:p>
        </p:txBody>
      </p:sp>
      <p:sp>
        <p:nvSpPr>
          <p:cNvPr id="4" name="Title 3"/>
          <p:cNvSpPr>
            <a:spLocks noGrp="1"/>
          </p:cNvSpPr>
          <p:nvPr>
            <p:ph type="title"/>
          </p:nvPr>
        </p:nvSpPr>
        <p:spPr/>
        <p:txBody>
          <a:bodyPr/>
          <a:lstStyle/>
          <a:p>
            <a:r>
              <a:rPr lang="en-US" dirty="0" smtClean="0"/>
              <a:t>Shared Memory : Write</a:t>
            </a:r>
            <a:endParaRPr lang="en-US" dirty="0"/>
          </a:p>
        </p:txBody>
      </p:sp>
      <p:sp>
        <p:nvSpPr>
          <p:cNvPr id="5" name="Rectangle 1"/>
          <p:cNvSpPr>
            <a:spLocks noGrp="1" noChangeArrowheads="1"/>
          </p:cNvSpPr>
          <p:nvPr>
            <p:ph idx="1"/>
          </p:nvPr>
        </p:nvSpPr>
        <p:spPr bwMode="auto">
          <a:xfrm>
            <a:off x="838201" y="1298317"/>
            <a:ext cx="7638288" cy="5509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33B3"/>
                </a:solidFill>
                <a:effectLst/>
                <a:latin typeface="Arial Unicode MS" panose="020B0604020202020204" pitchFamily="34" charset="-128"/>
                <a:ea typeface="JetBrains Mono"/>
              </a:rPr>
              <a:t>#include </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&lt;</a:t>
            </a:r>
            <a:r>
              <a:rPr kumimoji="0" lang="en-US" altLang="en-US" sz="1600" b="0" i="0" u="none" strike="noStrike" cap="none" normalizeH="0" baseline="0" dirty="0" err="1" smtClean="0">
                <a:ln>
                  <a:noFill/>
                </a:ln>
                <a:solidFill>
                  <a:srgbClr val="080808"/>
                </a:solidFill>
                <a:effectLst/>
                <a:latin typeface="Arial Unicode MS" panose="020B0604020202020204" pitchFamily="34" charset="-128"/>
                <a:ea typeface="JetBrains Mono"/>
              </a:rPr>
              <a:t>stdio.h</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&gt;</a:t>
            </a:r>
            <a:b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1600" b="0" i="0" u="none" strike="noStrike" cap="none" normalizeH="0" baseline="0" dirty="0" smtClean="0">
                <a:ln>
                  <a:noFill/>
                </a:ln>
                <a:solidFill>
                  <a:srgbClr val="0033B3"/>
                </a:solidFill>
                <a:effectLst/>
                <a:latin typeface="Arial Unicode MS" panose="020B0604020202020204" pitchFamily="34" charset="-128"/>
                <a:ea typeface="JetBrains Mono"/>
              </a:rPr>
              <a:t>#include </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&lt;</a:t>
            </a:r>
            <a:r>
              <a:rPr kumimoji="0" lang="en-US" altLang="en-US" sz="1600" b="0" i="0" u="none" strike="noStrike" cap="none" normalizeH="0" baseline="0" dirty="0" err="1" smtClean="0">
                <a:ln>
                  <a:noFill/>
                </a:ln>
                <a:solidFill>
                  <a:srgbClr val="080808"/>
                </a:solidFill>
                <a:effectLst/>
                <a:latin typeface="Arial Unicode MS" panose="020B0604020202020204" pitchFamily="34" charset="-128"/>
                <a:ea typeface="JetBrains Mono"/>
              </a:rPr>
              <a:t>fcntl.h</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&gt;</a:t>
            </a:r>
            <a:b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1600" b="0" i="0" u="none" strike="noStrike" cap="none" normalizeH="0" baseline="0" dirty="0" smtClean="0">
                <a:ln>
                  <a:noFill/>
                </a:ln>
                <a:solidFill>
                  <a:srgbClr val="0033B3"/>
                </a:solidFill>
                <a:effectLst/>
                <a:latin typeface="Arial Unicode MS" panose="020B0604020202020204" pitchFamily="34" charset="-128"/>
                <a:ea typeface="JetBrains Mono"/>
              </a:rPr>
              <a:t>#include </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&lt;sys/</a:t>
            </a:r>
            <a:r>
              <a:rPr kumimoji="0" lang="en-US" altLang="en-US" sz="1600" b="0" i="0" u="none" strike="noStrike" cap="none" normalizeH="0" baseline="0" dirty="0" err="1" smtClean="0">
                <a:ln>
                  <a:noFill/>
                </a:ln>
                <a:solidFill>
                  <a:srgbClr val="080808"/>
                </a:solidFill>
                <a:effectLst/>
                <a:latin typeface="Arial Unicode MS" panose="020B0604020202020204" pitchFamily="34" charset="-128"/>
                <a:ea typeface="JetBrains Mono"/>
              </a:rPr>
              <a:t>mman.h</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&gt;</a:t>
            </a:r>
            <a:b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1600" b="0" i="0" u="none" strike="noStrike" cap="none" normalizeH="0" baseline="0" dirty="0" smtClean="0">
                <a:ln>
                  <a:noFill/>
                </a:ln>
                <a:solidFill>
                  <a:srgbClr val="0033B3"/>
                </a:solidFill>
                <a:effectLst/>
                <a:latin typeface="Arial Unicode MS" panose="020B0604020202020204" pitchFamily="34" charset="-128"/>
                <a:ea typeface="JetBrains Mono"/>
              </a:rPr>
              <a:t>#include </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&lt;</a:t>
            </a:r>
            <a:r>
              <a:rPr kumimoji="0" lang="en-US" altLang="en-US" sz="1600" b="0" i="0" u="none" strike="noStrike" cap="none" normalizeH="0" baseline="0" dirty="0" err="1" smtClean="0">
                <a:ln>
                  <a:noFill/>
                </a:ln>
                <a:solidFill>
                  <a:srgbClr val="080808"/>
                </a:solidFill>
                <a:effectLst/>
                <a:latin typeface="Arial Unicode MS" panose="020B0604020202020204" pitchFamily="34" charset="-128"/>
                <a:ea typeface="JetBrains Mono"/>
              </a:rPr>
              <a:t>string.h</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&gt;</a:t>
            </a:r>
            <a:b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1600" b="0" i="0" u="none" strike="noStrike" cap="none" normalizeH="0" baseline="0" dirty="0" smtClean="0">
                <a:ln>
                  <a:noFill/>
                </a:ln>
                <a:solidFill>
                  <a:srgbClr val="0033B3"/>
                </a:solidFill>
                <a:effectLst/>
                <a:latin typeface="Arial Unicode MS" panose="020B0604020202020204" pitchFamily="34" charset="-128"/>
                <a:ea typeface="JetBrains Mono"/>
              </a:rPr>
              <a:t>#include </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&lt;</a:t>
            </a:r>
            <a:r>
              <a:rPr kumimoji="0" lang="en-US" altLang="en-US" sz="1600" b="0" i="0" u="none" strike="noStrike" cap="none" normalizeH="0" baseline="0" dirty="0" err="1" smtClean="0">
                <a:ln>
                  <a:noFill/>
                </a:ln>
                <a:solidFill>
                  <a:srgbClr val="080808"/>
                </a:solidFill>
                <a:effectLst/>
                <a:latin typeface="Arial Unicode MS" panose="020B0604020202020204" pitchFamily="34" charset="-128"/>
                <a:ea typeface="JetBrains Mono"/>
              </a:rPr>
              <a:t>unistd.h</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&gt;</a:t>
            </a:r>
            <a:b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
            </a:r>
            <a:b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1600" b="0" i="0" u="none" strike="noStrike" cap="none" normalizeH="0" baseline="0" dirty="0" err="1" smtClean="0">
                <a:ln>
                  <a:noFill/>
                </a:ln>
                <a:solidFill>
                  <a:srgbClr val="0033B3"/>
                </a:solidFill>
                <a:effectLst/>
                <a:latin typeface="Arial Unicode MS" panose="020B0604020202020204" pitchFamily="34" charset="-128"/>
                <a:ea typeface="JetBrains Mono"/>
              </a:rPr>
              <a:t>int</a:t>
            </a:r>
            <a:r>
              <a:rPr kumimoji="0" lang="en-US" altLang="en-US" sz="1600" b="0" i="0" u="none" strike="noStrike" cap="none" normalizeH="0" baseline="0" dirty="0" smtClean="0">
                <a:ln>
                  <a:noFill/>
                </a:ln>
                <a:solidFill>
                  <a:srgbClr val="0033B3"/>
                </a:solidFill>
                <a:effectLst/>
                <a:latin typeface="Arial Unicode MS" panose="020B0604020202020204" pitchFamily="34" charset="-128"/>
                <a:ea typeface="JetBrains Mono"/>
              </a:rPr>
              <a:t> </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main(</a:t>
            </a:r>
            <a:r>
              <a:rPr kumimoji="0" lang="en-US" altLang="en-US" sz="1600" b="0" i="0" u="none" strike="noStrike" cap="none" normalizeH="0" baseline="0" dirty="0" err="1" smtClean="0">
                <a:ln>
                  <a:noFill/>
                </a:ln>
                <a:solidFill>
                  <a:srgbClr val="0033B3"/>
                </a:solidFill>
                <a:effectLst/>
                <a:latin typeface="Arial Unicode MS" panose="020B0604020202020204" pitchFamily="34" charset="-128"/>
                <a:ea typeface="JetBrains Mono"/>
              </a:rPr>
              <a:t>int</a:t>
            </a:r>
            <a:r>
              <a:rPr kumimoji="0" lang="en-US" altLang="en-US" sz="1600" b="0" i="0" u="none" strike="noStrike" cap="none" normalizeH="0" baseline="0" dirty="0" smtClean="0">
                <a:ln>
                  <a:noFill/>
                </a:ln>
                <a:solidFill>
                  <a:srgbClr val="0033B3"/>
                </a:solidFill>
                <a:effectLst/>
                <a:latin typeface="Arial Unicode MS" panose="020B0604020202020204" pitchFamily="34" charset="-128"/>
                <a:ea typeface="JetBrains Mono"/>
              </a:rPr>
              <a:t> </a:t>
            </a:r>
            <a:r>
              <a:rPr kumimoji="0" lang="en-US" altLang="en-US" sz="1600" b="0" i="0" u="none" strike="noStrike" cap="none" normalizeH="0" baseline="0" dirty="0" err="1" smtClean="0">
                <a:ln>
                  <a:noFill/>
                </a:ln>
                <a:solidFill>
                  <a:srgbClr val="080808"/>
                </a:solidFill>
                <a:effectLst/>
                <a:latin typeface="Arial Unicode MS" panose="020B0604020202020204" pitchFamily="34" charset="-128"/>
                <a:ea typeface="JetBrains Mono"/>
              </a:rPr>
              <a:t>argc</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1600" b="0" i="0" u="none" strike="noStrike" cap="none" normalizeH="0" baseline="0" dirty="0" smtClean="0">
                <a:ln>
                  <a:noFill/>
                </a:ln>
                <a:solidFill>
                  <a:srgbClr val="0033B3"/>
                </a:solidFill>
                <a:effectLst/>
                <a:latin typeface="Arial Unicode MS" panose="020B0604020202020204" pitchFamily="34" charset="-128"/>
                <a:ea typeface="JetBrains Mono"/>
              </a:rPr>
              <a:t>char </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a:t>
            </a:r>
            <a:r>
              <a:rPr kumimoji="0" lang="en-US" altLang="en-US" sz="1600" b="0" i="0" u="none" strike="noStrike" cap="none" normalizeH="0" baseline="0" dirty="0" err="1" smtClean="0">
                <a:ln>
                  <a:noFill/>
                </a:ln>
                <a:solidFill>
                  <a:srgbClr val="080808"/>
                </a:solidFill>
                <a:effectLst/>
                <a:latin typeface="Arial Unicode MS" panose="020B0604020202020204" pitchFamily="34" charset="-128"/>
                <a:ea typeface="JetBrains Mono"/>
              </a:rPr>
              <a:t>argv</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 {</a:t>
            </a:r>
            <a:b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1600" b="0" i="0" u="none" strike="noStrike" cap="none" normalizeH="0" baseline="0" dirty="0" err="1" smtClean="0">
                <a:ln>
                  <a:noFill/>
                </a:ln>
                <a:solidFill>
                  <a:srgbClr val="0033B3"/>
                </a:solidFill>
                <a:effectLst/>
                <a:latin typeface="Arial Unicode MS" panose="020B0604020202020204" pitchFamily="34" charset="-128"/>
                <a:ea typeface="JetBrains Mono"/>
              </a:rPr>
              <a:t>int</a:t>
            </a:r>
            <a:r>
              <a:rPr kumimoji="0" lang="en-US" altLang="en-US" sz="1600" b="0" i="0" u="none" strike="noStrike" cap="none" normalizeH="0" baseline="0" dirty="0" smtClean="0">
                <a:ln>
                  <a:noFill/>
                </a:ln>
                <a:solidFill>
                  <a:srgbClr val="0033B3"/>
                </a:solidFill>
                <a:effectLst/>
                <a:latin typeface="Arial Unicode MS" panose="020B0604020202020204" pitchFamily="34" charset="-128"/>
                <a:ea typeface="JetBrains Mono"/>
              </a:rPr>
              <a:t> </a:t>
            </a:r>
            <a:r>
              <a:rPr kumimoji="0" lang="en-US" altLang="en-US" sz="1600" b="0" i="0" u="none" strike="noStrike" cap="none" normalizeH="0" baseline="0" dirty="0" err="1" smtClean="0">
                <a:ln>
                  <a:noFill/>
                </a:ln>
                <a:solidFill>
                  <a:srgbClr val="080808"/>
                </a:solidFill>
                <a:effectLst/>
                <a:latin typeface="Arial Unicode MS" panose="020B0604020202020204" pitchFamily="34" charset="-128"/>
                <a:ea typeface="JetBrains Mono"/>
              </a:rPr>
              <a:t>fd</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a:t>
            </a:r>
            <a:b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1600" b="0" i="0" u="none" strike="noStrike" cap="none" normalizeH="0" baseline="0" dirty="0" err="1" smtClean="0">
                <a:ln>
                  <a:noFill/>
                </a:ln>
                <a:solidFill>
                  <a:srgbClr val="080808"/>
                </a:solidFill>
                <a:effectLst/>
                <a:latin typeface="Arial Unicode MS" panose="020B0604020202020204" pitchFamily="34" charset="-128"/>
                <a:ea typeface="JetBrains Mono"/>
              </a:rPr>
              <a:t>size_t</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1600" b="0" i="0" u="none" strike="noStrike" cap="none" normalizeH="0" baseline="0" dirty="0" err="1" smtClean="0">
                <a:ln>
                  <a:noFill/>
                </a:ln>
                <a:solidFill>
                  <a:srgbClr val="080808"/>
                </a:solidFill>
                <a:effectLst/>
                <a:latin typeface="Arial Unicode MS" panose="020B0604020202020204" pitchFamily="34" charset="-128"/>
                <a:ea typeface="JetBrains Mono"/>
              </a:rPr>
              <a:t>len</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a:t>
            </a:r>
            <a:b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1600" b="0" i="0" u="none" strike="noStrike" cap="none" normalizeH="0" baseline="0" dirty="0" smtClean="0">
                <a:ln>
                  <a:noFill/>
                </a:ln>
                <a:solidFill>
                  <a:srgbClr val="0033B3"/>
                </a:solidFill>
                <a:effectLst/>
                <a:latin typeface="Arial Unicode MS" panose="020B0604020202020204" pitchFamily="34" charset="-128"/>
                <a:ea typeface="JetBrains Mono"/>
              </a:rPr>
              <a:t>char </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a:t>
            </a:r>
            <a:r>
              <a:rPr kumimoji="0" lang="en-US" altLang="en-US" sz="1600" b="0" i="0" u="none" strike="noStrike" cap="none" normalizeH="0" baseline="0" dirty="0" err="1" smtClean="0">
                <a:ln>
                  <a:noFill/>
                </a:ln>
                <a:solidFill>
                  <a:srgbClr val="080808"/>
                </a:solidFill>
                <a:effectLst/>
                <a:latin typeface="Arial Unicode MS" panose="020B0604020202020204" pitchFamily="34" charset="-128"/>
                <a:ea typeface="JetBrains Mono"/>
              </a:rPr>
              <a:t>addr</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a:t>
            </a:r>
            <a:b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
            </a:r>
            <a:b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1600" b="0" i="0" u="none" strike="noStrike" cap="none" normalizeH="0" baseline="0" dirty="0" err="1" smtClean="0">
                <a:ln>
                  <a:noFill/>
                </a:ln>
                <a:solidFill>
                  <a:srgbClr val="080808"/>
                </a:solidFill>
                <a:effectLst/>
                <a:latin typeface="Arial Unicode MS" panose="020B0604020202020204" pitchFamily="34" charset="-128"/>
                <a:ea typeface="JetBrains Mono"/>
              </a:rPr>
              <a:t>fd</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 = </a:t>
            </a:r>
            <a:r>
              <a:rPr kumimoji="0" lang="en-US" altLang="en-US" sz="1600" b="0" i="0" u="none" strike="noStrike" cap="none" normalizeH="0" baseline="0" dirty="0" err="1" smtClean="0">
                <a:ln>
                  <a:noFill/>
                </a:ln>
                <a:solidFill>
                  <a:srgbClr val="080808"/>
                </a:solidFill>
                <a:effectLst/>
                <a:latin typeface="Arial Unicode MS" panose="020B0604020202020204" pitchFamily="34" charset="-128"/>
                <a:ea typeface="JetBrains Mono"/>
              </a:rPr>
              <a:t>shm_open</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a:t>
            </a:r>
            <a:r>
              <a:rPr kumimoji="0" lang="en-US" altLang="en-US" sz="1600" b="0" i="0" u="none" strike="noStrike" cap="none" normalizeH="0" baseline="0" dirty="0" err="1" smtClean="0">
                <a:ln>
                  <a:noFill/>
                </a:ln>
                <a:solidFill>
                  <a:srgbClr val="080808"/>
                </a:solidFill>
                <a:effectLst/>
                <a:latin typeface="Arial Unicode MS" panose="020B0604020202020204" pitchFamily="34" charset="-128"/>
                <a:ea typeface="JetBrains Mono"/>
              </a:rPr>
              <a:t>argv</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a:t>
            </a:r>
            <a:r>
              <a:rPr kumimoji="0" lang="en-US" altLang="en-US" sz="1600" b="0" i="0" u="none" strike="noStrike" cap="none" normalizeH="0" baseline="0" dirty="0" smtClean="0">
                <a:ln>
                  <a:noFill/>
                </a:ln>
                <a:solidFill>
                  <a:srgbClr val="1750EB"/>
                </a:solidFill>
                <a:effectLst/>
                <a:latin typeface="Arial Unicode MS" panose="020B0604020202020204" pitchFamily="34" charset="-128"/>
                <a:ea typeface="JetBrains Mono"/>
              </a:rPr>
              <a:t>1</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 O_RDWR, </a:t>
            </a:r>
            <a:r>
              <a:rPr kumimoji="0" lang="en-US" altLang="en-US" sz="1600" b="0" i="0" u="none" strike="noStrike" cap="none" normalizeH="0" baseline="0" dirty="0" smtClean="0">
                <a:ln>
                  <a:noFill/>
                </a:ln>
                <a:solidFill>
                  <a:srgbClr val="1750EB"/>
                </a:solidFill>
                <a:effectLst/>
                <a:latin typeface="Arial Unicode MS" panose="020B0604020202020204" pitchFamily="34" charset="-128"/>
                <a:ea typeface="JetBrains Mono"/>
              </a:rPr>
              <a:t>0</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a:t>
            </a:r>
            <a:b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1600" b="0" i="0" u="none" strike="noStrike" cap="none" normalizeH="0" baseline="0" dirty="0" err="1" smtClean="0">
                <a:ln>
                  <a:noFill/>
                </a:ln>
                <a:solidFill>
                  <a:srgbClr val="080808"/>
                </a:solidFill>
                <a:effectLst/>
                <a:latin typeface="Arial Unicode MS" panose="020B0604020202020204" pitchFamily="34" charset="-128"/>
                <a:ea typeface="JetBrains Mono"/>
              </a:rPr>
              <a:t>len</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 = </a:t>
            </a:r>
            <a:r>
              <a:rPr kumimoji="0" lang="en-US" altLang="en-US" sz="1600" b="0" i="0" u="none" strike="noStrike" cap="none" normalizeH="0" baseline="0" dirty="0" err="1" smtClean="0">
                <a:ln>
                  <a:noFill/>
                </a:ln>
                <a:solidFill>
                  <a:srgbClr val="080808"/>
                </a:solidFill>
                <a:effectLst/>
                <a:latin typeface="Arial Unicode MS" panose="020B0604020202020204" pitchFamily="34" charset="-128"/>
                <a:ea typeface="JetBrains Mono"/>
              </a:rPr>
              <a:t>strlen</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a:t>
            </a:r>
            <a:r>
              <a:rPr kumimoji="0" lang="en-US" altLang="en-US" sz="1600" b="0" i="0" u="none" strike="noStrike" cap="none" normalizeH="0" baseline="0" dirty="0" err="1" smtClean="0">
                <a:ln>
                  <a:noFill/>
                </a:ln>
                <a:solidFill>
                  <a:srgbClr val="080808"/>
                </a:solidFill>
                <a:effectLst/>
                <a:latin typeface="Arial Unicode MS" panose="020B0604020202020204" pitchFamily="34" charset="-128"/>
                <a:ea typeface="JetBrains Mono"/>
              </a:rPr>
              <a:t>argv</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a:t>
            </a:r>
            <a:r>
              <a:rPr kumimoji="0" lang="en-US" altLang="en-US" sz="1600" b="0" i="0" u="none" strike="noStrike" cap="none" normalizeH="0" baseline="0" dirty="0" smtClean="0">
                <a:ln>
                  <a:noFill/>
                </a:ln>
                <a:solidFill>
                  <a:srgbClr val="1750EB"/>
                </a:solidFill>
                <a:effectLst/>
                <a:latin typeface="Arial Unicode MS" panose="020B0604020202020204" pitchFamily="34" charset="-128"/>
                <a:ea typeface="JetBrains Mono"/>
              </a:rPr>
              <a:t>2</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a:t>
            </a:r>
            <a:b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1600" b="0" i="0" u="none" strike="noStrike" cap="none" normalizeH="0" baseline="0" dirty="0" err="1" smtClean="0">
                <a:ln>
                  <a:noFill/>
                </a:ln>
                <a:solidFill>
                  <a:srgbClr val="080808"/>
                </a:solidFill>
                <a:effectLst/>
                <a:latin typeface="Arial Unicode MS" panose="020B0604020202020204" pitchFamily="34" charset="-128"/>
                <a:ea typeface="JetBrains Mono"/>
              </a:rPr>
              <a:t>ftruncate</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a:t>
            </a:r>
            <a:r>
              <a:rPr kumimoji="0" lang="en-US" altLang="en-US" sz="1600" b="0" i="0" u="none" strike="noStrike" cap="none" normalizeH="0" baseline="0" dirty="0" err="1" smtClean="0">
                <a:ln>
                  <a:noFill/>
                </a:ln>
                <a:solidFill>
                  <a:srgbClr val="080808"/>
                </a:solidFill>
                <a:effectLst/>
                <a:latin typeface="Arial Unicode MS" panose="020B0604020202020204" pitchFamily="34" charset="-128"/>
                <a:ea typeface="JetBrains Mono"/>
              </a:rPr>
              <a:t>fd</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1600" b="0" i="0" u="none" strike="noStrike" cap="none" normalizeH="0" baseline="0" dirty="0" err="1" smtClean="0">
                <a:ln>
                  <a:noFill/>
                </a:ln>
                <a:solidFill>
                  <a:srgbClr val="080808"/>
                </a:solidFill>
                <a:effectLst/>
                <a:latin typeface="Arial Unicode MS" panose="020B0604020202020204" pitchFamily="34" charset="-128"/>
                <a:ea typeface="JetBrains Mono"/>
              </a:rPr>
              <a:t>len</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a:t>
            </a:r>
            <a:b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
            </a:r>
            <a:b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1600" b="0" i="0" u="none" strike="noStrike" cap="none" normalizeH="0" baseline="0" dirty="0" err="1" smtClean="0">
                <a:ln>
                  <a:noFill/>
                </a:ln>
                <a:solidFill>
                  <a:srgbClr val="080808"/>
                </a:solidFill>
                <a:effectLst/>
                <a:latin typeface="Arial Unicode MS" panose="020B0604020202020204" pitchFamily="34" charset="-128"/>
                <a:ea typeface="JetBrains Mono"/>
              </a:rPr>
              <a:t>addr</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 = </a:t>
            </a:r>
            <a:r>
              <a:rPr kumimoji="0" lang="en-US" altLang="en-US" sz="1600" b="0" i="0" u="none" strike="noStrike" cap="none" normalizeH="0" baseline="0" dirty="0" err="1" smtClean="0">
                <a:ln>
                  <a:noFill/>
                </a:ln>
                <a:solidFill>
                  <a:srgbClr val="080808"/>
                </a:solidFill>
                <a:effectLst/>
                <a:latin typeface="Arial Unicode MS" panose="020B0604020202020204" pitchFamily="34" charset="-128"/>
                <a:ea typeface="JetBrains Mono"/>
              </a:rPr>
              <a:t>mmap</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(NULL, </a:t>
            </a:r>
            <a:r>
              <a:rPr kumimoji="0" lang="en-US" altLang="en-US" sz="1600" b="0" i="0" u="none" strike="noStrike" cap="none" normalizeH="0" baseline="0" dirty="0" err="1" smtClean="0">
                <a:ln>
                  <a:noFill/>
                </a:ln>
                <a:solidFill>
                  <a:srgbClr val="080808"/>
                </a:solidFill>
                <a:effectLst/>
                <a:latin typeface="Arial Unicode MS" panose="020B0604020202020204" pitchFamily="34" charset="-128"/>
                <a:ea typeface="JetBrains Mono"/>
              </a:rPr>
              <a:t>len</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 PROT_READ | PROT_WRITE, MAP_SHARED, </a:t>
            </a:r>
            <a:r>
              <a:rPr kumimoji="0" lang="en-US" altLang="en-US" sz="1600" b="0" i="0" u="none" strike="noStrike" cap="none" normalizeH="0" baseline="0" dirty="0" err="1" smtClean="0">
                <a:ln>
                  <a:noFill/>
                </a:ln>
                <a:solidFill>
                  <a:srgbClr val="080808"/>
                </a:solidFill>
                <a:effectLst/>
                <a:latin typeface="Arial Unicode MS" panose="020B0604020202020204" pitchFamily="34" charset="-128"/>
                <a:ea typeface="JetBrains Mono"/>
              </a:rPr>
              <a:t>fd</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1600" b="0" i="0" u="none" strike="noStrike" cap="none" normalizeH="0" baseline="0" dirty="0" smtClean="0">
                <a:ln>
                  <a:noFill/>
                </a:ln>
                <a:solidFill>
                  <a:srgbClr val="1750EB"/>
                </a:solidFill>
                <a:effectLst/>
                <a:latin typeface="Arial Unicode MS" panose="020B0604020202020204" pitchFamily="34" charset="-128"/>
                <a:ea typeface="JetBrains Mono"/>
              </a:rPr>
              <a:t>0</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a:t>
            </a:r>
            <a:b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    close(</a:t>
            </a:r>
            <a:r>
              <a:rPr kumimoji="0" lang="en-US" altLang="en-US" sz="1600" b="0" i="0" u="none" strike="noStrike" cap="none" normalizeH="0" baseline="0" dirty="0" err="1" smtClean="0">
                <a:ln>
                  <a:noFill/>
                </a:ln>
                <a:solidFill>
                  <a:srgbClr val="080808"/>
                </a:solidFill>
                <a:effectLst/>
                <a:latin typeface="Arial Unicode MS" panose="020B0604020202020204" pitchFamily="34" charset="-128"/>
                <a:ea typeface="JetBrains Mono"/>
              </a:rPr>
              <a:t>fd</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a:t>
            </a:r>
            <a:b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
            </a:r>
            <a:b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1600" b="0" i="0" u="none" strike="noStrike" cap="none" normalizeH="0" baseline="0" dirty="0" err="1" smtClean="0">
                <a:ln>
                  <a:noFill/>
                </a:ln>
                <a:solidFill>
                  <a:srgbClr val="080808"/>
                </a:solidFill>
                <a:effectLst/>
                <a:latin typeface="Arial Unicode MS" panose="020B0604020202020204" pitchFamily="34" charset="-128"/>
                <a:ea typeface="JetBrains Mono"/>
              </a:rPr>
              <a:t>printf</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a:t>
            </a:r>
            <a:r>
              <a:rPr kumimoji="0" lang="en-US" altLang="en-US" sz="1600" b="0" i="0" u="none" strike="noStrike" cap="none" normalizeH="0" baseline="0" dirty="0" smtClean="0">
                <a:ln>
                  <a:noFill/>
                </a:ln>
                <a:solidFill>
                  <a:srgbClr val="067D17"/>
                </a:solidFill>
                <a:effectLst/>
                <a:latin typeface="Arial Unicode MS" panose="020B0604020202020204" pitchFamily="34" charset="-128"/>
                <a:ea typeface="JetBrains Mono"/>
              </a:rPr>
              <a:t>"Copying %d bytes</a:t>
            </a:r>
            <a:r>
              <a:rPr kumimoji="0" lang="en-US" altLang="en-US" sz="1600" b="1" i="0" u="none" strike="noStrike" cap="none" normalizeH="0" baseline="0" dirty="0" smtClean="0">
                <a:ln>
                  <a:noFill/>
                </a:ln>
                <a:solidFill>
                  <a:srgbClr val="000080"/>
                </a:solidFill>
                <a:effectLst/>
                <a:latin typeface="Arial Unicode MS" panose="020B0604020202020204" pitchFamily="34" charset="-128"/>
                <a:ea typeface="JetBrains Mono"/>
              </a:rPr>
              <a:t>\n</a:t>
            </a:r>
            <a:r>
              <a:rPr kumimoji="0" lang="en-US" altLang="en-US" sz="1600" b="0" i="0" u="none" strike="noStrike" cap="none" normalizeH="0" baseline="0" dirty="0" smtClean="0">
                <a:ln>
                  <a:noFill/>
                </a:ln>
                <a:solidFill>
                  <a:srgbClr val="067D17"/>
                </a:solidFill>
                <a:effectLst/>
                <a:latin typeface="Arial Unicode MS" panose="020B0604020202020204" pitchFamily="34" charset="-128"/>
                <a:ea typeface="JetBrains Mono"/>
              </a:rPr>
              <a:t>"</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1600" b="0" i="0" u="none" strike="noStrike" cap="none" normalizeH="0" baseline="0" dirty="0" err="1" smtClean="0">
                <a:ln>
                  <a:noFill/>
                </a:ln>
                <a:solidFill>
                  <a:srgbClr val="080808"/>
                </a:solidFill>
                <a:effectLst/>
                <a:latin typeface="Arial Unicode MS" panose="020B0604020202020204" pitchFamily="34" charset="-128"/>
                <a:ea typeface="JetBrains Mono"/>
              </a:rPr>
              <a:t>len</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a:t>
            </a:r>
            <a:b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1600" b="0" i="0" u="none" strike="noStrike" cap="none" normalizeH="0" baseline="0" dirty="0" err="1" smtClean="0">
                <a:ln>
                  <a:noFill/>
                </a:ln>
                <a:solidFill>
                  <a:srgbClr val="080808"/>
                </a:solidFill>
                <a:effectLst/>
                <a:latin typeface="Arial Unicode MS" panose="020B0604020202020204" pitchFamily="34" charset="-128"/>
                <a:ea typeface="JetBrains Mono"/>
              </a:rPr>
              <a:t>memcpy</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a:t>
            </a:r>
            <a:r>
              <a:rPr kumimoji="0" lang="en-US" altLang="en-US" sz="1600" b="0" i="0" u="none" strike="noStrike" cap="none" normalizeH="0" baseline="0" dirty="0" err="1" smtClean="0">
                <a:ln>
                  <a:noFill/>
                </a:ln>
                <a:solidFill>
                  <a:srgbClr val="080808"/>
                </a:solidFill>
                <a:effectLst/>
                <a:latin typeface="Arial Unicode MS" panose="020B0604020202020204" pitchFamily="34" charset="-128"/>
                <a:ea typeface="JetBrains Mono"/>
              </a:rPr>
              <a:t>addr</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1600" b="0" i="0" u="none" strike="noStrike" cap="none" normalizeH="0" baseline="0" dirty="0" err="1" smtClean="0">
                <a:ln>
                  <a:noFill/>
                </a:ln>
                <a:solidFill>
                  <a:srgbClr val="080808"/>
                </a:solidFill>
                <a:effectLst/>
                <a:latin typeface="Arial Unicode MS" panose="020B0604020202020204" pitchFamily="34" charset="-128"/>
                <a:ea typeface="JetBrains Mono"/>
              </a:rPr>
              <a:t>argv</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a:t>
            </a:r>
            <a:r>
              <a:rPr kumimoji="0" lang="en-US" altLang="en-US" sz="1600" b="0" i="0" u="none" strike="noStrike" cap="none" normalizeH="0" baseline="0" dirty="0" smtClean="0">
                <a:ln>
                  <a:noFill/>
                </a:ln>
                <a:solidFill>
                  <a:srgbClr val="1750EB"/>
                </a:solidFill>
                <a:effectLst/>
                <a:latin typeface="Arial Unicode MS" panose="020B0604020202020204" pitchFamily="34" charset="-128"/>
                <a:ea typeface="JetBrains Mono"/>
              </a:rPr>
              <a:t>2</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1600" b="0" i="0" u="none" strike="noStrike" cap="none" normalizeH="0" baseline="0" dirty="0" err="1" smtClean="0">
                <a:ln>
                  <a:noFill/>
                </a:ln>
                <a:solidFill>
                  <a:srgbClr val="080808"/>
                </a:solidFill>
                <a:effectLst/>
                <a:latin typeface="Arial Unicode MS" panose="020B0604020202020204" pitchFamily="34" charset="-128"/>
                <a:ea typeface="JetBrains Mono"/>
              </a:rPr>
              <a:t>len</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a:t>
            </a:r>
            <a:b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1600" b="0" i="0" u="none" strike="noStrike" cap="none" normalizeH="0" baseline="0" dirty="0" smtClean="0">
                <a:ln>
                  <a:noFill/>
                </a:ln>
                <a:solidFill>
                  <a:srgbClr val="0033B3"/>
                </a:solidFill>
                <a:effectLst/>
                <a:latin typeface="Arial Unicode MS" panose="020B0604020202020204" pitchFamily="34" charset="-128"/>
                <a:ea typeface="JetBrains Mono"/>
              </a:rPr>
              <a:t>return </a:t>
            </a:r>
            <a:r>
              <a:rPr kumimoji="0" lang="en-US" altLang="en-US" sz="1600" b="0" i="0" u="none" strike="noStrike" cap="none" normalizeH="0" baseline="0" dirty="0" smtClean="0">
                <a:ln>
                  <a:noFill/>
                </a:ln>
                <a:solidFill>
                  <a:srgbClr val="1750EB"/>
                </a:solidFill>
                <a:effectLst/>
                <a:latin typeface="Arial Unicode MS" panose="020B0604020202020204" pitchFamily="34" charset="-128"/>
                <a:ea typeface="JetBrains Mono"/>
              </a:rPr>
              <a:t>0</a:t>
            </a: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a:t>
            </a:r>
            <a:b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1600" b="0" i="0" u="none" strike="noStrike" cap="none" normalizeH="0" baseline="0" dirty="0" smtClean="0">
                <a:ln>
                  <a:noFill/>
                </a:ln>
                <a:solidFill>
                  <a:srgbClr val="080808"/>
                </a:solidFill>
                <a:effectLst/>
                <a:latin typeface="Arial Unicode MS" panose="020B0604020202020204" pitchFamily="34" charset="-128"/>
                <a:ea typeface="JetBrains Mono"/>
              </a:rPr>
              <a:t>}</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5181601" y="2443656"/>
            <a:ext cx="6172199" cy="1631216"/>
          </a:xfrm>
          <a:prstGeom prst="rect">
            <a:avLst/>
          </a:prstGeom>
        </p:spPr>
        <p:txBody>
          <a:bodyPr wrap="square">
            <a:spAutoFit/>
          </a:bodyPr>
          <a:lstStyle/>
          <a:p>
            <a:pPr marL="285750" indent="-285750">
              <a:buFont typeface="Wingdings" panose="05000000000000000000" pitchFamily="2" charset="2"/>
              <a:buChar char="§"/>
            </a:pPr>
            <a:r>
              <a:rPr lang="en-US" sz="2000" dirty="0" smtClean="0">
                <a:solidFill>
                  <a:srgbClr val="1E3272"/>
                </a:solidFill>
              </a:rPr>
              <a:t>There </a:t>
            </a:r>
            <a:r>
              <a:rPr lang="en-US" sz="2000" dirty="0">
                <a:solidFill>
                  <a:srgbClr val="1E3272"/>
                </a:solidFill>
              </a:rPr>
              <a:t>i</a:t>
            </a:r>
            <a:r>
              <a:rPr lang="en-US" sz="2000" dirty="0" smtClean="0">
                <a:solidFill>
                  <a:srgbClr val="1E3272"/>
                </a:solidFill>
              </a:rPr>
              <a:t>s </a:t>
            </a:r>
            <a:r>
              <a:rPr lang="en-US" sz="2000" dirty="0">
                <a:solidFill>
                  <a:srgbClr val="1E3272"/>
                </a:solidFill>
              </a:rPr>
              <a:t>no difference if you open </a:t>
            </a:r>
            <a:r>
              <a:rPr lang="en-US" sz="2000" dirty="0" err="1">
                <a:solidFill>
                  <a:srgbClr val="1E3272"/>
                </a:solidFill>
              </a:rPr>
              <a:t>shmobj</a:t>
            </a:r>
            <a:r>
              <a:rPr lang="en-US" sz="2000" dirty="0">
                <a:solidFill>
                  <a:srgbClr val="1E3272"/>
                </a:solidFill>
              </a:rPr>
              <a:t> for reading/writing or just writing, </a:t>
            </a:r>
            <a:r>
              <a:rPr lang="en-US" sz="2000" dirty="0" smtClean="0">
                <a:solidFill>
                  <a:srgbClr val="1E3272"/>
                </a:solidFill>
              </a:rPr>
              <a:t>it is </a:t>
            </a:r>
            <a:r>
              <a:rPr lang="en-US" sz="2000" dirty="0">
                <a:solidFill>
                  <a:srgbClr val="1E3272"/>
                </a:solidFill>
              </a:rPr>
              <a:t>memory</a:t>
            </a:r>
          </a:p>
          <a:p>
            <a:pPr marL="285750" indent="-285750">
              <a:buFont typeface="Wingdings" panose="05000000000000000000" pitchFamily="2" charset="2"/>
              <a:buChar char="§"/>
            </a:pPr>
            <a:endParaRPr lang="en-US" sz="2000" dirty="0">
              <a:solidFill>
                <a:srgbClr val="1E3272"/>
              </a:solidFill>
            </a:endParaRPr>
          </a:p>
          <a:p>
            <a:pPr marL="285750" indent="-285750">
              <a:buFont typeface="Wingdings" panose="05000000000000000000" pitchFamily="2" charset="2"/>
              <a:buChar char="§"/>
            </a:pPr>
            <a:r>
              <a:rPr lang="en-US" sz="2000" dirty="0">
                <a:solidFill>
                  <a:srgbClr val="1E3272"/>
                </a:solidFill>
              </a:rPr>
              <a:t>The </a:t>
            </a:r>
            <a:r>
              <a:rPr lang="en-US" sz="2000" dirty="0" err="1">
                <a:solidFill>
                  <a:srgbClr val="1E3272"/>
                </a:solidFill>
              </a:rPr>
              <a:t>smobj</a:t>
            </a:r>
            <a:r>
              <a:rPr lang="en-US" sz="2000" dirty="0">
                <a:solidFill>
                  <a:srgbClr val="1E3272"/>
                </a:solidFill>
              </a:rPr>
              <a:t> descriptor only needed when opening </a:t>
            </a:r>
            <a:r>
              <a:rPr lang="en-US" sz="2000" dirty="0" err="1">
                <a:solidFill>
                  <a:srgbClr val="1E3272"/>
                </a:solidFill>
              </a:rPr>
              <a:t>shmobj</a:t>
            </a:r>
            <a:r>
              <a:rPr lang="en-US" sz="2000" dirty="0">
                <a:solidFill>
                  <a:srgbClr val="1E3272"/>
                </a:solidFill>
              </a:rPr>
              <a:t>, we can close it just after </a:t>
            </a:r>
            <a:r>
              <a:rPr lang="en-US" sz="2000" b="1" dirty="0" err="1">
                <a:solidFill>
                  <a:srgbClr val="1E3272"/>
                </a:solidFill>
              </a:rPr>
              <a:t>mmap</a:t>
            </a:r>
            <a:r>
              <a:rPr lang="en-US" sz="2000" dirty="0">
                <a:solidFill>
                  <a:srgbClr val="1E3272"/>
                </a:solidFill>
              </a:rPr>
              <a:t>()</a:t>
            </a:r>
          </a:p>
        </p:txBody>
      </p:sp>
      <p:sp>
        <p:nvSpPr>
          <p:cNvPr id="7" name="Rectangle 6"/>
          <p:cNvSpPr/>
          <p:nvPr/>
        </p:nvSpPr>
        <p:spPr>
          <a:xfrm>
            <a:off x="3368040" y="1053658"/>
            <a:ext cx="6096000" cy="707886"/>
          </a:xfrm>
          <a:prstGeom prst="rect">
            <a:avLst/>
          </a:prstGeom>
        </p:spPr>
        <p:txBody>
          <a:bodyPr>
            <a:spAutoFit/>
          </a:bodyPr>
          <a:lstStyle/>
          <a:p>
            <a:pPr algn="ctr"/>
            <a:r>
              <a:rPr lang="en-US" sz="2000" dirty="0">
                <a:solidFill>
                  <a:srgbClr val="1E3272"/>
                </a:solidFill>
              </a:rPr>
              <a:t>To write to the shared memory, program opens </a:t>
            </a:r>
            <a:r>
              <a:rPr lang="en-US" sz="2000" dirty="0" err="1">
                <a:solidFill>
                  <a:srgbClr val="1E3272"/>
                </a:solidFill>
              </a:rPr>
              <a:t>shmobj</a:t>
            </a:r>
            <a:r>
              <a:rPr lang="en-US" sz="2000" dirty="0">
                <a:solidFill>
                  <a:srgbClr val="1E3272"/>
                </a:solidFill>
              </a:rPr>
              <a:t>, </a:t>
            </a:r>
            <a:r>
              <a:rPr lang="en-US" sz="2000" dirty="0" err="1">
                <a:solidFill>
                  <a:srgbClr val="1E3272"/>
                </a:solidFill>
              </a:rPr>
              <a:t>mmaps</a:t>
            </a:r>
            <a:r>
              <a:rPr lang="en-US" sz="2000" dirty="0">
                <a:solidFill>
                  <a:srgbClr val="1E3272"/>
                </a:solidFill>
              </a:rPr>
              <a:t> it and uses the memory as ordinary array</a:t>
            </a:r>
          </a:p>
        </p:txBody>
      </p:sp>
    </p:spTree>
    <p:extLst>
      <p:ext uri="{BB962C8B-B14F-4D97-AF65-F5344CB8AC3E}">
        <p14:creationId xmlns:p14="http://schemas.microsoft.com/office/powerpoint/2010/main" val="105922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lgn="ctr"/>
            <a:fld id="{1397BFD8-F312-4EF2-A268-44FB4BDDBBB0}" type="slidenum">
              <a:rPr lang="ru-RU" smtClean="0"/>
              <a:pPr algn="ctr"/>
              <a:t>19</a:t>
            </a:fld>
            <a:endParaRPr lang="ru-RU" dirty="0"/>
          </a:p>
        </p:txBody>
      </p:sp>
      <p:sp>
        <p:nvSpPr>
          <p:cNvPr id="4" name="Title 3"/>
          <p:cNvSpPr>
            <a:spLocks noGrp="1"/>
          </p:cNvSpPr>
          <p:nvPr>
            <p:ph type="title"/>
          </p:nvPr>
        </p:nvSpPr>
        <p:spPr/>
        <p:txBody>
          <a:bodyPr/>
          <a:lstStyle/>
          <a:p>
            <a:r>
              <a:rPr lang="en-US" dirty="0" smtClean="0"/>
              <a:t>Shared Memory : Read</a:t>
            </a:r>
            <a:endParaRPr lang="en-US" dirty="0"/>
          </a:p>
        </p:txBody>
      </p:sp>
      <p:sp>
        <p:nvSpPr>
          <p:cNvPr id="7" name="Rectangle 2"/>
          <p:cNvSpPr>
            <a:spLocks noChangeArrowheads="1"/>
          </p:cNvSpPr>
          <p:nvPr/>
        </p:nvSpPr>
        <p:spPr bwMode="auto">
          <a:xfrm>
            <a:off x="844296" y="1169606"/>
            <a:ext cx="7762992" cy="563231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33B3"/>
                </a:solidFill>
                <a:effectLst/>
                <a:latin typeface="Arial Unicode MS" panose="020B0604020202020204" pitchFamily="34" charset="-128"/>
                <a:ea typeface="JetBrains Mono"/>
              </a:rPr>
              <a:t>#include </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&lt;</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JetBrains Mono"/>
              </a:rPr>
              <a:t>stdio.h</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&gt;</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b="0" i="0" u="none" strike="noStrike" cap="none" normalizeH="0" baseline="0" dirty="0" smtClean="0">
                <a:ln>
                  <a:noFill/>
                </a:ln>
                <a:solidFill>
                  <a:srgbClr val="0033B3"/>
                </a:solidFill>
                <a:effectLst/>
                <a:latin typeface="Arial Unicode MS" panose="020B0604020202020204" pitchFamily="34" charset="-128"/>
                <a:ea typeface="JetBrains Mono"/>
              </a:rPr>
              <a:t>#include </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&lt;</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JetBrains Mono"/>
              </a:rPr>
              <a:t>fcntl.h</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&gt;</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b="0" i="0" u="none" strike="noStrike" cap="none" normalizeH="0" baseline="0" dirty="0" smtClean="0">
                <a:ln>
                  <a:noFill/>
                </a:ln>
                <a:solidFill>
                  <a:srgbClr val="0033B3"/>
                </a:solidFill>
                <a:effectLst/>
                <a:latin typeface="Arial Unicode MS" panose="020B0604020202020204" pitchFamily="34" charset="-128"/>
                <a:ea typeface="JetBrains Mono"/>
              </a:rPr>
              <a:t>#include </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&lt;sys/</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JetBrains Mono"/>
              </a:rPr>
              <a:t>mman.h</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&gt;</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b="0" i="0" u="none" strike="noStrike" cap="none" normalizeH="0" baseline="0" dirty="0" smtClean="0">
                <a:ln>
                  <a:noFill/>
                </a:ln>
                <a:solidFill>
                  <a:srgbClr val="0033B3"/>
                </a:solidFill>
                <a:effectLst/>
                <a:latin typeface="Arial Unicode MS" panose="020B0604020202020204" pitchFamily="34" charset="-128"/>
                <a:ea typeface="JetBrains Mono"/>
              </a:rPr>
              <a:t>#include </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&lt;sys/</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JetBrains Mono"/>
              </a:rPr>
              <a:t>stat.h</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&gt;</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b="0" i="0" u="none" strike="noStrike" cap="none" normalizeH="0" baseline="0" dirty="0" smtClean="0">
                <a:ln>
                  <a:noFill/>
                </a:ln>
                <a:solidFill>
                  <a:srgbClr val="0033B3"/>
                </a:solidFill>
                <a:effectLst/>
                <a:latin typeface="Arial Unicode MS" panose="020B0604020202020204" pitchFamily="34" charset="-128"/>
                <a:ea typeface="JetBrains Mono"/>
              </a:rPr>
              <a:t>#include </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&lt;</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JetBrains Mono"/>
              </a:rPr>
              <a:t>unistd.h</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&gt;</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b="0" i="0" u="none" strike="noStrike" cap="none" normalizeH="0" baseline="0" dirty="0" err="1" smtClean="0">
                <a:ln>
                  <a:noFill/>
                </a:ln>
                <a:solidFill>
                  <a:srgbClr val="0033B3"/>
                </a:solidFill>
                <a:effectLst/>
                <a:latin typeface="Arial Unicode MS" panose="020B0604020202020204" pitchFamily="34" charset="-128"/>
                <a:ea typeface="JetBrains Mono"/>
              </a:rPr>
              <a:t>int</a:t>
            </a:r>
            <a:r>
              <a:rPr kumimoji="0" lang="en-US" altLang="en-US" b="0" i="0" u="none" strike="noStrike" cap="none" normalizeH="0" baseline="0" dirty="0" smtClean="0">
                <a:ln>
                  <a:noFill/>
                </a:ln>
                <a:solidFill>
                  <a:srgbClr val="0033B3"/>
                </a:solidFill>
                <a:effectLst/>
                <a:latin typeface="Arial Unicode MS" panose="020B0604020202020204" pitchFamily="34" charset="-128"/>
                <a:ea typeface="JetBrains Mono"/>
              </a:rPr>
              <a:t> </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main(</a:t>
            </a:r>
            <a:r>
              <a:rPr kumimoji="0" lang="en-US" altLang="en-US" b="0" i="0" u="none" strike="noStrike" cap="none" normalizeH="0" baseline="0" dirty="0" err="1" smtClean="0">
                <a:ln>
                  <a:noFill/>
                </a:ln>
                <a:solidFill>
                  <a:srgbClr val="0033B3"/>
                </a:solidFill>
                <a:effectLst/>
                <a:latin typeface="Arial Unicode MS" panose="020B0604020202020204" pitchFamily="34" charset="-128"/>
                <a:ea typeface="JetBrains Mono"/>
              </a:rPr>
              <a:t>int</a:t>
            </a:r>
            <a:r>
              <a:rPr kumimoji="0" lang="en-US" altLang="en-US" b="0" i="0" u="none" strike="noStrike" cap="none" normalizeH="0" baseline="0" dirty="0" smtClean="0">
                <a:ln>
                  <a:noFill/>
                </a:ln>
                <a:solidFill>
                  <a:srgbClr val="0033B3"/>
                </a:solidFill>
                <a:effectLst/>
                <a:latin typeface="Arial Unicode MS" panose="020B0604020202020204" pitchFamily="34" charset="-128"/>
                <a:ea typeface="JetBrains Mono"/>
              </a:rPr>
              <a:t> </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JetBrains Mono"/>
              </a:rPr>
              <a:t>argc</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b="0" i="0" u="none" strike="noStrike" cap="none" normalizeH="0" baseline="0" dirty="0" smtClean="0">
                <a:ln>
                  <a:noFill/>
                </a:ln>
                <a:solidFill>
                  <a:srgbClr val="0033B3"/>
                </a:solidFill>
                <a:effectLst/>
                <a:latin typeface="Arial Unicode MS" panose="020B0604020202020204" pitchFamily="34" charset="-128"/>
                <a:ea typeface="JetBrains Mono"/>
              </a:rPr>
              <a:t>char </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JetBrains Mono"/>
              </a:rPr>
              <a:t>argv</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b="0" i="0" u="none" strike="noStrike" cap="none" normalizeH="0" baseline="0" dirty="0" err="1" smtClean="0">
                <a:ln>
                  <a:noFill/>
                </a:ln>
                <a:solidFill>
                  <a:srgbClr val="0033B3"/>
                </a:solidFill>
                <a:effectLst/>
                <a:latin typeface="Arial Unicode MS" panose="020B0604020202020204" pitchFamily="34" charset="-128"/>
                <a:ea typeface="JetBrains Mono"/>
              </a:rPr>
              <a:t>int</a:t>
            </a:r>
            <a:r>
              <a:rPr kumimoji="0" lang="en-US" altLang="en-US" b="0" i="0" u="none" strike="noStrike" cap="none" normalizeH="0" baseline="0" dirty="0" smtClean="0">
                <a:ln>
                  <a:noFill/>
                </a:ln>
                <a:solidFill>
                  <a:srgbClr val="0033B3"/>
                </a:solidFill>
                <a:effectLst/>
                <a:latin typeface="Arial Unicode MS" panose="020B0604020202020204" pitchFamily="34" charset="-128"/>
                <a:ea typeface="JetBrains Mono"/>
              </a:rPr>
              <a:t> </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JetBrains Mono"/>
              </a:rPr>
              <a:t>fd</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b="0" i="0" u="none" strike="noStrike" cap="none" normalizeH="0" baseline="0" dirty="0" smtClean="0">
                <a:ln>
                  <a:noFill/>
                </a:ln>
                <a:solidFill>
                  <a:srgbClr val="0033B3"/>
                </a:solidFill>
                <a:effectLst/>
                <a:latin typeface="Arial Unicode MS" panose="020B0604020202020204" pitchFamily="34" charset="-128"/>
                <a:ea typeface="JetBrains Mono"/>
              </a:rPr>
              <a:t>char </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JetBrains Mono"/>
              </a:rPr>
              <a:t>addr</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b="0" i="0" u="none" strike="noStrike" cap="none" normalizeH="0" baseline="0" dirty="0" err="1" smtClean="0">
                <a:ln>
                  <a:noFill/>
                </a:ln>
                <a:solidFill>
                  <a:srgbClr val="0033B3"/>
                </a:solidFill>
                <a:effectLst/>
                <a:latin typeface="Arial Unicode MS" panose="020B0604020202020204" pitchFamily="34" charset="-128"/>
                <a:ea typeface="JetBrains Mono"/>
              </a:rPr>
              <a:t>struct</a:t>
            </a:r>
            <a:r>
              <a:rPr kumimoji="0" lang="en-US" altLang="en-US" b="0" i="0" u="none" strike="noStrike" cap="none" normalizeH="0" baseline="0" dirty="0" smtClean="0">
                <a:ln>
                  <a:noFill/>
                </a:ln>
                <a:solidFill>
                  <a:srgbClr val="0033B3"/>
                </a:solidFill>
                <a:effectLst/>
                <a:latin typeface="Arial Unicode MS" panose="020B0604020202020204" pitchFamily="34" charset="-128"/>
                <a:ea typeface="JetBrains Mono"/>
              </a:rPr>
              <a:t> </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stat </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JetBrains Mono"/>
              </a:rPr>
              <a:t>sb</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JetBrains Mono"/>
              </a:rPr>
              <a:t>fd</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 </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JetBrains Mono"/>
              </a:rPr>
              <a:t>shm_open</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JetBrains Mono"/>
              </a:rPr>
              <a:t>argv</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a:t>
            </a:r>
            <a:r>
              <a:rPr kumimoji="0" lang="en-US" altLang="en-US" b="0" i="0" u="none" strike="noStrike" cap="none" normalizeH="0" baseline="0" dirty="0" smtClean="0">
                <a:ln>
                  <a:noFill/>
                </a:ln>
                <a:solidFill>
                  <a:srgbClr val="1750EB"/>
                </a:solidFill>
                <a:effectLst/>
                <a:latin typeface="Arial Unicode MS" panose="020B0604020202020204" pitchFamily="34" charset="-128"/>
                <a:ea typeface="JetBrains Mono"/>
              </a:rPr>
              <a:t>1</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O_RDONLY, </a:t>
            </a:r>
            <a:r>
              <a:rPr kumimoji="0" lang="en-US" altLang="en-US" b="0" i="0" u="none" strike="noStrike" cap="none" normalizeH="0" baseline="0" dirty="0" smtClean="0">
                <a:ln>
                  <a:noFill/>
                </a:ln>
                <a:solidFill>
                  <a:srgbClr val="1750EB"/>
                </a:solidFill>
                <a:effectLst/>
                <a:latin typeface="Arial Unicode MS" panose="020B0604020202020204" pitchFamily="34" charset="-128"/>
                <a:ea typeface="JetBrains Mono"/>
              </a:rPr>
              <a:t>0</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JetBrains Mono"/>
              </a:rPr>
              <a:t>fstat</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JetBrains Mono"/>
              </a:rPr>
              <a:t>fd</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&amp;</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JetBrains Mono"/>
              </a:rPr>
              <a:t>sb</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JetBrains Mono"/>
              </a:rPr>
              <a:t>addr</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 </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JetBrains Mono"/>
              </a:rPr>
              <a:t>mmap</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(NULL, </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JetBrains Mono"/>
              </a:rPr>
              <a:t>sb.st_size</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PROT_READ, MAP_SHARED, </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JetBrains Mono"/>
              </a:rPr>
              <a:t>fd</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b="0" i="0" u="none" strike="noStrike" cap="none" normalizeH="0" baseline="0" dirty="0" smtClean="0">
                <a:ln>
                  <a:noFill/>
                </a:ln>
                <a:solidFill>
                  <a:srgbClr val="1750EB"/>
                </a:solidFill>
                <a:effectLst/>
                <a:latin typeface="Arial Unicode MS" panose="020B0604020202020204" pitchFamily="34" charset="-128"/>
                <a:ea typeface="JetBrains Mono"/>
              </a:rPr>
              <a:t>0</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close(</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JetBrains Mono"/>
              </a:rPr>
              <a:t>fd</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JetBrains Mono"/>
              </a:rPr>
              <a:t>fwrite</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JetBrains Mono"/>
              </a:rPr>
              <a:t>addr</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b="0" i="0" u="none" strike="noStrike" cap="none" normalizeH="0" baseline="0" dirty="0" smtClean="0">
                <a:ln>
                  <a:noFill/>
                </a:ln>
                <a:solidFill>
                  <a:srgbClr val="1750EB"/>
                </a:solidFill>
                <a:effectLst/>
                <a:latin typeface="Arial Unicode MS" panose="020B0604020202020204" pitchFamily="34" charset="-128"/>
                <a:ea typeface="JetBrains Mono"/>
              </a:rPr>
              <a:t>1</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JetBrains Mono"/>
              </a:rPr>
              <a:t>sb.st_size</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JetBrains Mono"/>
              </a:rPr>
              <a:t>stdout</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JetBrains Mono"/>
              </a:rPr>
              <a:t>printf</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a:t>
            </a:r>
            <a:r>
              <a:rPr kumimoji="0" lang="en-US" altLang="en-US" b="0" i="0" u="none" strike="noStrike" cap="none" normalizeH="0" baseline="0" dirty="0" smtClean="0">
                <a:ln>
                  <a:noFill/>
                </a:ln>
                <a:solidFill>
                  <a:srgbClr val="067D17"/>
                </a:solidFill>
                <a:effectLst/>
                <a:latin typeface="Arial Unicode MS" panose="020B0604020202020204" pitchFamily="34" charset="-128"/>
                <a:ea typeface="JetBrains Mono"/>
              </a:rPr>
              <a:t>"</a:t>
            </a:r>
            <a:r>
              <a:rPr kumimoji="0" lang="en-US" altLang="en-US" b="1" i="0" u="none" strike="noStrike" cap="none" normalizeH="0" baseline="0" dirty="0" smtClean="0">
                <a:ln>
                  <a:noFill/>
                </a:ln>
                <a:solidFill>
                  <a:srgbClr val="000080"/>
                </a:solidFill>
                <a:effectLst/>
                <a:latin typeface="Arial Unicode MS" panose="020B0604020202020204" pitchFamily="34" charset="-128"/>
                <a:ea typeface="JetBrains Mono"/>
              </a:rPr>
              <a:t>\n</a:t>
            </a:r>
            <a:r>
              <a:rPr kumimoji="0" lang="en-US" altLang="en-US" b="0" i="0" u="none" strike="noStrike" cap="none" normalizeH="0" baseline="0" dirty="0" smtClean="0">
                <a:ln>
                  <a:noFill/>
                </a:ln>
                <a:solidFill>
                  <a:srgbClr val="067D17"/>
                </a:solidFill>
                <a:effectLst/>
                <a:latin typeface="Arial Unicode MS" panose="020B0604020202020204" pitchFamily="34" charset="-128"/>
                <a:ea typeface="JetBrains Mono"/>
              </a:rPr>
              <a:t>… Done"</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b="0" i="0" u="none" strike="noStrike" cap="none" normalizeH="0" baseline="0" dirty="0" smtClean="0">
                <a:ln>
                  <a:noFill/>
                </a:ln>
                <a:solidFill>
                  <a:srgbClr val="0033B3"/>
                </a:solidFill>
                <a:effectLst/>
                <a:latin typeface="Arial Unicode MS" panose="020B0604020202020204" pitchFamily="34" charset="-128"/>
                <a:ea typeface="JetBrains Mono"/>
              </a:rPr>
              <a:t>return </a:t>
            </a:r>
            <a:r>
              <a:rPr kumimoji="0" lang="en-US" altLang="en-US" b="0" i="0" u="none" strike="noStrike" cap="none" normalizeH="0" baseline="0" dirty="0" smtClean="0">
                <a:ln>
                  <a:noFill/>
                </a:ln>
                <a:solidFill>
                  <a:srgbClr val="1750EB"/>
                </a:solidFill>
                <a:effectLst/>
                <a:latin typeface="Arial Unicode MS" panose="020B0604020202020204" pitchFamily="34" charset="-128"/>
                <a:ea typeface="JetBrains Mono"/>
              </a:rPr>
              <a:t>0</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a:t>
            </a:r>
            <a:endParaRPr kumimoji="0" lang="en-US" altLang="en-US" sz="44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2691384" y="948082"/>
            <a:ext cx="7156704" cy="830997"/>
          </a:xfrm>
          <a:prstGeom prst="rect">
            <a:avLst/>
          </a:prstGeom>
        </p:spPr>
        <p:txBody>
          <a:bodyPr wrap="square">
            <a:spAutoFit/>
          </a:bodyPr>
          <a:lstStyle/>
          <a:p>
            <a:pPr algn="ctr"/>
            <a:r>
              <a:rPr lang="en-US" sz="2400" dirty="0">
                <a:solidFill>
                  <a:srgbClr val="1E3272"/>
                </a:solidFill>
              </a:rPr>
              <a:t>To read from shared memory, the program opens </a:t>
            </a:r>
            <a:r>
              <a:rPr lang="en-US" sz="2400" dirty="0" err="1">
                <a:solidFill>
                  <a:srgbClr val="1E3272"/>
                </a:solidFill>
              </a:rPr>
              <a:t>shmobj</a:t>
            </a:r>
            <a:r>
              <a:rPr lang="en-US" sz="2400" dirty="0">
                <a:solidFill>
                  <a:srgbClr val="1E3272"/>
                </a:solidFill>
              </a:rPr>
              <a:t> and tread it like </a:t>
            </a:r>
            <a:r>
              <a:rPr lang="en-US" sz="2400" dirty="0" err="1">
                <a:solidFill>
                  <a:srgbClr val="1E3272"/>
                </a:solidFill>
              </a:rPr>
              <a:t>mmapped</a:t>
            </a:r>
            <a:r>
              <a:rPr lang="en-US" sz="2400" dirty="0">
                <a:solidFill>
                  <a:srgbClr val="1E3272"/>
                </a:solidFill>
              </a:rPr>
              <a:t> file:</a:t>
            </a:r>
          </a:p>
        </p:txBody>
      </p:sp>
      <p:sp>
        <p:nvSpPr>
          <p:cNvPr id="9" name="Rectangle 8"/>
          <p:cNvSpPr/>
          <p:nvPr/>
        </p:nvSpPr>
        <p:spPr>
          <a:xfrm>
            <a:off x="5257800" y="2107007"/>
            <a:ext cx="6096000" cy="1938992"/>
          </a:xfrm>
          <a:prstGeom prst="rect">
            <a:avLst/>
          </a:prstGeom>
        </p:spPr>
        <p:txBody>
          <a:bodyPr>
            <a:spAutoFit/>
          </a:bodyPr>
          <a:lstStyle/>
          <a:p>
            <a:pPr marL="342900" indent="-342900">
              <a:buFont typeface="Wingdings" panose="05000000000000000000" pitchFamily="2" charset="2"/>
              <a:buChar char="§"/>
            </a:pPr>
            <a:r>
              <a:rPr lang="en-US" sz="2400" dirty="0">
                <a:solidFill>
                  <a:srgbClr val="1E3272"/>
                </a:solidFill>
              </a:rPr>
              <a:t>Note </a:t>
            </a:r>
            <a:r>
              <a:rPr lang="en-US" sz="2400" b="1" dirty="0" err="1">
                <a:solidFill>
                  <a:srgbClr val="1E3272"/>
                </a:solidFill>
              </a:rPr>
              <a:t>fstat</a:t>
            </a:r>
            <a:r>
              <a:rPr lang="en-US" sz="2400" dirty="0">
                <a:solidFill>
                  <a:srgbClr val="1E3272"/>
                </a:solidFill>
              </a:rPr>
              <a:t> can be used to determine shared memory size as well as to determine file size</a:t>
            </a:r>
          </a:p>
          <a:p>
            <a:pPr marL="342900" indent="-342900">
              <a:buFont typeface="Wingdings" panose="05000000000000000000" pitchFamily="2" charset="2"/>
              <a:buChar char="§"/>
            </a:pPr>
            <a:endParaRPr lang="en-US" sz="2400" dirty="0">
              <a:solidFill>
                <a:srgbClr val="1E3272"/>
              </a:solidFill>
            </a:endParaRPr>
          </a:p>
          <a:p>
            <a:pPr marL="342900" indent="-342900">
              <a:buFont typeface="Wingdings" panose="05000000000000000000" pitchFamily="2" charset="2"/>
              <a:buChar char="§"/>
            </a:pPr>
            <a:r>
              <a:rPr lang="en-US" sz="2400" dirty="0">
                <a:solidFill>
                  <a:srgbClr val="1E3272"/>
                </a:solidFill>
              </a:rPr>
              <a:t>As usual, to stop using </a:t>
            </a:r>
            <a:r>
              <a:rPr lang="en-US" sz="2400" dirty="0" err="1">
                <a:solidFill>
                  <a:srgbClr val="1E3272"/>
                </a:solidFill>
              </a:rPr>
              <a:t>shmobj</a:t>
            </a:r>
            <a:r>
              <a:rPr lang="en-US" sz="2400" dirty="0">
                <a:solidFill>
                  <a:srgbClr val="1E3272"/>
                </a:solidFill>
              </a:rPr>
              <a:t>, one shall unlink it with </a:t>
            </a:r>
            <a:r>
              <a:rPr lang="en-US" sz="2400" b="1" dirty="0" err="1">
                <a:solidFill>
                  <a:srgbClr val="1E3272"/>
                </a:solidFill>
              </a:rPr>
              <a:t>shm_unlink</a:t>
            </a:r>
            <a:r>
              <a:rPr lang="en-US" sz="2400" dirty="0">
                <a:solidFill>
                  <a:srgbClr val="1E3272"/>
                </a:solidFill>
              </a:rPr>
              <a:t>(name)</a:t>
            </a:r>
          </a:p>
        </p:txBody>
      </p:sp>
    </p:spTree>
    <p:extLst>
      <p:ext uri="{BB962C8B-B14F-4D97-AF65-F5344CB8AC3E}">
        <p14:creationId xmlns:p14="http://schemas.microsoft.com/office/powerpoint/2010/main" val="3388160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4000" dirty="0" smtClean="0"/>
              <a:t>Files</a:t>
            </a:r>
          </a:p>
          <a:p>
            <a:r>
              <a:rPr lang="en-US" sz="4000" dirty="0" smtClean="0"/>
              <a:t>Pipes</a:t>
            </a:r>
          </a:p>
          <a:p>
            <a:r>
              <a:rPr lang="en-US" sz="4000" dirty="0" smtClean="0"/>
              <a:t>Signals</a:t>
            </a:r>
          </a:p>
          <a:p>
            <a:r>
              <a:rPr lang="en-US" sz="4000" dirty="0" smtClean="0"/>
              <a:t>Message Queues</a:t>
            </a:r>
          </a:p>
          <a:p>
            <a:r>
              <a:rPr lang="en-US" sz="4000" dirty="0" smtClean="0"/>
              <a:t>Shared Memory</a:t>
            </a:r>
            <a:endParaRPr lang="en-US" sz="4000" dirty="0"/>
          </a:p>
        </p:txBody>
      </p:sp>
      <p:sp>
        <p:nvSpPr>
          <p:cNvPr id="3" name="Slide Number Placeholder 2"/>
          <p:cNvSpPr>
            <a:spLocks noGrp="1"/>
          </p:cNvSpPr>
          <p:nvPr>
            <p:ph type="sldNum" sz="quarter" idx="12"/>
          </p:nvPr>
        </p:nvSpPr>
        <p:spPr/>
        <p:txBody>
          <a:bodyPr/>
          <a:lstStyle/>
          <a:p>
            <a:pPr algn="ctr"/>
            <a:fld id="{1397BFD8-F312-4EF2-A268-44FB4BDDBBB0}" type="slidenum">
              <a:rPr lang="ru-RU" smtClean="0"/>
              <a:pPr algn="ctr"/>
              <a:t>2</a:t>
            </a:fld>
            <a:endParaRPr lang="ru-RU" dirty="0"/>
          </a:p>
        </p:txBody>
      </p:sp>
      <p:sp>
        <p:nvSpPr>
          <p:cNvPr id="4" name="Title 3"/>
          <p:cNvSpPr>
            <a:spLocks noGrp="1"/>
          </p:cNvSpPr>
          <p:nvPr>
            <p:ph type="title"/>
          </p:nvPr>
        </p:nvSpPr>
        <p:spPr/>
        <p:txBody>
          <a:bodyPr/>
          <a:lstStyle/>
          <a:p>
            <a:r>
              <a:rPr lang="en-US" dirty="0" smtClean="0"/>
              <a:t>Inter-Process Communication</a:t>
            </a:r>
            <a:endParaRPr lang="en-US" dirty="0"/>
          </a:p>
        </p:txBody>
      </p:sp>
    </p:spTree>
    <p:extLst>
      <p:ext uri="{BB962C8B-B14F-4D97-AF65-F5344CB8AC3E}">
        <p14:creationId xmlns:p14="http://schemas.microsoft.com/office/powerpoint/2010/main" val="356669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664999" y="472120"/>
            <a:ext cx="7524751" cy="5262979"/>
          </a:xfrm>
          <a:prstGeom prst="rect">
            <a:avLst/>
          </a:prstGeom>
          <a:noFill/>
          <a:ln>
            <a:noFill/>
          </a:ln>
          <a:scene3d>
            <a:camera prst="perspectiveRelaxed"/>
            <a:lightRig rig="threePt" dir="t"/>
          </a:scene3d>
        </p:spPr>
        <p:txBody>
          <a:bodyPr wrap="square" lIns="91440" tIns="45720" rIns="91440" bIns="45720">
            <a:spAutoFit/>
          </a:bodyPr>
          <a:lstStyle/>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a:t>
            </a: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.text</a:t>
            </a: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__start:	addi t1, zero, 0x18</a:t>
            </a: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addi t2, zero, 0x21</a:t>
            </a: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cycle:	</a:t>
            </a:r>
            <a:r>
              <a:rPr lang="en-US" sz="2400" dirty="0" err="1" smtClean="0">
                <a:ln w="0"/>
                <a:solidFill>
                  <a:srgbClr val="273272"/>
                </a:solidFill>
                <a:effectLst>
                  <a:reflection blurRad="6350" stA="53000" endA="300" endPos="35500" dir="5400000" sy="-90000" algn="bl" rotWithShape="0"/>
                </a:effectLst>
                <a:latin typeface="Courier New" pitchFamily="49" charset="0"/>
                <a:cs typeface="Courier New" pitchFamily="49" charset="0"/>
              </a:rPr>
              <a:t>beq</a:t>
            </a:r>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t1, t2, done</a:t>
            </a: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a:t>
            </a:r>
            <a:r>
              <a:rPr lang="en-US" sz="2400" dirty="0" err="1" smtClean="0">
                <a:ln w="0"/>
                <a:solidFill>
                  <a:srgbClr val="273272"/>
                </a:solidFill>
                <a:effectLst>
                  <a:reflection blurRad="6350" stA="53000" endA="300" endPos="35500" dir="5400000" sy="-90000" algn="bl" rotWithShape="0"/>
                </a:effectLst>
                <a:latin typeface="Courier New" pitchFamily="49" charset="0"/>
                <a:cs typeface="Courier New" pitchFamily="49" charset="0"/>
              </a:rPr>
              <a:t>slt</a:t>
            </a:r>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t0, t1, t2</a:t>
            </a: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a:t>
            </a:r>
            <a:r>
              <a:rPr lang="en-US" sz="2400" dirty="0" err="1" smtClean="0">
                <a:ln w="0"/>
                <a:solidFill>
                  <a:srgbClr val="273272"/>
                </a:solidFill>
                <a:effectLst>
                  <a:reflection blurRad="6350" stA="53000" endA="300" endPos="35500" dir="5400000" sy="-90000" algn="bl" rotWithShape="0"/>
                </a:effectLst>
                <a:latin typeface="Courier New" pitchFamily="49" charset="0"/>
                <a:cs typeface="Courier New" pitchFamily="49" charset="0"/>
              </a:rPr>
              <a:t>bne</a:t>
            </a:r>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t0, zero, </a:t>
            </a:r>
            <a:r>
              <a:rPr lang="en-US" sz="2400" dirty="0" err="1" smtClean="0">
                <a:ln w="0"/>
                <a:solidFill>
                  <a:srgbClr val="273272"/>
                </a:solidFill>
                <a:effectLst>
                  <a:reflection blurRad="6350" stA="53000" endA="300" endPos="35500" dir="5400000" sy="-90000" algn="bl" rotWithShape="0"/>
                </a:effectLst>
                <a:latin typeface="Courier New" pitchFamily="49" charset="0"/>
                <a:cs typeface="Courier New" pitchFamily="49" charset="0"/>
              </a:rPr>
              <a:t>if_less</a:t>
            </a:r>
            <a:endPar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endParaRP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a:t>
            </a:r>
            <a:r>
              <a:rPr lang="en-US" sz="2400" dirty="0" err="1" smtClean="0">
                <a:ln w="0"/>
                <a:solidFill>
                  <a:srgbClr val="273272"/>
                </a:solidFill>
                <a:effectLst>
                  <a:reflection blurRad="6350" stA="53000" endA="300" endPos="35500" dir="5400000" sy="-90000" algn="bl" rotWithShape="0"/>
                </a:effectLst>
                <a:latin typeface="Courier New" pitchFamily="49" charset="0"/>
                <a:cs typeface="Courier New" pitchFamily="49" charset="0"/>
              </a:rPr>
              <a:t>nop</a:t>
            </a:r>
            <a:endPar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endParaRP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sub t1, t1, t2</a:t>
            </a: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j cycle</a:t>
            </a: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a:t>
            </a:r>
            <a:r>
              <a:rPr lang="en-US" sz="2400" dirty="0" err="1" smtClean="0">
                <a:ln w="0"/>
                <a:solidFill>
                  <a:srgbClr val="273272"/>
                </a:solidFill>
                <a:effectLst>
                  <a:reflection blurRad="6350" stA="53000" endA="300" endPos="35500" dir="5400000" sy="-90000" algn="bl" rotWithShape="0"/>
                </a:effectLst>
                <a:latin typeface="Courier New" pitchFamily="49" charset="0"/>
                <a:cs typeface="Courier New" pitchFamily="49" charset="0"/>
              </a:rPr>
              <a:t>nop</a:t>
            </a:r>
            <a:endPar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endParaRPr>
          </a:p>
          <a:p>
            <a:r>
              <a:rPr lang="en-US" sz="2400" dirty="0" err="1" smtClean="0">
                <a:ln w="0"/>
                <a:solidFill>
                  <a:srgbClr val="273272"/>
                </a:solidFill>
                <a:effectLst>
                  <a:reflection blurRad="6350" stA="53000" endA="300" endPos="35500" dir="5400000" sy="-90000" algn="bl" rotWithShape="0"/>
                </a:effectLst>
                <a:latin typeface="Courier New" pitchFamily="49" charset="0"/>
                <a:cs typeface="Courier New" pitchFamily="49" charset="0"/>
              </a:rPr>
              <a:t>if_less</a:t>
            </a:r>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sub t2, t2, t1</a:t>
            </a: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j cycle</a:t>
            </a: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done:		add t3, t1, zero</a:t>
            </a:r>
            <a:endParaRPr lang="ru-RU" sz="2400" b="0" cap="none" spc="0" dirty="0">
              <a:ln w="0"/>
              <a:solidFill>
                <a:srgbClr val="273272"/>
              </a:solidFill>
              <a:effectLst>
                <a:reflection blurRad="6350" stA="53000" endA="300" endPos="35500" dir="5400000" sy="-90000" algn="bl" rotWithShape="0"/>
              </a:effectLst>
              <a:latin typeface="Courier New" pitchFamily="49" charset="0"/>
              <a:cs typeface="Courier New" pitchFamily="49" charset="0"/>
            </a:endParaRPr>
          </a:p>
        </p:txBody>
      </p:sp>
      <p:sp>
        <p:nvSpPr>
          <p:cNvPr id="2" name="Заголовок 1"/>
          <p:cNvSpPr>
            <a:spLocks noGrp="1"/>
          </p:cNvSpPr>
          <p:nvPr>
            <p:ph type="title"/>
          </p:nvPr>
        </p:nvSpPr>
        <p:spPr/>
        <p:txBody>
          <a:bodyPr>
            <a:normAutofit/>
          </a:bodyPr>
          <a:lstStyle/>
          <a:p>
            <a:r>
              <a:rPr lang="en-US" dirty="0" smtClean="0"/>
              <a:t>Any Questions?</a:t>
            </a:r>
            <a:endParaRPr lang="ru-RU" sz="4000" dirty="0"/>
          </a:p>
        </p:txBody>
      </p:sp>
      <p:sp>
        <p:nvSpPr>
          <p:cNvPr id="6" name="Номер слайда 5"/>
          <p:cNvSpPr>
            <a:spLocks noGrp="1"/>
          </p:cNvSpPr>
          <p:nvPr>
            <p:ph type="sldNum" sz="quarter" idx="12"/>
          </p:nvPr>
        </p:nvSpPr>
        <p:spPr/>
        <p:txBody>
          <a:bodyPr/>
          <a:lstStyle/>
          <a:p>
            <a:pPr algn="ctr"/>
            <a:fld id="{1397BFD8-F312-4EF2-A268-44FB4BDDBBB0}" type="slidenum">
              <a:rPr lang="ru-RU" smtClean="0"/>
              <a:pPr algn="ctr"/>
              <a:t>20</a:t>
            </a:fld>
            <a:endParaRPr lang="ru-RU" dirty="0"/>
          </a:p>
        </p:txBody>
      </p:sp>
    </p:spTree>
    <p:extLst>
      <p:ext uri="{BB962C8B-B14F-4D97-AF65-F5344CB8AC3E}">
        <p14:creationId xmlns:p14="http://schemas.microsoft.com/office/powerpoint/2010/main" val="4217875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141477"/>
            <a:ext cx="10515600" cy="5528880"/>
          </a:xfrm>
        </p:spPr>
        <p:txBody>
          <a:bodyPr>
            <a:normAutofit/>
          </a:bodyPr>
          <a:lstStyle/>
          <a:p>
            <a:pPr>
              <a:spcBef>
                <a:spcPts val="1800"/>
              </a:spcBef>
            </a:pPr>
            <a:r>
              <a:rPr lang="en-US" dirty="0" smtClean="0"/>
              <a:t>Asynchronous</a:t>
            </a:r>
            <a:endParaRPr lang="en-US" dirty="0"/>
          </a:p>
          <a:p>
            <a:pPr>
              <a:spcBef>
                <a:spcPts val="1800"/>
              </a:spcBef>
            </a:pPr>
            <a:r>
              <a:rPr lang="en-US" dirty="0"/>
              <a:t>One-byte</a:t>
            </a:r>
          </a:p>
          <a:p>
            <a:pPr>
              <a:spcBef>
                <a:spcPts val="1800"/>
              </a:spcBef>
            </a:pPr>
            <a:r>
              <a:rPr lang="en-US" dirty="0"/>
              <a:t>Delivered by </a:t>
            </a:r>
            <a:r>
              <a:rPr lang="en-US" dirty="0" smtClean="0"/>
              <a:t>OS (</a:t>
            </a:r>
            <a:r>
              <a:rPr lang="en-US" b="1" dirty="0" smtClean="0"/>
              <a:t>kill</a:t>
            </a:r>
            <a:r>
              <a:rPr lang="en-US" dirty="0" smtClean="0"/>
              <a:t> system call and utility)</a:t>
            </a:r>
            <a:endParaRPr lang="en-US" dirty="0"/>
          </a:p>
          <a:p>
            <a:pPr>
              <a:spcBef>
                <a:spcPts val="1800"/>
              </a:spcBef>
            </a:pPr>
            <a:r>
              <a:rPr lang="en-US" dirty="0"/>
              <a:t>Can be caught by OS or the process </a:t>
            </a:r>
            <a:r>
              <a:rPr lang="en-US" dirty="0" smtClean="0"/>
              <a:t>itself</a:t>
            </a:r>
          </a:p>
          <a:p>
            <a:pPr>
              <a:spcBef>
                <a:spcPts val="1800"/>
              </a:spcBef>
            </a:pPr>
            <a:r>
              <a:rPr lang="en-US" dirty="0" smtClean="0"/>
              <a:t>Examples: Ctrl-C = </a:t>
            </a:r>
            <a:r>
              <a:rPr lang="en-US" b="1" dirty="0" smtClean="0"/>
              <a:t>SIGINT</a:t>
            </a:r>
            <a:r>
              <a:rPr lang="en-US" dirty="0"/>
              <a:t>, Ctrl-\ </a:t>
            </a:r>
            <a:r>
              <a:rPr lang="en-US" dirty="0" smtClean="0"/>
              <a:t>= </a:t>
            </a:r>
            <a:r>
              <a:rPr lang="en-US" b="1" dirty="0" smtClean="0"/>
              <a:t>SIGQUIT</a:t>
            </a:r>
            <a:r>
              <a:rPr lang="en-US" dirty="0"/>
              <a:t>, </a:t>
            </a:r>
            <a:r>
              <a:rPr lang="en-US" dirty="0" smtClean="0"/>
              <a:t>Ctrl-Z = </a:t>
            </a:r>
            <a:r>
              <a:rPr lang="en-US" b="1" dirty="0" smtClean="0"/>
              <a:t>SIGTSTP</a:t>
            </a:r>
          </a:p>
          <a:p>
            <a:pPr marL="0" indent="0">
              <a:buNone/>
            </a:pPr>
            <a:endParaRPr lang="en-US" dirty="0"/>
          </a:p>
        </p:txBody>
      </p:sp>
      <p:sp>
        <p:nvSpPr>
          <p:cNvPr id="3" name="Slide Number Placeholder 2"/>
          <p:cNvSpPr>
            <a:spLocks noGrp="1"/>
          </p:cNvSpPr>
          <p:nvPr>
            <p:ph type="sldNum" sz="quarter" idx="12"/>
          </p:nvPr>
        </p:nvSpPr>
        <p:spPr/>
        <p:txBody>
          <a:bodyPr/>
          <a:lstStyle/>
          <a:p>
            <a:pPr algn="ctr"/>
            <a:fld id="{1397BFD8-F312-4EF2-A268-44FB4BDDBBB0}" type="slidenum">
              <a:rPr lang="ru-RU" smtClean="0"/>
              <a:pPr algn="ctr"/>
              <a:t>3</a:t>
            </a:fld>
            <a:endParaRPr lang="ru-RU" dirty="0"/>
          </a:p>
        </p:txBody>
      </p:sp>
      <p:sp>
        <p:nvSpPr>
          <p:cNvPr id="4" name="Title 3"/>
          <p:cNvSpPr>
            <a:spLocks noGrp="1"/>
          </p:cNvSpPr>
          <p:nvPr>
            <p:ph type="title"/>
          </p:nvPr>
        </p:nvSpPr>
        <p:spPr/>
        <p:txBody>
          <a:bodyPr>
            <a:normAutofit/>
          </a:bodyPr>
          <a:lstStyle/>
          <a:p>
            <a:r>
              <a:rPr lang="en-US" dirty="0" smtClean="0"/>
              <a:t>Signals</a:t>
            </a:r>
            <a:endParaRPr lang="en-US" dirty="0"/>
          </a:p>
        </p:txBody>
      </p:sp>
    </p:spTree>
    <p:extLst>
      <p:ext uri="{BB962C8B-B14F-4D97-AF65-F5344CB8AC3E}">
        <p14:creationId xmlns:p14="http://schemas.microsoft.com/office/powerpoint/2010/main" val="2400479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lgn="ctr"/>
            <a:fld id="{1397BFD8-F312-4EF2-A268-44FB4BDDBBB0}" type="slidenum">
              <a:rPr lang="ru-RU" smtClean="0"/>
              <a:pPr algn="ctr"/>
              <a:t>4</a:t>
            </a:fld>
            <a:endParaRPr lang="ru-RU" dirty="0"/>
          </a:p>
        </p:txBody>
      </p:sp>
      <p:sp>
        <p:nvSpPr>
          <p:cNvPr id="4" name="Title 3"/>
          <p:cNvSpPr>
            <a:spLocks noGrp="1"/>
          </p:cNvSpPr>
          <p:nvPr>
            <p:ph type="title"/>
          </p:nvPr>
        </p:nvSpPr>
        <p:spPr/>
        <p:txBody>
          <a:bodyPr/>
          <a:lstStyle/>
          <a:p>
            <a:r>
              <a:rPr lang="en-US" dirty="0" smtClean="0"/>
              <a:t>Never Ending Program</a:t>
            </a:r>
            <a:endParaRPr lang="en-US" dirty="0"/>
          </a:p>
        </p:txBody>
      </p:sp>
      <p:sp>
        <p:nvSpPr>
          <p:cNvPr id="5" name="Rectangle 1"/>
          <p:cNvSpPr>
            <a:spLocks noChangeArrowheads="1"/>
          </p:cNvSpPr>
          <p:nvPr/>
        </p:nvSpPr>
        <p:spPr bwMode="auto">
          <a:xfrm>
            <a:off x="4204252" y="2145284"/>
            <a:ext cx="5536095" cy="415498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33B3"/>
                </a:solidFill>
                <a:effectLst/>
                <a:latin typeface="Arial Unicode MS" panose="020B0604020202020204" pitchFamily="34" charset="-128"/>
                <a:ea typeface="JetBrains Mono"/>
              </a:rPr>
              <a:t>#include </a:t>
            </a:r>
            <a:r>
              <a:rPr kumimoji="0" lang="en-US" altLang="en-US" sz="2400" b="0" i="0" u="none" strike="noStrike" cap="none" normalizeH="0" baseline="0" dirty="0" smtClean="0">
                <a:ln>
                  <a:noFill/>
                </a:ln>
                <a:solidFill>
                  <a:srgbClr val="080808"/>
                </a:solidFill>
                <a:effectLst/>
                <a:latin typeface="Arial Unicode MS" panose="020B0604020202020204" pitchFamily="34" charset="-128"/>
                <a:ea typeface="JetBrains Mono"/>
              </a:rPr>
              <a:t>&lt;</a:t>
            </a:r>
            <a:r>
              <a:rPr kumimoji="0" lang="en-US" altLang="en-US" sz="2400" b="0" i="0" u="none" strike="noStrike" cap="none" normalizeH="0" baseline="0" dirty="0" err="1" smtClean="0">
                <a:ln>
                  <a:noFill/>
                </a:ln>
                <a:solidFill>
                  <a:srgbClr val="080808"/>
                </a:solidFill>
                <a:effectLst/>
                <a:latin typeface="Arial Unicode MS" panose="020B0604020202020204" pitchFamily="34" charset="-128"/>
                <a:ea typeface="JetBrains Mono"/>
              </a:rPr>
              <a:t>stdio.h</a:t>
            </a:r>
            <a:r>
              <a:rPr kumimoji="0" lang="en-US" altLang="en-US" sz="2400" b="0" i="0" u="none" strike="noStrike" cap="none" normalizeH="0" baseline="0" dirty="0" smtClean="0">
                <a:ln>
                  <a:noFill/>
                </a:ln>
                <a:solidFill>
                  <a:srgbClr val="080808"/>
                </a:solidFill>
                <a:effectLst/>
                <a:latin typeface="Arial Unicode MS" panose="020B0604020202020204" pitchFamily="34" charset="-128"/>
                <a:ea typeface="JetBrains Mono"/>
              </a:rPr>
              <a:t>&gt;</a:t>
            </a:r>
            <a:br>
              <a:rPr kumimoji="0" lang="en-US" altLang="en-US" sz="24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400" b="0" i="0" u="none" strike="noStrike" cap="none" normalizeH="0" baseline="0" dirty="0" smtClean="0">
                <a:ln>
                  <a:noFill/>
                </a:ln>
                <a:solidFill>
                  <a:srgbClr val="0033B3"/>
                </a:solidFill>
                <a:effectLst/>
                <a:latin typeface="Arial Unicode MS" panose="020B0604020202020204" pitchFamily="34" charset="-128"/>
                <a:ea typeface="JetBrains Mono"/>
              </a:rPr>
              <a:t>#include </a:t>
            </a:r>
            <a:r>
              <a:rPr kumimoji="0" lang="en-US" altLang="en-US" sz="2400" b="0" i="0" u="none" strike="noStrike" cap="none" normalizeH="0" baseline="0" dirty="0" smtClean="0">
                <a:ln>
                  <a:noFill/>
                </a:ln>
                <a:solidFill>
                  <a:srgbClr val="080808"/>
                </a:solidFill>
                <a:effectLst/>
                <a:latin typeface="Arial Unicode MS" panose="020B0604020202020204" pitchFamily="34" charset="-128"/>
                <a:ea typeface="JetBrains Mono"/>
              </a:rPr>
              <a:t>&lt;</a:t>
            </a:r>
            <a:r>
              <a:rPr kumimoji="0" lang="en-US" altLang="en-US" sz="2400" b="0" i="0" u="none" strike="noStrike" cap="none" normalizeH="0" baseline="0" dirty="0" err="1" smtClean="0">
                <a:ln>
                  <a:noFill/>
                </a:ln>
                <a:solidFill>
                  <a:srgbClr val="080808"/>
                </a:solidFill>
                <a:effectLst/>
                <a:latin typeface="Arial Unicode MS" panose="020B0604020202020204" pitchFamily="34" charset="-128"/>
                <a:ea typeface="JetBrains Mono"/>
              </a:rPr>
              <a:t>unistd.h</a:t>
            </a:r>
            <a:r>
              <a:rPr kumimoji="0" lang="en-US" altLang="en-US" sz="2400" b="0" i="0" u="none" strike="noStrike" cap="none" normalizeH="0" baseline="0" dirty="0" smtClean="0">
                <a:ln>
                  <a:noFill/>
                </a:ln>
                <a:solidFill>
                  <a:srgbClr val="080808"/>
                </a:solidFill>
                <a:effectLst/>
                <a:latin typeface="Arial Unicode MS" panose="020B0604020202020204" pitchFamily="34" charset="-128"/>
                <a:ea typeface="JetBrains Mono"/>
              </a:rPr>
              <a:t>&gt;</a:t>
            </a:r>
            <a:br>
              <a:rPr kumimoji="0" lang="en-US" altLang="en-US" sz="24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400" b="0" i="0" u="none" strike="noStrike" cap="none" normalizeH="0" baseline="0" dirty="0" smtClean="0">
                <a:ln>
                  <a:noFill/>
                </a:ln>
                <a:solidFill>
                  <a:srgbClr val="080808"/>
                </a:solidFill>
                <a:effectLst/>
                <a:latin typeface="Arial Unicode MS" panose="020B0604020202020204" pitchFamily="34" charset="-128"/>
                <a:ea typeface="JetBrains Mono"/>
              </a:rPr>
              <a:t/>
            </a:r>
            <a:br>
              <a:rPr kumimoji="0" lang="en-US" altLang="en-US" sz="24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400" b="0" i="0" u="none" strike="noStrike" cap="none" normalizeH="0" baseline="0" dirty="0" err="1" smtClean="0">
                <a:ln>
                  <a:noFill/>
                </a:ln>
                <a:solidFill>
                  <a:srgbClr val="0033B3"/>
                </a:solidFill>
                <a:effectLst/>
                <a:latin typeface="Arial Unicode MS" panose="020B0604020202020204" pitchFamily="34" charset="-128"/>
                <a:ea typeface="JetBrains Mono"/>
              </a:rPr>
              <a:t>int</a:t>
            </a:r>
            <a:r>
              <a:rPr kumimoji="0" lang="en-US" altLang="en-US" sz="2400" b="0" i="0" u="none" strike="noStrike" cap="none" normalizeH="0" baseline="0" dirty="0" smtClean="0">
                <a:ln>
                  <a:noFill/>
                </a:ln>
                <a:solidFill>
                  <a:srgbClr val="0033B3"/>
                </a:solidFill>
                <a:effectLst/>
                <a:latin typeface="Arial Unicode MS" panose="020B0604020202020204" pitchFamily="34" charset="-128"/>
                <a:ea typeface="JetBrains Mono"/>
              </a:rPr>
              <a:t> </a:t>
            </a:r>
            <a:r>
              <a:rPr kumimoji="0" lang="en-US" altLang="en-US" sz="2400" b="0" i="0" u="none" strike="noStrike" cap="none" normalizeH="0" baseline="0" dirty="0" smtClean="0">
                <a:ln>
                  <a:noFill/>
                </a:ln>
                <a:solidFill>
                  <a:srgbClr val="080808"/>
                </a:solidFill>
                <a:effectLst/>
                <a:latin typeface="Arial Unicode MS" panose="020B0604020202020204" pitchFamily="34" charset="-128"/>
                <a:ea typeface="JetBrains Mono"/>
              </a:rPr>
              <a:t>main(</a:t>
            </a:r>
            <a:r>
              <a:rPr kumimoji="0" lang="en-US" altLang="en-US" sz="2400" b="0" i="0" u="none" strike="noStrike" cap="none" normalizeH="0" baseline="0" dirty="0" err="1" smtClean="0">
                <a:ln>
                  <a:noFill/>
                </a:ln>
                <a:solidFill>
                  <a:srgbClr val="0033B3"/>
                </a:solidFill>
                <a:effectLst/>
                <a:latin typeface="Arial Unicode MS" panose="020B0604020202020204" pitchFamily="34" charset="-128"/>
                <a:ea typeface="JetBrains Mono"/>
              </a:rPr>
              <a:t>int</a:t>
            </a:r>
            <a:r>
              <a:rPr kumimoji="0" lang="en-US" altLang="en-US" sz="2400" b="0" i="0" u="none" strike="noStrike" cap="none" normalizeH="0" baseline="0" dirty="0" smtClean="0">
                <a:ln>
                  <a:noFill/>
                </a:ln>
                <a:solidFill>
                  <a:srgbClr val="0033B3"/>
                </a:solidFill>
                <a:effectLst/>
                <a:latin typeface="Arial Unicode MS" panose="020B0604020202020204" pitchFamily="34" charset="-128"/>
                <a:ea typeface="JetBrains Mono"/>
              </a:rPr>
              <a:t> </a:t>
            </a:r>
            <a:r>
              <a:rPr kumimoji="0" lang="en-US" altLang="en-US" sz="2400" b="0" i="0" u="none" strike="noStrike" cap="none" normalizeH="0" baseline="0" dirty="0" err="1" smtClean="0">
                <a:ln>
                  <a:noFill/>
                </a:ln>
                <a:solidFill>
                  <a:srgbClr val="080808"/>
                </a:solidFill>
                <a:effectLst/>
                <a:latin typeface="Arial Unicode MS" panose="020B0604020202020204" pitchFamily="34" charset="-128"/>
                <a:ea typeface="JetBrains Mono"/>
              </a:rPr>
              <a:t>argc</a:t>
            </a:r>
            <a:r>
              <a:rPr kumimoji="0" lang="en-US" altLang="en-US" sz="24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2400" b="0" i="0" u="none" strike="noStrike" cap="none" normalizeH="0" baseline="0" dirty="0" smtClean="0">
                <a:ln>
                  <a:noFill/>
                </a:ln>
                <a:solidFill>
                  <a:srgbClr val="0033B3"/>
                </a:solidFill>
                <a:effectLst/>
                <a:latin typeface="Arial Unicode MS" panose="020B0604020202020204" pitchFamily="34" charset="-128"/>
                <a:ea typeface="JetBrains Mono"/>
              </a:rPr>
              <a:t>char </a:t>
            </a:r>
            <a:r>
              <a:rPr kumimoji="0" lang="en-US" altLang="en-US" sz="2400" b="0" i="0" u="none" strike="noStrike" cap="none" normalizeH="0" baseline="0" dirty="0" smtClean="0">
                <a:ln>
                  <a:noFill/>
                </a:ln>
                <a:solidFill>
                  <a:srgbClr val="080808"/>
                </a:solidFill>
                <a:effectLst/>
                <a:latin typeface="Arial Unicode MS" panose="020B0604020202020204" pitchFamily="34" charset="-128"/>
                <a:ea typeface="JetBrains Mono"/>
              </a:rPr>
              <a:t>*</a:t>
            </a:r>
            <a:r>
              <a:rPr kumimoji="0" lang="en-US" altLang="en-US" sz="2400" b="0" i="0" u="none" strike="noStrike" cap="none" normalizeH="0" baseline="0" dirty="0" err="1" smtClean="0">
                <a:ln>
                  <a:noFill/>
                </a:ln>
                <a:solidFill>
                  <a:srgbClr val="080808"/>
                </a:solidFill>
                <a:effectLst/>
                <a:latin typeface="Arial Unicode MS" panose="020B0604020202020204" pitchFamily="34" charset="-128"/>
                <a:ea typeface="JetBrains Mono"/>
              </a:rPr>
              <a:t>argv</a:t>
            </a:r>
            <a:r>
              <a:rPr kumimoji="0" lang="en-US" altLang="en-US" sz="2400" b="0" i="0" u="none" strike="noStrike" cap="none" normalizeH="0" baseline="0" dirty="0" smtClean="0">
                <a:ln>
                  <a:noFill/>
                </a:ln>
                <a:solidFill>
                  <a:srgbClr val="080808"/>
                </a:solidFill>
                <a:effectLst/>
                <a:latin typeface="Arial Unicode MS" panose="020B0604020202020204" pitchFamily="34" charset="-128"/>
                <a:ea typeface="JetBrains Mono"/>
              </a:rPr>
              <a:t>[]) {</a:t>
            </a:r>
            <a:br>
              <a:rPr kumimoji="0" lang="en-US" altLang="en-US" sz="24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4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2400" b="0" i="0" u="none" strike="noStrike" cap="none" normalizeH="0" baseline="0" dirty="0" err="1" smtClean="0">
                <a:ln>
                  <a:noFill/>
                </a:ln>
                <a:solidFill>
                  <a:srgbClr val="0033B3"/>
                </a:solidFill>
                <a:effectLst/>
                <a:latin typeface="Arial Unicode MS" panose="020B0604020202020204" pitchFamily="34" charset="-128"/>
                <a:ea typeface="JetBrains Mono"/>
              </a:rPr>
              <a:t>int</a:t>
            </a:r>
            <a:r>
              <a:rPr kumimoji="0" lang="en-US" altLang="en-US" sz="2400" b="0" i="0" u="none" strike="noStrike" cap="none" normalizeH="0" baseline="0" dirty="0" smtClean="0">
                <a:ln>
                  <a:noFill/>
                </a:ln>
                <a:solidFill>
                  <a:srgbClr val="0033B3"/>
                </a:solidFill>
                <a:effectLst/>
                <a:latin typeface="Arial Unicode MS" panose="020B0604020202020204" pitchFamily="34" charset="-128"/>
                <a:ea typeface="JetBrains Mono"/>
              </a:rPr>
              <a:t> </a:t>
            </a:r>
            <a:r>
              <a:rPr kumimoji="0" lang="en-US" altLang="en-US" sz="2400" b="0" i="0" u="none" strike="noStrike" cap="none" normalizeH="0" baseline="0" dirty="0" err="1" smtClean="0">
                <a:ln>
                  <a:noFill/>
                </a:ln>
                <a:solidFill>
                  <a:srgbClr val="080808"/>
                </a:solidFill>
                <a:effectLst/>
                <a:latin typeface="Arial Unicode MS" panose="020B0604020202020204" pitchFamily="34" charset="-128"/>
                <a:ea typeface="JetBrains Mono"/>
              </a:rPr>
              <a:t>i</a:t>
            </a:r>
            <a:r>
              <a:rPr kumimoji="0" lang="en-US" altLang="en-US" sz="2400" b="0" i="0" u="none" strike="noStrike" cap="none" normalizeH="0" baseline="0" dirty="0" smtClean="0">
                <a:ln>
                  <a:noFill/>
                </a:ln>
                <a:solidFill>
                  <a:srgbClr val="080808"/>
                </a:solidFill>
                <a:effectLst/>
                <a:latin typeface="Arial Unicode MS" panose="020B0604020202020204" pitchFamily="34" charset="-128"/>
                <a:ea typeface="JetBrains Mono"/>
              </a:rPr>
              <a:t>;</a:t>
            </a:r>
            <a:br>
              <a:rPr kumimoji="0" lang="en-US" altLang="en-US" sz="24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4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2400" b="0" i="0" u="none" strike="noStrike" cap="none" normalizeH="0" baseline="0" dirty="0" smtClean="0">
                <a:ln>
                  <a:noFill/>
                </a:ln>
                <a:solidFill>
                  <a:srgbClr val="0033B3"/>
                </a:solidFill>
                <a:effectLst/>
                <a:latin typeface="Arial Unicode MS" panose="020B0604020202020204" pitchFamily="34" charset="-128"/>
                <a:ea typeface="JetBrains Mono"/>
              </a:rPr>
              <a:t>for</a:t>
            </a:r>
            <a:r>
              <a:rPr kumimoji="0" lang="en-US" altLang="en-US" sz="2400" b="0" i="0" u="none" strike="noStrike" cap="none" normalizeH="0" baseline="0" dirty="0" smtClean="0">
                <a:ln>
                  <a:noFill/>
                </a:ln>
                <a:solidFill>
                  <a:srgbClr val="080808"/>
                </a:solidFill>
                <a:effectLst/>
                <a:latin typeface="Arial Unicode MS" panose="020B0604020202020204" pitchFamily="34" charset="-128"/>
                <a:ea typeface="JetBrains Mono"/>
              </a:rPr>
              <a:t>(</a:t>
            </a:r>
            <a:r>
              <a:rPr kumimoji="0" lang="en-US" altLang="en-US" sz="2400" b="0" i="0" u="none" strike="noStrike" cap="none" normalizeH="0" baseline="0" dirty="0" err="1" smtClean="0">
                <a:ln>
                  <a:noFill/>
                </a:ln>
                <a:solidFill>
                  <a:srgbClr val="080808"/>
                </a:solidFill>
                <a:effectLst/>
                <a:latin typeface="Arial Unicode MS" panose="020B0604020202020204" pitchFamily="34" charset="-128"/>
                <a:ea typeface="JetBrains Mono"/>
              </a:rPr>
              <a:t>i</a:t>
            </a:r>
            <a:r>
              <a:rPr kumimoji="0" lang="en-US" altLang="en-US" sz="2400" b="0" i="0" u="none" strike="noStrike" cap="none" normalizeH="0" baseline="0" dirty="0" smtClean="0">
                <a:ln>
                  <a:noFill/>
                </a:ln>
                <a:solidFill>
                  <a:srgbClr val="080808"/>
                </a:solidFill>
                <a:effectLst/>
                <a:latin typeface="Arial Unicode MS" panose="020B0604020202020204" pitchFamily="34" charset="-128"/>
                <a:ea typeface="JetBrains Mono"/>
              </a:rPr>
              <a:t>=</a:t>
            </a:r>
            <a:r>
              <a:rPr kumimoji="0" lang="en-US" altLang="en-US" sz="2400" b="0" i="0" u="none" strike="noStrike" cap="none" normalizeH="0" baseline="0" dirty="0" smtClean="0">
                <a:ln>
                  <a:noFill/>
                </a:ln>
                <a:solidFill>
                  <a:srgbClr val="1750EB"/>
                </a:solidFill>
                <a:effectLst/>
                <a:latin typeface="Arial Unicode MS" panose="020B0604020202020204" pitchFamily="34" charset="-128"/>
                <a:ea typeface="JetBrains Mono"/>
              </a:rPr>
              <a:t>0</a:t>
            </a:r>
            <a:r>
              <a:rPr kumimoji="0" lang="en-US" altLang="en-US" sz="24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2400" b="0" i="0" u="none" strike="noStrike" cap="none" normalizeH="0" baseline="0" dirty="0" err="1" smtClean="0">
                <a:ln>
                  <a:noFill/>
                </a:ln>
                <a:solidFill>
                  <a:srgbClr val="080808"/>
                </a:solidFill>
                <a:effectLst/>
                <a:latin typeface="Arial Unicode MS" panose="020B0604020202020204" pitchFamily="34" charset="-128"/>
                <a:ea typeface="JetBrains Mono"/>
              </a:rPr>
              <a:t>i</a:t>
            </a:r>
            <a:r>
              <a:rPr kumimoji="0" lang="en-US" altLang="en-US" sz="2400" b="0" i="0" u="none" strike="noStrike" cap="none" normalizeH="0" baseline="0" dirty="0" smtClean="0">
                <a:ln>
                  <a:noFill/>
                </a:ln>
                <a:solidFill>
                  <a:srgbClr val="080808"/>
                </a:solidFill>
                <a:effectLst/>
                <a:latin typeface="Arial Unicode MS" panose="020B0604020202020204" pitchFamily="34" charset="-128"/>
                <a:ea typeface="JetBrains Mono"/>
              </a:rPr>
              <a:t>++) {</a:t>
            </a:r>
            <a:br>
              <a:rPr kumimoji="0" lang="en-US" altLang="en-US" sz="24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400" b="0" i="0" u="none" strike="noStrike" cap="none" normalizeH="0" baseline="0" dirty="0" smtClean="0">
                <a:ln>
                  <a:noFill/>
                </a:ln>
                <a:solidFill>
                  <a:srgbClr val="080808"/>
                </a:solidFill>
                <a:effectLst/>
                <a:latin typeface="Arial Unicode MS" panose="020B0604020202020204" pitchFamily="34" charset="-128"/>
                <a:ea typeface="JetBrains Mono"/>
              </a:rPr>
              <a:t>                sleep(</a:t>
            </a:r>
            <a:r>
              <a:rPr kumimoji="0" lang="en-US" altLang="en-US" sz="2400" b="0" i="0" u="none" strike="noStrike" cap="none" normalizeH="0" baseline="0" dirty="0" smtClean="0">
                <a:ln>
                  <a:noFill/>
                </a:ln>
                <a:solidFill>
                  <a:srgbClr val="1750EB"/>
                </a:solidFill>
                <a:effectLst/>
                <a:latin typeface="Arial Unicode MS" panose="020B0604020202020204" pitchFamily="34" charset="-128"/>
                <a:ea typeface="JetBrains Mono"/>
              </a:rPr>
              <a:t>1</a:t>
            </a:r>
            <a:r>
              <a:rPr kumimoji="0" lang="en-US" altLang="en-US" sz="2400" b="0" i="0" u="none" strike="noStrike" cap="none" normalizeH="0" baseline="0" dirty="0" smtClean="0">
                <a:ln>
                  <a:noFill/>
                </a:ln>
                <a:solidFill>
                  <a:srgbClr val="080808"/>
                </a:solidFill>
                <a:effectLst/>
                <a:latin typeface="Arial Unicode MS" panose="020B0604020202020204" pitchFamily="34" charset="-128"/>
                <a:ea typeface="JetBrains Mono"/>
              </a:rPr>
              <a:t>);</a:t>
            </a:r>
            <a:br>
              <a:rPr kumimoji="0" lang="en-US" altLang="en-US" sz="24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4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2400" b="0" i="0" u="none" strike="noStrike" cap="none" normalizeH="0" baseline="0" dirty="0" err="1" smtClean="0">
                <a:ln>
                  <a:noFill/>
                </a:ln>
                <a:solidFill>
                  <a:srgbClr val="080808"/>
                </a:solidFill>
                <a:effectLst/>
                <a:latin typeface="Arial Unicode MS" panose="020B0604020202020204" pitchFamily="34" charset="-128"/>
                <a:ea typeface="JetBrains Mono"/>
              </a:rPr>
              <a:t>printf</a:t>
            </a:r>
            <a:r>
              <a:rPr kumimoji="0" lang="en-US" altLang="en-US" sz="2400" b="0" i="0" u="none" strike="noStrike" cap="none" normalizeH="0" baseline="0" dirty="0" smtClean="0">
                <a:ln>
                  <a:noFill/>
                </a:ln>
                <a:solidFill>
                  <a:srgbClr val="080808"/>
                </a:solidFill>
                <a:effectLst/>
                <a:latin typeface="Arial Unicode MS" panose="020B0604020202020204" pitchFamily="34" charset="-128"/>
                <a:ea typeface="JetBrains Mono"/>
              </a:rPr>
              <a:t>(</a:t>
            </a:r>
            <a:r>
              <a:rPr kumimoji="0" lang="en-US" altLang="en-US" sz="2400" b="0" i="0" u="none" strike="noStrike" cap="none" normalizeH="0" baseline="0" dirty="0" smtClean="0">
                <a:ln>
                  <a:noFill/>
                </a:ln>
                <a:solidFill>
                  <a:srgbClr val="067D17"/>
                </a:solidFill>
                <a:effectLst/>
                <a:latin typeface="Arial Unicode MS" panose="020B0604020202020204" pitchFamily="34" charset="-128"/>
                <a:ea typeface="JetBrains Mono"/>
              </a:rPr>
              <a:t>"%d</a:t>
            </a:r>
            <a:r>
              <a:rPr kumimoji="0" lang="en-US" altLang="en-US" sz="2400" b="1" i="0" u="none" strike="noStrike" cap="none" normalizeH="0" baseline="0" dirty="0" smtClean="0">
                <a:ln>
                  <a:noFill/>
                </a:ln>
                <a:solidFill>
                  <a:srgbClr val="000080"/>
                </a:solidFill>
                <a:effectLst/>
                <a:latin typeface="Arial Unicode MS" panose="020B0604020202020204" pitchFamily="34" charset="-128"/>
                <a:ea typeface="JetBrains Mono"/>
              </a:rPr>
              <a:t>\n</a:t>
            </a:r>
            <a:r>
              <a:rPr kumimoji="0" lang="en-US" altLang="en-US" sz="2400" b="0" i="0" u="none" strike="noStrike" cap="none" normalizeH="0" baseline="0" dirty="0" smtClean="0">
                <a:ln>
                  <a:noFill/>
                </a:ln>
                <a:solidFill>
                  <a:srgbClr val="067D17"/>
                </a:solidFill>
                <a:effectLst/>
                <a:latin typeface="Arial Unicode MS" panose="020B0604020202020204" pitchFamily="34" charset="-128"/>
                <a:ea typeface="JetBrains Mono"/>
              </a:rPr>
              <a:t>"</a:t>
            </a:r>
            <a:r>
              <a:rPr kumimoji="0" lang="en-US" altLang="en-US" sz="24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2400" b="0" i="0" u="none" strike="noStrike" cap="none" normalizeH="0" baseline="0" dirty="0" err="1" smtClean="0">
                <a:ln>
                  <a:noFill/>
                </a:ln>
                <a:solidFill>
                  <a:srgbClr val="080808"/>
                </a:solidFill>
                <a:effectLst/>
                <a:latin typeface="Arial Unicode MS" panose="020B0604020202020204" pitchFamily="34" charset="-128"/>
                <a:ea typeface="JetBrains Mono"/>
              </a:rPr>
              <a:t>i</a:t>
            </a:r>
            <a:r>
              <a:rPr kumimoji="0" lang="en-US" altLang="en-US" sz="2400" b="0" i="0" u="none" strike="noStrike" cap="none" normalizeH="0" baseline="0" dirty="0" smtClean="0">
                <a:ln>
                  <a:noFill/>
                </a:ln>
                <a:solidFill>
                  <a:srgbClr val="080808"/>
                </a:solidFill>
                <a:effectLst/>
                <a:latin typeface="Arial Unicode MS" panose="020B0604020202020204" pitchFamily="34" charset="-128"/>
                <a:ea typeface="JetBrains Mono"/>
              </a:rPr>
              <a:t>);</a:t>
            </a:r>
            <a:br>
              <a:rPr kumimoji="0" lang="en-US" altLang="en-US" sz="24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400" b="0" i="0" u="none" strike="noStrike" cap="none" normalizeH="0" baseline="0" dirty="0" smtClean="0">
                <a:ln>
                  <a:noFill/>
                </a:ln>
                <a:solidFill>
                  <a:srgbClr val="080808"/>
                </a:solidFill>
                <a:effectLst/>
                <a:latin typeface="Arial Unicode MS" panose="020B0604020202020204" pitchFamily="34" charset="-128"/>
                <a:ea typeface="JetBrains Mono"/>
              </a:rPr>
              <a:t>        }</a:t>
            </a:r>
            <a:br>
              <a:rPr kumimoji="0" lang="en-US" altLang="en-US" sz="24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4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2400" b="0" i="0" u="none" strike="noStrike" cap="none" normalizeH="0" baseline="0" dirty="0" smtClean="0">
                <a:ln>
                  <a:noFill/>
                </a:ln>
                <a:solidFill>
                  <a:srgbClr val="0033B3"/>
                </a:solidFill>
                <a:effectLst/>
                <a:latin typeface="Arial Unicode MS" panose="020B0604020202020204" pitchFamily="34" charset="-128"/>
                <a:ea typeface="JetBrains Mono"/>
              </a:rPr>
              <a:t>return </a:t>
            </a:r>
            <a:r>
              <a:rPr kumimoji="0" lang="en-US" altLang="en-US" sz="2400" b="0" i="0" u="none" strike="noStrike" cap="none" normalizeH="0" baseline="0" dirty="0" smtClean="0">
                <a:ln>
                  <a:noFill/>
                </a:ln>
                <a:solidFill>
                  <a:srgbClr val="1750EB"/>
                </a:solidFill>
                <a:effectLst/>
                <a:latin typeface="Arial Unicode MS" panose="020B0604020202020204" pitchFamily="34" charset="-128"/>
                <a:ea typeface="JetBrains Mono"/>
              </a:rPr>
              <a:t>0</a:t>
            </a:r>
            <a:r>
              <a:rPr kumimoji="0" lang="en-US" altLang="en-US" sz="2400" b="0" i="0" u="none" strike="noStrike" cap="none" normalizeH="0" baseline="0" dirty="0" smtClean="0">
                <a:ln>
                  <a:noFill/>
                </a:ln>
                <a:solidFill>
                  <a:srgbClr val="080808"/>
                </a:solidFill>
                <a:effectLst/>
                <a:latin typeface="Arial Unicode MS" panose="020B0604020202020204" pitchFamily="34" charset="-128"/>
                <a:ea typeface="JetBrains Mono"/>
              </a:rPr>
              <a:t>;</a:t>
            </a:r>
            <a:br>
              <a:rPr kumimoji="0" lang="en-US" altLang="en-US" sz="24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400" b="0" i="0" u="none" strike="noStrike" cap="none" normalizeH="0" baseline="0" dirty="0" smtClean="0">
                <a:ln>
                  <a:noFill/>
                </a:ln>
                <a:solidFill>
                  <a:srgbClr val="080808"/>
                </a:solidFill>
                <a:effectLst/>
                <a:latin typeface="Arial Unicode MS" panose="020B0604020202020204" pitchFamily="34" charset="-128"/>
                <a:ea typeface="JetBrains Mono"/>
              </a:rPr>
              <a:t>}</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838200" y="1232452"/>
            <a:ext cx="10515599" cy="523220"/>
          </a:xfrm>
          <a:prstGeom prst="rect">
            <a:avLst/>
          </a:prstGeom>
        </p:spPr>
        <p:txBody>
          <a:bodyPr wrap="square">
            <a:spAutoFit/>
          </a:bodyPr>
          <a:lstStyle/>
          <a:p>
            <a:pPr algn="ctr"/>
            <a:r>
              <a:rPr lang="en-US" sz="2800" dirty="0" smtClean="0">
                <a:solidFill>
                  <a:srgbClr val="1E3272"/>
                </a:solidFill>
              </a:rPr>
              <a:t>Example program to be managed by signals:</a:t>
            </a:r>
            <a:endParaRPr lang="en-US" sz="2000" dirty="0">
              <a:solidFill>
                <a:srgbClr val="1E3272"/>
              </a:solidFill>
            </a:endParaRPr>
          </a:p>
        </p:txBody>
      </p:sp>
    </p:spTree>
    <p:extLst>
      <p:ext uri="{BB962C8B-B14F-4D97-AF65-F5344CB8AC3E}">
        <p14:creationId xmlns:p14="http://schemas.microsoft.com/office/powerpoint/2010/main" val="3766621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6505" y="1062694"/>
            <a:ext cx="11091731" cy="5397742"/>
          </a:xfrm>
        </p:spPr>
        <p:txBody>
          <a:bodyPr>
            <a:noAutofit/>
          </a:bodyPr>
          <a:lstStyle/>
          <a:p>
            <a:r>
              <a:rPr lang="en-US" sz="2800" b="1" dirty="0"/>
              <a:t>kill</a:t>
            </a:r>
            <a:r>
              <a:rPr lang="en-US" sz="2800" dirty="0"/>
              <a:t> utility — send a signal to a process</a:t>
            </a:r>
          </a:p>
          <a:p>
            <a:pPr lvl="1"/>
            <a:r>
              <a:rPr lang="en-US" sz="2400" dirty="0" smtClean="0"/>
              <a:t>kill </a:t>
            </a:r>
            <a:r>
              <a:rPr lang="en-US" sz="2400" dirty="0"/>
              <a:t>-l</a:t>
            </a:r>
          </a:p>
          <a:p>
            <a:pPr lvl="1"/>
            <a:r>
              <a:rPr lang="en-US" sz="2400" dirty="0" smtClean="0"/>
              <a:t>⇒ </a:t>
            </a:r>
            <a:r>
              <a:rPr lang="en-US" sz="2400" dirty="0"/>
              <a:t>(slightly) platform-depended</a:t>
            </a:r>
          </a:p>
          <a:p>
            <a:pPr lvl="1"/>
            <a:r>
              <a:rPr lang="en-US" sz="2400" dirty="0"/>
              <a:t>kill -SIGNAL</a:t>
            </a:r>
          </a:p>
          <a:p>
            <a:pPr lvl="1"/>
            <a:r>
              <a:rPr lang="en-US" sz="2400" dirty="0" smtClean="0"/>
              <a:t>example</a:t>
            </a:r>
            <a:r>
              <a:rPr lang="en-US" sz="2400" dirty="0"/>
              <a:t>: suspend (</a:t>
            </a:r>
            <a:r>
              <a:rPr lang="en-US" sz="2400" b="1" dirty="0"/>
              <a:t>STOP</a:t>
            </a:r>
            <a:r>
              <a:rPr lang="en-US" sz="2400" dirty="0"/>
              <a:t>) / continue (</a:t>
            </a:r>
            <a:r>
              <a:rPr lang="en-US" sz="2400" b="1" dirty="0"/>
              <a:t>CONT</a:t>
            </a:r>
            <a:r>
              <a:rPr lang="en-US" sz="2400" dirty="0"/>
              <a:t>)</a:t>
            </a:r>
          </a:p>
          <a:p>
            <a:pPr lvl="1"/>
            <a:r>
              <a:rPr lang="en-US" sz="2400" dirty="0"/>
              <a:t>kill never-ending program with just </a:t>
            </a:r>
            <a:r>
              <a:rPr lang="en-US" sz="2400" b="1" dirty="0"/>
              <a:t>kill</a:t>
            </a:r>
            <a:r>
              <a:rPr lang="en-US" sz="2400" dirty="0"/>
              <a:t>, kill -</a:t>
            </a:r>
            <a:r>
              <a:rPr lang="en-US" sz="2400" b="1" dirty="0"/>
              <a:t>HUP</a:t>
            </a:r>
            <a:r>
              <a:rPr lang="en-US" sz="2400" dirty="0"/>
              <a:t>, 9, </a:t>
            </a:r>
            <a:r>
              <a:rPr lang="en-US" sz="2400" b="1" dirty="0"/>
              <a:t>SEGV</a:t>
            </a:r>
            <a:r>
              <a:rPr lang="en-US" sz="2400" dirty="0"/>
              <a:t> :), </a:t>
            </a:r>
            <a:r>
              <a:rPr lang="en-US" sz="2400" b="1" dirty="0" smtClean="0"/>
              <a:t>STOP,</a:t>
            </a:r>
            <a:r>
              <a:rPr lang="en-US" sz="2400" dirty="0" smtClean="0"/>
              <a:t> </a:t>
            </a:r>
            <a:r>
              <a:rPr lang="en-US" sz="2400" dirty="0"/>
              <a:t>and </a:t>
            </a:r>
            <a:r>
              <a:rPr lang="en-US" sz="2400" b="1" dirty="0"/>
              <a:t>CONT</a:t>
            </a:r>
          </a:p>
          <a:p>
            <a:r>
              <a:rPr lang="en-US" sz="2800" dirty="0" smtClean="0"/>
              <a:t>Types of processes (</a:t>
            </a:r>
            <a:r>
              <a:rPr lang="en-US" sz="2800" dirty="0"/>
              <a:t>just a convention, both types runs by </a:t>
            </a:r>
            <a:r>
              <a:rPr lang="en-US" sz="2800" b="1" dirty="0"/>
              <a:t>fork</a:t>
            </a:r>
            <a:r>
              <a:rPr lang="en-US" sz="2800" dirty="0"/>
              <a:t>()/</a:t>
            </a:r>
            <a:r>
              <a:rPr lang="en-US" sz="2800" b="1" dirty="0"/>
              <a:t>exec</a:t>
            </a:r>
            <a:r>
              <a:rPr lang="en-US" sz="2800" dirty="0" smtClean="0"/>
              <a:t>())</a:t>
            </a:r>
          </a:p>
          <a:p>
            <a:pPr lvl="1"/>
            <a:r>
              <a:rPr lang="en-US" sz="2400" dirty="0" smtClean="0"/>
              <a:t>interactive </a:t>
            </a:r>
            <a:r>
              <a:rPr lang="en-US" sz="2400" dirty="0"/>
              <a:t>process: ⩽1 at each </a:t>
            </a:r>
            <a:r>
              <a:rPr lang="en-US" sz="2400" dirty="0" smtClean="0"/>
              <a:t>terminal can </a:t>
            </a:r>
            <a:r>
              <a:rPr lang="en-US" sz="2400" dirty="0"/>
              <a:t>input and output to the </a:t>
            </a:r>
            <a:r>
              <a:rPr lang="en-US" sz="2400" dirty="0" smtClean="0"/>
              <a:t>terminal</a:t>
            </a:r>
          </a:p>
          <a:p>
            <a:pPr lvl="1"/>
            <a:r>
              <a:rPr lang="en-US" sz="2400" dirty="0" smtClean="0"/>
              <a:t>background </a:t>
            </a:r>
            <a:r>
              <a:rPr lang="en-US" sz="2400" dirty="0"/>
              <a:t>process (runs from shell with '</a:t>
            </a:r>
            <a:r>
              <a:rPr lang="en-US" sz="2400" b="1" dirty="0"/>
              <a:t>&amp;</a:t>
            </a:r>
            <a:r>
              <a:rPr lang="en-US" sz="2400" dirty="0"/>
              <a:t>'): any </a:t>
            </a:r>
            <a:r>
              <a:rPr lang="en-US" sz="2400" dirty="0" smtClean="0"/>
              <a:t>number can </a:t>
            </a:r>
            <a:r>
              <a:rPr lang="en-US" sz="2400" dirty="0"/>
              <a:t>only output to the terminal</a:t>
            </a:r>
          </a:p>
          <a:p>
            <a:r>
              <a:rPr lang="en-US" sz="2800" dirty="0" smtClean="0"/>
              <a:t>Changing type:</a:t>
            </a:r>
            <a:endParaRPr lang="en-US" sz="2800" dirty="0"/>
          </a:p>
          <a:p>
            <a:pPr lvl="1"/>
            <a:r>
              <a:rPr lang="en-US" sz="2400" b="1" dirty="0" smtClean="0"/>
              <a:t>^</a:t>
            </a:r>
            <a:r>
              <a:rPr lang="en-US" sz="2400" b="1" dirty="0"/>
              <a:t>Z </a:t>
            </a:r>
            <a:r>
              <a:rPr lang="en-US" sz="2400" dirty="0"/>
              <a:t>to stop, </a:t>
            </a:r>
            <a:r>
              <a:rPr lang="en-US" sz="2400" b="1" dirty="0" err="1"/>
              <a:t>fg</a:t>
            </a:r>
            <a:r>
              <a:rPr lang="en-US" sz="2400" dirty="0"/>
              <a:t> to continue, </a:t>
            </a:r>
            <a:r>
              <a:rPr lang="en-US" sz="2400" b="1" dirty="0" err="1"/>
              <a:t>bg</a:t>
            </a:r>
            <a:r>
              <a:rPr lang="en-US" sz="2400" dirty="0"/>
              <a:t> to continue in background (complex)</a:t>
            </a:r>
          </a:p>
          <a:p>
            <a:pPr lvl="1"/>
            <a:r>
              <a:rPr lang="en-US" sz="2400" dirty="0" smtClean="0"/>
              <a:t>When </a:t>
            </a:r>
            <a:r>
              <a:rPr lang="en-US" sz="2400" dirty="0"/>
              <a:t>background process inputs from </a:t>
            </a:r>
            <a:r>
              <a:rPr lang="en-US" sz="2400" dirty="0" err="1"/>
              <a:t>tty</a:t>
            </a:r>
            <a:r>
              <a:rPr lang="en-US" sz="2400" dirty="0"/>
              <a:t>, in immediately </a:t>
            </a:r>
            <a:r>
              <a:rPr lang="en-US" sz="2400" b="1" dirty="0" err="1"/>
              <a:t>STOP</a:t>
            </a:r>
            <a:r>
              <a:rPr lang="en-US" sz="2400" dirty="0" err="1"/>
              <a:t>ped</a:t>
            </a:r>
            <a:r>
              <a:rPr lang="en-US" sz="2400" dirty="0"/>
              <a:t>, we can </a:t>
            </a:r>
            <a:r>
              <a:rPr lang="en-US" sz="2400" b="1" dirty="0" err="1"/>
              <a:t>fg</a:t>
            </a:r>
            <a:r>
              <a:rPr lang="en-US" sz="2400" dirty="0"/>
              <a:t> it</a:t>
            </a:r>
          </a:p>
        </p:txBody>
      </p:sp>
      <p:sp>
        <p:nvSpPr>
          <p:cNvPr id="3" name="Slide Number Placeholder 2"/>
          <p:cNvSpPr>
            <a:spLocks noGrp="1"/>
          </p:cNvSpPr>
          <p:nvPr>
            <p:ph type="sldNum" sz="quarter" idx="12"/>
          </p:nvPr>
        </p:nvSpPr>
        <p:spPr/>
        <p:txBody>
          <a:bodyPr/>
          <a:lstStyle/>
          <a:p>
            <a:pPr algn="ctr"/>
            <a:fld id="{1397BFD8-F312-4EF2-A268-44FB4BDDBBB0}" type="slidenum">
              <a:rPr lang="ru-RU" smtClean="0"/>
              <a:pPr algn="ctr"/>
              <a:t>5</a:t>
            </a:fld>
            <a:endParaRPr lang="ru-RU" dirty="0"/>
          </a:p>
        </p:txBody>
      </p:sp>
      <p:sp>
        <p:nvSpPr>
          <p:cNvPr id="4" name="Title 3"/>
          <p:cNvSpPr>
            <a:spLocks noGrp="1"/>
          </p:cNvSpPr>
          <p:nvPr>
            <p:ph type="title"/>
          </p:nvPr>
        </p:nvSpPr>
        <p:spPr/>
        <p:txBody>
          <a:bodyPr/>
          <a:lstStyle/>
          <a:p>
            <a:r>
              <a:rPr lang="en-US" dirty="0" smtClean="0"/>
              <a:t>Kill</a:t>
            </a:r>
            <a:endParaRPr lang="en-US" dirty="0"/>
          </a:p>
        </p:txBody>
      </p:sp>
    </p:spTree>
    <p:extLst>
      <p:ext uri="{BB962C8B-B14F-4D97-AF65-F5344CB8AC3E}">
        <p14:creationId xmlns:p14="http://schemas.microsoft.com/office/powerpoint/2010/main" val="3025266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178053"/>
            <a:ext cx="10515600" cy="431291"/>
          </a:xfrm>
        </p:spPr>
        <p:txBody>
          <a:bodyPr>
            <a:normAutofit fontScale="85000" lnSpcReduction="20000"/>
          </a:bodyPr>
          <a:lstStyle/>
          <a:p>
            <a:r>
              <a:rPr lang="en-US" dirty="0"/>
              <a:t>Send a signal: </a:t>
            </a:r>
            <a:r>
              <a:rPr lang="en-US" dirty="0" smtClean="0"/>
              <a:t>see </a:t>
            </a:r>
            <a:r>
              <a:rPr lang="en-US" b="1" dirty="0"/>
              <a:t>kill</a:t>
            </a:r>
            <a:r>
              <a:rPr lang="en-US" dirty="0"/>
              <a:t> system call at </a:t>
            </a:r>
            <a:r>
              <a:rPr lang="en-US" dirty="0">
                <a:hlinkClick r:id="rId2"/>
              </a:rPr>
              <a:t>https://www.man7.org</a:t>
            </a:r>
            <a:r>
              <a:rPr lang="en-US" dirty="0" smtClean="0">
                <a:hlinkClick r:id="rId2"/>
              </a:rPr>
              <a:t>/</a:t>
            </a:r>
            <a:endParaRPr lang="en-US" dirty="0" smtClean="0"/>
          </a:p>
          <a:p>
            <a:pPr marL="0" indent="0">
              <a:buNone/>
            </a:pPr>
            <a:endParaRPr lang="en-US" dirty="0"/>
          </a:p>
        </p:txBody>
      </p:sp>
      <p:sp>
        <p:nvSpPr>
          <p:cNvPr id="3" name="Slide Number Placeholder 2"/>
          <p:cNvSpPr>
            <a:spLocks noGrp="1"/>
          </p:cNvSpPr>
          <p:nvPr>
            <p:ph type="sldNum" sz="quarter" idx="12"/>
          </p:nvPr>
        </p:nvSpPr>
        <p:spPr/>
        <p:txBody>
          <a:bodyPr/>
          <a:lstStyle/>
          <a:p>
            <a:pPr algn="ctr"/>
            <a:fld id="{1397BFD8-F312-4EF2-A268-44FB4BDDBBB0}" type="slidenum">
              <a:rPr lang="ru-RU" smtClean="0"/>
              <a:pPr algn="ctr"/>
              <a:t>6</a:t>
            </a:fld>
            <a:endParaRPr lang="ru-RU" dirty="0"/>
          </a:p>
        </p:txBody>
      </p:sp>
      <p:sp>
        <p:nvSpPr>
          <p:cNvPr id="4" name="Title 3"/>
          <p:cNvSpPr>
            <a:spLocks noGrp="1"/>
          </p:cNvSpPr>
          <p:nvPr>
            <p:ph type="title"/>
          </p:nvPr>
        </p:nvSpPr>
        <p:spPr/>
        <p:txBody>
          <a:bodyPr/>
          <a:lstStyle/>
          <a:p>
            <a:r>
              <a:rPr lang="en-US" dirty="0" smtClean="0"/>
              <a:t>Sending Signals: System Call Kill</a:t>
            </a:r>
            <a:endParaRPr lang="en-US" dirty="0"/>
          </a:p>
        </p:txBody>
      </p:sp>
      <p:sp>
        <p:nvSpPr>
          <p:cNvPr id="5" name="Rectangle 1"/>
          <p:cNvSpPr>
            <a:spLocks noChangeArrowheads="1"/>
          </p:cNvSpPr>
          <p:nvPr/>
        </p:nvSpPr>
        <p:spPr bwMode="auto">
          <a:xfrm>
            <a:off x="3352800" y="2007315"/>
            <a:ext cx="5850834" cy="378565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33B3"/>
                </a:solidFill>
                <a:effectLst/>
                <a:latin typeface="Arial Unicode MS" panose="020B0604020202020204" pitchFamily="34" charset="-128"/>
                <a:ea typeface="JetBrains Mono"/>
              </a:rPr>
              <a:t>#include </a:t>
            </a:r>
            <a:r>
              <a:rPr kumimoji="0" lang="en-US" altLang="en-US" sz="2400" b="0" i="0" u="none" strike="noStrike" cap="none" normalizeH="0" baseline="0" dirty="0" smtClean="0">
                <a:ln>
                  <a:noFill/>
                </a:ln>
                <a:solidFill>
                  <a:srgbClr val="080808"/>
                </a:solidFill>
                <a:effectLst/>
                <a:latin typeface="Arial Unicode MS" panose="020B0604020202020204" pitchFamily="34" charset="-128"/>
                <a:ea typeface="JetBrains Mono"/>
              </a:rPr>
              <a:t>&lt;</a:t>
            </a:r>
            <a:r>
              <a:rPr kumimoji="0" lang="en-US" altLang="en-US" sz="2400" b="0" i="0" u="none" strike="noStrike" cap="none" normalizeH="0" baseline="0" dirty="0" err="1" smtClean="0">
                <a:ln>
                  <a:noFill/>
                </a:ln>
                <a:solidFill>
                  <a:srgbClr val="080808"/>
                </a:solidFill>
                <a:effectLst/>
                <a:latin typeface="Arial Unicode MS" panose="020B0604020202020204" pitchFamily="34" charset="-128"/>
                <a:ea typeface="JetBrains Mono"/>
              </a:rPr>
              <a:t>stdio.h</a:t>
            </a:r>
            <a:r>
              <a:rPr kumimoji="0" lang="en-US" altLang="en-US" sz="2400" b="0" i="0" u="none" strike="noStrike" cap="none" normalizeH="0" baseline="0" dirty="0" smtClean="0">
                <a:ln>
                  <a:noFill/>
                </a:ln>
                <a:solidFill>
                  <a:srgbClr val="080808"/>
                </a:solidFill>
                <a:effectLst/>
                <a:latin typeface="Arial Unicode MS" panose="020B0604020202020204" pitchFamily="34" charset="-128"/>
                <a:ea typeface="JetBrains Mono"/>
              </a:rPr>
              <a:t>&gt;</a:t>
            </a:r>
            <a:br>
              <a:rPr kumimoji="0" lang="en-US" altLang="en-US" sz="24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400" b="0" i="0" u="none" strike="noStrike" cap="none" normalizeH="0" baseline="0" dirty="0" smtClean="0">
                <a:ln>
                  <a:noFill/>
                </a:ln>
                <a:solidFill>
                  <a:srgbClr val="0033B3"/>
                </a:solidFill>
                <a:effectLst/>
                <a:latin typeface="Arial Unicode MS" panose="020B0604020202020204" pitchFamily="34" charset="-128"/>
                <a:ea typeface="JetBrains Mono"/>
              </a:rPr>
              <a:t>#include </a:t>
            </a:r>
            <a:r>
              <a:rPr kumimoji="0" lang="en-US" altLang="en-US" sz="2400" b="0" i="0" u="none" strike="noStrike" cap="none" normalizeH="0" baseline="0" dirty="0" smtClean="0">
                <a:ln>
                  <a:noFill/>
                </a:ln>
                <a:solidFill>
                  <a:srgbClr val="080808"/>
                </a:solidFill>
                <a:effectLst/>
                <a:latin typeface="Arial Unicode MS" panose="020B0604020202020204" pitchFamily="34" charset="-128"/>
                <a:ea typeface="JetBrains Mono"/>
              </a:rPr>
              <a:t>&lt;sys/</a:t>
            </a:r>
            <a:r>
              <a:rPr kumimoji="0" lang="en-US" altLang="en-US" sz="2400" b="0" i="0" u="none" strike="noStrike" cap="none" normalizeH="0" baseline="0" dirty="0" err="1" smtClean="0">
                <a:ln>
                  <a:noFill/>
                </a:ln>
                <a:solidFill>
                  <a:srgbClr val="080808"/>
                </a:solidFill>
                <a:effectLst/>
                <a:latin typeface="Arial Unicode MS" panose="020B0604020202020204" pitchFamily="34" charset="-128"/>
                <a:ea typeface="JetBrains Mono"/>
              </a:rPr>
              <a:t>types.h</a:t>
            </a:r>
            <a:r>
              <a:rPr kumimoji="0" lang="en-US" altLang="en-US" sz="2400" b="0" i="0" u="none" strike="noStrike" cap="none" normalizeH="0" baseline="0" dirty="0" smtClean="0">
                <a:ln>
                  <a:noFill/>
                </a:ln>
                <a:solidFill>
                  <a:srgbClr val="080808"/>
                </a:solidFill>
                <a:effectLst/>
                <a:latin typeface="Arial Unicode MS" panose="020B0604020202020204" pitchFamily="34" charset="-128"/>
                <a:ea typeface="JetBrains Mono"/>
              </a:rPr>
              <a:t>&gt;</a:t>
            </a:r>
            <a:br>
              <a:rPr kumimoji="0" lang="en-US" altLang="en-US" sz="24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400" b="0" i="0" u="none" strike="noStrike" cap="none" normalizeH="0" baseline="0" dirty="0" smtClean="0">
                <a:ln>
                  <a:noFill/>
                </a:ln>
                <a:solidFill>
                  <a:srgbClr val="0033B3"/>
                </a:solidFill>
                <a:effectLst/>
                <a:latin typeface="Arial Unicode MS" panose="020B0604020202020204" pitchFamily="34" charset="-128"/>
                <a:ea typeface="JetBrains Mono"/>
              </a:rPr>
              <a:t>#include </a:t>
            </a:r>
            <a:r>
              <a:rPr kumimoji="0" lang="en-US" altLang="en-US" sz="2400" b="0" i="0" u="none" strike="noStrike" cap="none" normalizeH="0" baseline="0" dirty="0" smtClean="0">
                <a:ln>
                  <a:noFill/>
                </a:ln>
                <a:solidFill>
                  <a:srgbClr val="080808"/>
                </a:solidFill>
                <a:effectLst/>
                <a:latin typeface="Arial Unicode MS" panose="020B0604020202020204" pitchFamily="34" charset="-128"/>
                <a:ea typeface="JetBrains Mono"/>
              </a:rPr>
              <a:t>&lt;</a:t>
            </a:r>
            <a:r>
              <a:rPr kumimoji="0" lang="en-US" altLang="en-US" sz="2400" b="0" i="0" u="none" strike="noStrike" cap="none" normalizeH="0" baseline="0" dirty="0" err="1" smtClean="0">
                <a:ln>
                  <a:noFill/>
                </a:ln>
                <a:solidFill>
                  <a:srgbClr val="080808"/>
                </a:solidFill>
                <a:effectLst/>
                <a:latin typeface="Arial Unicode MS" panose="020B0604020202020204" pitchFamily="34" charset="-128"/>
                <a:ea typeface="JetBrains Mono"/>
              </a:rPr>
              <a:t>signal.h</a:t>
            </a:r>
            <a:r>
              <a:rPr kumimoji="0" lang="en-US" altLang="en-US" sz="2400" b="0" i="0" u="none" strike="noStrike" cap="none" normalizeH="0" baseline="0" dirty="0" smtClean="0">
                <a:ln>
                  <a:noFill/>
                </a:ln>
                <a:solidFill>
                  <a:srgbClr val="080808"/>
                </a:solidFill>
                <a:effectLst/>
                <a:latin typeface="Arial Unicode MS" panose="020B0604020202020204" pitchFamily="34" charset="-128"/>
                <a:ea typeface="JetBrains Mono"/>
              </a:rPr>
              <a:t>&gt;</a:t>
            </a:r>
            <a:br>
              <a:rPr kumimoji="0" lang="en-US" altLang="en-US" sz="24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400" b="0" i="0" u="none" strike="noStrike" cap="none" normalizeH="0" baseline="0" dirty="0" smtClean="0">
                <a:ln>
                  <a:noFill/>
                </a:ln>
                <a:solidFill>
                  <a:srgbClr val="0033B3"/>
                </a:solidFill>
                <a:effectLst/>
                <a:latin typeface="Arial Unicode MS" panose="020B0604020202020204" pitchFamily="34" charset="-128"/>
                <a:ea typeface="JetBrains Mono"/>
              </a:rPr>
              <a:t>#include </a:t>
            </a:r>
            <a:r>
              <a:rPr kumimoji="0" lang="en-US" altLang="en-US" sz="2400" b="0" i="0" u="none" strike="noStrike" cap="none" normalizeH="0" baseline="0" dirty="0" smtClean="0">
                <a:ln>
                  <a:noFill/>
                </a:ln>
                <a:solidFill>
                  <a:srgbClr val="080808"/>
                </a:solidFill>
                <a:effectLst/>
                <a:latin typeface="Arial Unicode MS" panose="020B0604020202020204" pitchFamily="34" charset="-128"/>
                <a:ea typeface="JetBrains Mono"/>
              </a:rPr>
              <a:t>&lt;</a:t>
            </a:r>
            <a:r>
              <a:rPr kumimoji="0" lang="en-US" altLang="en-US" sz="2400" b="0" i="0" u="none" strike="noStrike" cap="none" normalizeH="0" baseline="0" dirty="0" err="1" smtClean="0">
                <a:ln>
                  <a:noFill/>
                </a:ln>
                <a:solidFill>
                  <a:srgbClr val="080808"/>
                </a:solidFill>
                <a:effectLst/>
                <a:latin typeface="Arial Unicode MS" panose="020B0604020202020204" pitchFamily="34" charset="-128"/>
                <a:ea typeface="JetBrains Mono"/>
              </a:rPr>
              <a:t>stdlib.h</a:t>
            </a:r>
            <a:r>
              <a:rPr kumimoji="0" lang="en-US" altLang="en-US" sz="2400" b="0" i="0" u="none" strike="noStrike" cap="none" normalizeH="0" baseline="0" dirty="0" smtClean="0">
                <a:ln>
                  <a:noFill/>
                </a:ln>
                <a:solidFill>
                  <a:srgbClr val="080808"/>
                </a:solidFill>
                <a:effectLst/>
                <a:latin typeface="Arial Unicode MS" panose="020B0604020202020204" pitchFamily="34" charset="-128"/>
                <a:ea typeface="JetBrains Mono"/>
              </a:rPr>
              <a:t>&gt;</a:t>
            </a:r>
            <a:br>
              <a:rPr kumimoji="0" lang="en-US" altLang="en-US" sz="24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400" b="0" i="0" u="none" strike="noStrike" cap="none" normalizeH="0" baseline="0" dirty="0" smtClean="0">
                <a:ln>
                  <a:noFill/>
                </a:ln>
                <a:solidFill>
                  <a:srgbClr val="080808"/>
                </a:solidFill>
                <a:effectLst/>
                <a:latin typeface="Arial Unicode MS" panose="020B0604020202020204" pitchFamily="34" charset="-128"/>
                <a:ea typeface="JetBrains Mono"/>
              </a:rPr>
              <a:t/>
            </a:r>
            <a:br>
              <a:rPr kumimoji="0" lang="en-US" altLang="en-US" sz="24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400" b="0" i="0" u="none" strike="noStrike" cap="none" normalizeH="0" baseline="0" dirty="0" err="1" smtClean="0">
                <a:ln>
                  <a:noFill/>
                </a:ln>
                <a:solidFill>
                  <a:srgbClr val="0033B3"/>
                </a:solidFill>
                <a:effectLst/>
                <a:latin typeface="Arial Unicode MS" panose="020B0604020202020204" pitchFamily="34" charset="-128"/>
                <a:ea typeface="JetBrains Mono"/>
              </a:rPr>
              <a:t>int</a:t>
            </a:r>
            <a:r>
              <a:rPr kumimoji="0" lang="en-US" altLang="en-US" sz="2400" b="0" i="0" u="none" strike="noStrike" cap="none" normalizeH="0" baseline="0" dirty="0" smtClean="0">
                <a:ln>
                  <a:noFill/>
                </a:ln>
                <a:solidFill>
                  <a:srgbClr val="0033B3"/>
                </a:solidFill>
                <a:effectLst/>
                <a:latin typeface="Arial Unicode MS" panose="020B0604020202020204" pitchFamily="34" charset="-128"/>
                <a:ea typeface="JetBrains Mono"/>
              </a:rPr>
              <a:t> </a:t>
            </a:r>
            <a:r>
              <a:rPr kumimoji="0" lang="en-US" altLang="en-US" sz="2400" b="0" i="0" u="none" strike="noStrike" cap="none" normalizeH="0" baseline="0" dirty="0" smtClean="0">
                <a:ln>
                  <a:noFill/>
                </a:ln>
                <a:solidFill>
                  <a:srgbClr val="080808"/>
                </a:solidFill>
                <a:effectLst/>
                <a:latin typeface="Arial Unicode MS" panose="020B0604020202020204" pitchFamily="34" charset="-128"/>
                <a:ea typeface="JetBrains Mono"/>
              </a:rPr>
              <a:t>main(</a:t>
            </a:r>
            <a:r>
              <a:rPr kumimoji="0" lang="en-US" altLang="en-US" sz="2400" b="0" i="0" u="none" strike="noStrike" cap="none" normalizeH="0" baseline="0" dirty="0" err="1" smtClean="0">
                <a:ln>
                  <a:noFill/>
                </a:ln>
                <a:solidFill>
                  <a:srgbClr val="0033B3"/>
                </a:solidFill>
                <a:effectLst/>
                <a:latin typeface="Arial Unicode MS" panose="020B0604020202020204" pitchFamily="34" charset="-128"/>
                <a:ea typeface="JetBrains Mono"/>
              </a:rPr>
              <a:t>int</a:t>
            </a:r>
            <a:r>
              <a:rPr kumimoji="0" lang="en-US" altLang="en-US" sz="2400" b="0" i="0" u="none" strike="noStrike" cap="none" normalizeH="0" baseline="0" dirty="0" smtClean="0">
                <a:ln>
                  <a:noFill/>
                </a:ln>
                <a:solidFill>
                  <a:srgbClr val="0033B3"/>
                </a:solidFill>
                <a:effectLst/>
                <a:latin typeface="Arial Unicode MS" panose="020B0604020202020204" pitchFamily="34" charset="-128"/>
                <a:ea typeface="JetBrains Mono"/>
              </a:rPr>
              <a:t> </a:t>
            </a:r>
            <a:r>
              <a:rPr kumimoji="0" lang="en-US" altLang="en-US" sz="2400" b="0" i="0" u="none" strike="noStrike" cap="none" normalizeH="0" baseline="0" dirty="0" err="1" smtClean="0">
                <a:ln>
                  <a:noFill/>
                </a:ln>
                <a:solidFill>
                  <a:srgbClr val="080808"/>
                </a:solidFill>
                <a:effectLst/>
                <a:latin typeface="Arial Unicode MS" panose="020B0604020202020204" pitchFamily="34" charset="-128"/>
                <a:ea typeface="JetBrains Mono"/>
              </a:rPr>
              <a:t>argc</a:t>
            </a:r>
            <a:r>
              <a:rPr kumimoji="0" lang="en-US" altLang="en-US" sz="24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2400" b="0" i="0" u="none" strike="noStrike" cap="none" normalizeH="0" baseline="0" dirty="0" smtClean="0">
                <a:ln>
                  <a:noFill/>
                </a:ln>
                <a:solidFill>
                  <a:srgbClr val="0033B3"/>
                </a:solidFill>
                <a:effectLst/>
                <a:latin typeface="Arial Unicode MS" panose="020B0604020202020204" pitchFamily="34" charset="-128"/>
                <a:ea typeface="JetBrains Mono"/>
              </a:rPr>
              <a:t>char </a:t>
            </a:r>
            <a:r>
              <a:rPr kumimoji="0" lang="en-US" altLang="en-US" sz="2400" b="0" i="0" u="none" strike="noStrike" cap="none" normalizeH="0" baseline="0" dirty="0" smtClean="0">
                <a:ln>
                  <a:noFill/>
                </a:ln>
                <a:solidFill>
                  <a:srgbClr val="080808"/>
                </a:solidFill>
                <a:effectLst/>
                <a:latin typeface="Arial Unicode MS" panose="020B0604020202020204" pitchFamily="34" charset="-128"/>
                <a:ea typeface="JetBrains Mono"/>
              </a:rPr>
              <a:t>*</a:t>
            </a:r>
            <a:r>
              <a:rPr kumimoji="0" lang="en-US" altLang="en-US" sz="2400" b="0" i="0" u="none" strike="noStrike" cap="none" normalizeH="0" baseline="0" dirty="0" err="1" smtClean="0">
                <a:ln>
                  <a:noFill/>
                </a:ln>
                <a:solidFill>
                  <a:srgbClr val="080808"/>
                </a:solidFill>
                <a:effectLst/>
                <a:latin typeface="Arial Unicode MS" panose="020B0604020202020204" pitchFamily="34" charset="-128"/>
                <a:ea typeface="JetBrains Mono"/>
              </a:rPr>
              <a:t>argv</a:t>
            </a:r>
            <a:r>
              <a:rPr kumimoji="0" lang="en-US" altLang="en-US" sz="2400" b="0" i="0" u="none" strike="noStrike" cap="none" normalizeH="0" baseline="0" dirty="0" smtClean="0">
                <a:ln>
                  <a:noFill/>
                </a:ln>
                <a:solidFill>
                  <a:srgbClr val="080808"/>
                </a:solidFill>
                <a:effectLst/>
                <a:latin typeface="Arial Unicode MS" panose="020B0604020202020204" pitchFamily="34" charset="-128"/>
                <a:ea typeface="JetBrains Mono"/>
              </a:rPr>
              <a:t>[]) {</a:t>
            </a:r>
            <a:br>
              <a:rPr kumimoji="0" lang="en-US" altLang="en-US" sz="24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4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2400" b="0" i="0" u="none" strike="noStrike" cap="none" normalizeH="0" baseline="0" dirty="0" smtClean="0">
                <a:ln>
                  <a:noFill/>
                </a:ln>
                <a:solidFill>
                  <a:srgbClr val="0033B3"/>
                </a:solidFill>
                <a:effectLst/>
                <a:latin typeface="Arial Unicode MS" panose="020B0604020202020204" pitchFamily="34" charset="-128"/>
                <a:ea typeface="JetBrains Mono"/>
              </a:rPr>
              <a:t>if </a:t>
            </a:r>
            <a:r>
              <a:rPr kumimoji="0" lang="en-US" altLang="en-US" sz="2400" b="0" i="0" u="none" strike="noStrike" cap="none" normalizeH="0" baseline="0" dirty="0" smtClean="0">
                <a:ln>
                  <a:noFill/>
                </a:ln>
                <a:solidFill>
                  <a:srgbClr val="080808"/>
                </a:solidFill>
                <a:effectLst/>
                <a:latin typeface="Arial Unicode MS" panose="020B0604020202020204" pitchFamily="34" charset="-128"/>
                <a:ea typeface="JetBrains Mono"/>
              </a:rPr>
              <a:t>(kill(</a:t>
            </a:r>
            <a:r>
              <a:rPr kumimoji="0" lang="en-US" altLang="en-US" sz="2400" b="0" i="0" u="none" strike="noStrike" cap="none" normalizeH="0" baseline="0" dirty="0" err="1" smtClean="0">
                <a:ln>
                  <a:noFill/>
                </a:ln>
                <a:solidFill>
                  <a:srgbClr val="080808"/>
                </a:solidFill>
                <a:effectLst/>
                <a:latin typeface="Arial Unicode MS" panose="020B0604020202020204" pitchFamily="34" charset="-128"/>
                <a:ea typeface="JetBrains Mono"/>
              </a:rPr>
              <a:t>atoi</a:t>
            </a:r>
            <a:r>
              <a:rPr kumimoji="0" lang="en-US" altLang="en-US" sz="2400" b="0" i="0" u="none" strike="noStrike" cap="none" normalizeH="0" baseline="0" dirty="0" smtClean="0">
                <a:ln>
                  <a:noFill/>
                </a:ln>
                <a:solidFill>
                  <a:srgbClr val="080808"/>
                </a:solidFill>
                <a:effectLst/>
                <a:latin typeface="Arial Unicode MS" panose="020B0604020202020204" pitchFamily="34" charset="-128"/>
                <a:ea typeface="JetBrains Mono"/>
              </a:rPr>
              <a:t>(</a:t>
            </a:r>
            <a:r>
              <a:rPr kumimoji="0" lang="en-US" altLang="en-US" sz="2400" b="0" i="0" u="none" strike="noStrike" cap="none" normalizeH="0" baseline="0" dirty="0" err="1" smtClean="0">
                <a:ln>
                  <a:noFill/>
                </a:ln>
                <a:solidFill>
                  <a:srgbClr val="080808"/>
                </a:solidFill>
                <a:effectLst/>
                <a:latin typeface="Arial Unicode MS" panose="020B0604020202020204" pitchFamily="34" charset="-128"/>
                <a:ea typeface="JetBrains Mono"/>
              </a:rPr>
              <a:t>argv</a:t>
            </a:r>
            <a:r>
              <a:rPr kumimoji="0" lang="en-US" altLang="en-US" sz="2400" b="0" i="0" u="none" strike="noStrike" cap="none" normalizeH="0" baseline="0" dirty="0" smtClean="0">
                <a:ln>
                  <a:noFill/>
                </a:ln>
                <a:solidFill>
                  <a:srgbClr val="080808"/>
                </a:solidFill>
                <a:effectLst/>
                <a:latin typeface="Arial Unicode MS" panose="020B0604020202020204" pitchFamily="34" charset="-128"/>
                <a:ea typeface="JetBrains Mono"/>
              </a:rPr>
              <a:t>[</a:t>
            </a:r>
            <a:r>
              <a:rPr kumimoji="0" lang="en-US" altLang="en-US" sz="2400" b="0" i="0" u="none" strike="noStrike" cap="none" normalizeH="0" baseline="0" dirty="0" smtClean="0">
                <a:ln>
                  <a:noFill/>
                </a:ln>
                <a:solidFill>
                  <a:srgbClr val="1750EB"/>
                </a:solidFill>
                <a:effectLst/>
                <a:latin typeface="Arial Unicode MS" panose="020B0604020202020204" pitchFamily="34" charset="-128"/>
                <a:ea typeface="JetBrains Mono"/>
              </a:rPr>
              <a:t>1</a:t>
            </a:r>
            <a:r>
              <a:rPr kumimoji="0" lang="en-US" altLang="en-US" sz="24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2400" b="0" i="0" u="none" strike="noStrike" cap="none" normalizeH="0" baseline="0" dirty="0" err="1" smtClean="0">
                <a:ln>
                  <a:noFill/>
                </a:ln>
                <a:solidFill>
                  <a:srgbClr val="080808"/>
                </a:solidFill>
                <a:effectLst/>
                <a:latin typeface="Arial Unicode MS" panose="020B0604020202020204" pitchFamily="34" charset="-128"/>
                <a:ea typeface="JetBrains Mono"/>
              </a:rPr>
              <a:t>atoi</a:t>
            </a:r>
            <a:r>
              <a:rPr kumimoji="0" lang="en-US" altLang="en-US" sz="2400" b="0" i="0" u="none" strike="noStrike" cap="none" normalizeH="0" baseline="0" dirty="0" smtClean="0">
                <a:ln>
                  <a:noFill/>
                </a:ln>
                <a:solidFill>
                  <a:srgbClr val="080808"/>
                </a:solidFill>
                <a:effectLst/>
                <a:latin typeface="Arial Unicode MS" panose="020B0604020202020204" pitchFamily="34" charset="-128"/>
                <a:ea typeface="JetBrains Mono"/>
              </a:rPr>
              <a:t>(</a:t>
            </a:r>
            <a:r>
              <a:rPr kumimoji="0" lang="en-US" altLang="en-US" sz="2400" b="0" i="0" u="none" strike="noStrike" cap="none" normalizeH="0" baseline="0" dirty="0" err="1" smtClean="0">
                <a:ln>
                  <a:noFill/>
                </a:ln>
                <a:solidFill>
                  <a:srgbClr val="080808"/>
                </a:solidFill>
                <a:effectLst/>
                <a:latin typeface="Arial Unicode MS" panose="020B0604020202020204" pitchFamily="34" charset="-128"/>
                <a:ea typeface="JetBrains Mono"/>
              </a:rPr>
              <a:t>argv</a:t>
            </a:r>
            <a:r>
              <a:rPr kumimoji="0" lang="en-US" altLang="en-US" sz="2400" b="0" i="0" u="none" strike="noStrike" cap="none" normalizeH="0" baseline="0" dirty="0" smtClean="0">
                <a:ln>
                  <a:noFill/>
                </a:ln>
                <a:solidFill>
                  <a:srgbClr val="080808"/>
                </a:solidFill>
                <a:effectLst/>
                <a:latin typeface="Arial Unicode MS" panose="020B0604020202020204" pitchFamily="34" charset="-128"/>
                <a:ea typeface="JetBrains Mono"/>
              </a:rPr>
              <a:t>[</a:t>
            </a:r>
            <a:r>
              <a:rPr kumimoji="0" lang="en-US" altLang="en-US" sz="2400" b="0" i="0" u="none" strike="noStrike" cap="none" normalizeH="0" baseline="0" dirty="0" smtClean="0">
                <a:ln>
                  <a:noFill/>
                </a:ln>
                <a:solidFill>
                  <a:srgbClr val="1750EB"/>
                </a:solidFill>
                <a:effectLst/>
                <a:latin typeface="Arial Unicode MS" panose="020B0604020202020204" pitchFamily="34" charset="-128"/>
                <a:ea typeface="JetBrains Mono"/>
              </a:rPr>
              <a:t>2</a:t>
            </a:r>
            <a:r>
              <a:rPr kumimoji="0" lang="en-US" altLang="en-US" sz="2400" b="0" i="0" u="none" strike="noStrike" cap="none" normalizeH="0" baseline="0" dirty="0" smtClean="0">
                <a:ln>
                  <a:noFill/>
                </a:ln>
                <a:solidFill>
                  <a:srgbClr val="080808"/>
                </a:solidFill>
                <a:effectLst/>
                <a:latin typeface="Arial Unicode MS" panose="020B0604020202020204" pitchFamily="34" charset="-128"/>
                <a:ea typeface="JetBrains Mono"/>
              </a:rPr>
              <a:t>])))</a:t>
            </a:r>
            <a:br>
              <a:rPr kumimoji="0" lang="en-US" altLang="en-US" sz="24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4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2400" b="0" i="0" u="none" strike="noStrike" cap="none" normalizeH="0" baseline="0" dirty="0" err="1" smtClean="0">
                <a:ln>
                  <a:noFill/>
                </a:ln>
                <a:solidFill>
                  <a:srgbClr val="080808"/>
                </a:solidFill>
                <a:effectLst/>
                <a:latin typeface="Arial Unicode MS" panose="020B0604020202020204" pitchFamily="34" charset="-128"/>
                <a:ea typeface="JetBrains Mono"/>
              </a:rPr>
              <a:t>perror</a:t>
            </a:r>
            <a:r>
              <a:rPr kumimoji="0" lang="en-US" altLang="en-US" sz="2400" b="0" i="0" u="none" strike="noStrike" cap="none" normalizeH="0" baseline="0" dirty="0" smtClean="0">
                <a:ln>
                  <a:noFill/>
                </a:ln>
                <a:solidFill>
                  <a:srgbClr val="080808"/>
                </a:solidFill>
                <a:effectLst/>
                <a:latin typeface="Arial Unicode MS" panose="020B0604020202020204" pitchFamily="34" charset="-128"/>
                <a:ea typeface="JetBrains Mono"/>
              </a:rPr>
              <a:t>(</a:t>
            </a:r>
            <a:r>
              <a:rPr kumimoji="0" lang="en-US" altLang="en-US" sz="2400" b="0" i="0" u="none" strike="noStrike" cap="none" normalizeH="0" baseline="0" dirty="0" smtClean="0">
                <a:ln>
                  <a:noFill/>
                </a:ln>
                <a:solidFill>
                  <a:srgbClr val="067D17"/>
                </a:solidFill>
                <a:effectLst/>
                <a:latin typeface="Arial Unicode MS" panose="020B0604020202020204" pitchFamily="34" charset="-128"/>
                <a:ea typeface="JetBrains Mono"/>
              </a:rPr>
              <a:t>"Can not kill"</a:t>
            </a:r>
            <a:r>
              <a:rPr kumimoji="0" lang="en-US" altLang="en-US" sz="2400" b="0" i="0" u="none" strike="noStrike" cap="none" normalizeH="0" baseline="0" dirty="0" smtClean="0">
                <a:ln>
                  <a:noFill/>
                </a:ln>
                <a:solidFill>
                  <a:srgbClr val="080808"/>
                </a:solidFill>
                <a:effectLst/>
                <a:latin typeface="Arial Unicode MS" panose="020B0604020202020204" pitchFamily="34" charset="-128"/>
                <a:ea typeface="JetBrains Mono"/>
              </a:rPr>
              <a:t>);</a:t>
            </a:r>
            <a:br>
              <a:rPr kumimoji="0" lang="en-US" altLang="en-US" sz="24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4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2400" b="0" i="0" u="none" strike="noStrike" cap="none" normalizeH="0" baseline="0" dirty="0" smtClean="0">
                <a:ln>
                  <a:noFill/>
                </a:ln>
                <a:solidFill>
                  <a:srgbClr val="0033B3"/>
                </a:solidFill>
                <a:effectLst/>
                <a:latin typeface="Arial Unicode MS" panose="020B0604020202020204" pitchFamily="34" charset="-128"/>
                <a:ea typeface="JetBrains Mono"/>
              </a:rPr>
              <a:t>return </a:t>
            </a:r>
            <a:r>
              <a:rPr kumimoji="0" lang="en-US" altLang="en-US" sz="2400" b="0" i="0" u="none" strike="noStrike" cap="none" normalizeH="0" baseline="0" dirty="0" smtClean="0">
                <a:ln>
                  <a:noFill/>
                </a:ln>
                <a:solidFill>
                  <a:srgbClr val="1750EB"/>
                </a:solidFill>
                <a:effectLst/>
                <a:latin typeface="Arial Unicode MS" panose="020B0604020202020204" pitchFamily="34" charset="-128"/>
                <a:ea typeface="JetBrains Mono"/>
              </a:rPr>
              <a:t>0</a:t>
            </a:r>
            <a:r>
              <a:rPr kumimoji="0" lang="en-US" altLang="en-US" sz="2400" b="0" i="0" u="none" strike="noStrike" cap="none" normalizeH="0" baseline="0" dirty="0" smtClean="0">
                <a:ln>
                  <a:noFill/>
                </a:ln>
                <a:solidFill>
                  <a:srgbClr val="080808"/>
                </a:solidFill>
                <a:effectLst/>
                <a:latin typeface="Arial Unicode MS" panose="020B0604020202020204" pitchFamily="34" charset="-128"/>
                <a:ea typeface="JetBrains Mono"/>
              </a:rPr>
              <a:t>;</a:t>
            </a:r>
            <a:br>
              <a:rPr kumimoji="0" lang="en-US" altLang="en-US" sz="24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400" b="0" i="0" u="none" strike="noStrike" cap="none" normalizeH="0" baseline="0" dirty="0" smtClean="0">
                <a:ln>
                  <a:noFill/>
                </a:ln>
                <a:solidFill>
                  <a:srgbClr val="080808"/>
                </a:solidFill>
                <a:effectLst/>
                <a:latin typeface="Arial Unicode MS" panose="020B0604020202020204" pitchFamily="34" charset="-128"/>
                <a:ea typeface="JetBrains Mono"/>
              </a:rPr>
              <a:t>}</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3236980" y="6071254"/>
            <a:ext cx="5718040" cy="461665"/>
          </a:xfrm>
          <a:prstGeom prst="rect">
            <a:avLst/>
          </a:prstGeom>
        </p:spPr>
        <p:txBody>
          <a:bodyPr wrap="none">
            <a:spAutoFit/>
          </a:bodyPr>
          <a:lstStyle/>
          <a:p>
            <a:r>
              <a:rPr lang="en-US" sz="2400" dirty="0" smtClean="0">
                <a:solidFill>
                  <a:srgbClr val="1E3272"/>
                </a:solidFill>
                <a:latin typeface="Arial" panose="020B0604020202020204" pitchFamily="34" charset="0"/>
              </a:rPr>
              <a:t>Try </a:t>
            </a:r>
            <a:r>
              <a:rPr lang="en-US" sz="2400" dirty="0">
                <a:solidFill>
                  <a:srgbClr val="1E3272"/>
                </a:solidFill>
                <a:latin typeface="Arial" panose="020B0604020202020204" pitchFamily="34" charset="0"/>
              </a:rPr>
              <a:t>to kill foreign or non-existent process</a:t>
            </a:r>
            <a:endParaRPr lang="en-US" sz="2400" i="0" dirty="0">
              <a:solidFill>
                <a:srgbClr val="1E3272"/>
              </a:solidFill>
              <a:effectLst/>
              <a:latin typeface="Arial" panose="020B0604020202020204" pitchFamily="34" charset="0"/>
            </a:endParaRPr>
          </a:p>
        </p:txBody>
      </p:sp>
    </p:spTree>
    <p:extLst>
      <p:ext uri="{BB962C8B-B14F-4D97-AF65-F5344CB8AC3E}">
        <p14:creationId xmlns:p14="http://schemas.microsoft.com/office/powerpoint/2010/main" val="3848214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lgn="ctr"/>
            <a:fld id="{1397BFD8-F312-4EF2-A268-44FB4BDDBBB0}" type="slidenum">
              <a:rPr lang="ru-RU" smtClean="0"/>
              <a:pPr algn="ctr"/>
              <a:t>7</a:t>
            </a:fld>
            <a:endParaRPr lang="ru-RU" dirty="0"/>
          </a:p>
        </p:txBody>
      </p:sp>
      <p:sp>
        <p:nvSpPr>
          <p:cNvPr id="4" name="Title 3"/>
          <p:cNvSpPr>
            <a:spLocks noGrp="1"/>
          </p:cNvSpPr>
          <p:nvPr>
            <p:ph type="title"/>
          </p:nvPr>
        </p:nvSpPr>
        <p:spPr/>
        <p:txBody>
          <a:bodyPr/>
          <a:lstStyle/>
          <a:p>
            <a:r>
              <a:rPr lang="en-US" dirty="0" smtClean="0"/>
              <a:t>Handling Signals</a:t>
            </a:r>
            <a:endParaRPr lang="en-US" dirty="0"/>
          </a:p>
        </p:txBody>
      </p:sp>
      <p:sp>
        <p:nvSpPr>
          <p:cNvPr id="5" name="Rectangle 1"/>
          <p:cNvSpPr>
            <a:spLocks noChangeArrowheads="1"/>
          </p:cNvSpPr>
          <p:nvPr/>
        </p:nvSpPr>
        <p:spPr bwMode="auto">
          <a:xfrm>
            <a:off x="1991140" y="1096383"/>
            <a:ext cx="4104860" cy="563231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33B3"/>
                </a:solidFill>
                <a:effectLst/>
                <a:latin typeface="Arial Unicode MS" panose="020B0604020202020204" pitchFamily="34" charset="-128"/>
                <a:ea typeface="JetBrains Mono"/>
              </a:rPr>
              <a:t>#include </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&lt;</a:t>
            </a:r>
            <a:r>
              <a:rPr kumimoji="0" lang="en-US" altLang="en-US" sz="2000" b="0" i="0" u="none" strike="noStrike" cap="none" normalizeH="0" baseline="0" dirty="0" err="1" smtClean="0">
                <a:ln>
                  <a:noFill/>
                </a:ln>
                <a:solidFill>
                  <a:srgbClr val="080808"/>
                </a:solidFill>
                <a:effectLst/>
                <a:latin typeface="Arial Unicode MS" panose="020B0604020202020204" pitchFamily="34" charset="-128"/>
                <a:ea typeface="JetBrains Mono"/>
              </a:rPr>
              <a:t>stdio.h</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&gt; </a:t>
            </a:r>
            <a:b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000" b="0" i="0" u="none" strike="noStrike" cap="none" normalizeH="0" baseline="0" dirty="0" smtClean="0">
                <a:ln>
                  <a:noFill/>
                </a:ln>
                <a:solidFill>
                  <a:srgbClr val="0033B3"/>
                </a:solidFill>
                <a:effectLst/>
                <a:latin typeface="Arial Unicode MS" panose="020B0604020202020204" pitchFamily="34" charset="-128"/>
                <a:ea typeface="JetBrains Mono"/>
              </a:rPr>
              <a:t>#include </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&lt;</a:t>
            </a:r>
            <a:r>
              <a:rPr kumimoji="0" lang="en-US" altLang="en-US" sz="2000" b="0" i="0" u="none" strike="noStrike" cap="none" normalizeH="0" baseline="0" dirty="0" err="1" smtClean="0">
                <a:ln>
                  <a:noFill/>
                </a:ln>
                <a:solidFill>
                  <a:srgbClr val="080808"/>
                </a:solidFill>
                <a:effectLst/>
                <a:latin typeface="Arial Unicode MS" panose="020B0604020202020204" pitchFamily="34" charset="-128"/>
                <a:ea typeface="JetBrains Mono"/>
              </a:rPr>
              <a:t>unistd.h</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&gt;</a:t>
            </a:r>
            <a:b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000" b="0" i="0" u="none" strike="noStrike" cap="none" normalizeH="0" baseline="0" dirty="0" smtClean="0">
                <a:ln>
                  <a:noFill/>
                </a:ln>
                <a:solidFill>
                  <a:srgbClr val="0033B3"/>
                </a:solidFill>
                <a:effectLst/>
                <a:latin typeface="Arial Unicode MS" panose="020B0604020202020204" pitchFamily="34" charset="-128"/>
                <a:ea typeface="JetBrains Mono"/>
              </a:rPr>
              <a:t>#include </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&lt;</a:t>
            </a:r>
            <a:r>
              <a:rPr kumimoji="0" lang="en-US" altLang="en-US" sz="2000" b="0" i="0" u="none" strike="noStrike" cap="none" normalizeH="0" baseline="0" dirty="0" err="1" smtClean="0">
                <a:ln>
                  <a:noFill/>
                </a:ln>
                <a:solidFill>
                  <a:srgbClr val="080808"/>
                </a:solidFill>
                <a:effectLst/>
                <a:latin typeface="Arial Unicode MS" panose="020B0604020202020204" pitchFamily="34" charset="-128"/>
                <a:ea typeface="JetBrains Mono"/>
              </a:rPr>
              <a:t>signal.h</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&gt; </a:t>
            </a:r>
            <a:b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
            </a:r>
            <a:b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000" b="0" i="0" u="none" strike="noStrike" cap="none" normalizeH="0" baseline="0" dirty="0" smtClean="0">
                <a:ln>
                  <a:noFill/>
                </a:ln>
                <a:solidFill>
                  <a:srgbClr val="0033B3"/>
                </a:solidFill>
                <a:effectLst/>
                <a:latin typeface="Arial Unicode MS" panose="020B0604020202020204" pitchFamily="34" charset="-128"/>
                <a:ea typeface="JetBrains Mono"/>
              </a:rPr>
              <a:t>void </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handler(</a:t>
            </a:r>
            <a:r>
              <a:rPr kumimoji="0" lang="en-US" altLang="en-US" sz="2000" b="0" i="0" u="none" strike="noStrike" cap="none" normalizeH="0" baseline="0" dirty="0" err="1" smtClean="0">
                <a:ln>
                  <a:noFill/>
                </a:ln>
                <a:solidFill>
                  <a:srgbClr val="0033B3"/>
                </a:solidFill>
                <a:effectLst/>
                <a:latin typeface="Arial Unicode MS" panose="020B0604020202020204" pitchFamily="34" charset="-128"/>
                <a:ea typeface="JetBrains Mono"/>
              </a:rPr>
              <a:t>int</a:t>
            </a:r>
            <a:r>
              <a:rPr kumimoji="0" lang="en-US" altLang="en-US" sz="2000" b="0" i="0" u="none" strike="noStrike" cap="none" normalizeH="0" baseline="0" dirty="0" smtClean="0">
                <a:ln>
                  <a:noFill/>
                </a:ln>
                <a:solidFill>
                  <a:srgbClr val="0033B3"/>
                </a:solidFill>
                <a:effectLst/>
                <a:latin typeface="Arial Unicode MS" panose="020B0604020202020204" pitchFamily="34" charset="-128"/>
                <a:ea typeface="JetBrains Mono"/>
              </a:rPr>
              <a:t> </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sig) {</a:t>
            </a:r>
            <a:b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2000" b="0" i="0" u="none" strike="noStrike" cap="none" normalizeH="0" baseline="0" dirty="0" err="1" smtClean="0">
                <a:ln>
                  <a:noFill/>
                </a:ln>
                <a:solidFill>
                  <a:srgbClr val="080808"/>
                </a:solidFill>
                <a:effectLst/>
                <a:latin typeface="Arial Unicode MS" panose="020B0604020202020204" pitchFamily="34" charset="-128"/>
                <a:ea typeface="JetBrains Mono"/>
              </a:rPr>
              <a:t>printf</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a:t>
            </a:r>
            <a:r>
              <a:rPr kumimoji="0" lang="en-US" altLang="en-US" sz="2000" b="0" i="0" u="none" strike="noStrike" cap="none" normalizeH="0" baseline="0" dirty="0" smtClean="0">
                <a:ln>
                  <a:noFill/>
                </a:ln>
                <a:solidFill>
                  <a:srgbClr val="067D17"/>
                </a:solidFill>
                <a:effectLst/>
                <a:latin typeface="Arial Unicode MS" panose="020B0604020202020204" pitchFamily="34" charset="-128"/>
                <a:ea typeface="JetBrains Mono"/>
              </a:rPr>
              <a:t>"Caught %d</a:t>
            </a:r>
            <a:r>
              <a:rPr kumimoji="0" lang="en-US" altLang="en-US" sz="2000" b="1" i="0" u="none" strike="noStrike" cap="none" normalizeH="0" baseline="0" dirty="0" smtClean="0">
                <a:ln>
                  <a:noFill/>
                </a:ln>
                <a:solidFill>
                  <a:srgbClr val="000080"/>
                </a:solidFill>
                <a:effectLst/>
                <a:latin typeface="Arial Unicode MS" panose="020B0604020202020204" pitchFamily="34" charset="-128"/>
                <a:ea typeface="JetBrains Mono"/>
              </a:rPr>
              <a:t>\n</a:t>
            </a:r>
            <a:r>
              <a:rPr kumimoji="0" lang="en-US" altLang="en-US" sz="2000" b="0" i="0" u="none" strike="noStrike" cap="none" normalizeH="0" baseline="0" dirty="0" smtClean="0">
                <a:ln>
                  <a:noFill/>
                </a:ln>
                <a:solidFill>
                  <a:srgbClr val="067D17"/>
                </a:solidFill>
                <a:effectLst/>
                <a:latin typeface="Arial Unicode MS" panose="020B0604020202020204" pitchFamily="34" charset="-128"/>
                <a:ea typeface="JetBrains Mono"/>
              </a:rPr>
              <a:t>"</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 sig); </a:t>
            </a:r>
            <a:b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a:t>
            </a:r>
            <a:b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
            </a:r>
            <a:b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000" b="0" i="0" u="none" strike="noStrike" cap="none" normalizeH="0" baseline="0" dirty="0" err="1" smtClean="0">
                <a:ln>
                  <a:noFill/>
                </a:ln>
                <a:solidFill>
                  <a:srgbClr val="0033B3"/>
                </a:solidFill>
                <a:effectLst/>
                <a:latin typeface="Arial Unicode MS" panose="020B0604020202020204" pitchFamily="34" charset="-128"/>
                <a:ea typeface="JetBrains Mono"/>
              </a:rPr>
              <a:t>int</a:t>
            </a:r>
            <a:r>
              <a:rPr kumimoji="0" lang="en-US" altLang="en-US" sz="2000" b="0" i="0" u="none" strike="noStrike" cap="none" normalizeH="0" baseline="0" dirty="0" smtClean="0">
                <a:ln>
                  <a:noFill/>
                </a:ln>
                <a:solidFill>
                  <a:srgbClr val="0033B3"/>
                </a:solidFill>
                <a:effectLst/>
                <a:latin typeface="Arial Unicode MS" panose="020B0604020202020204" pitchFamily="34" charset="-128"/>
                <a:ea typeface="JetBrains Mono"/>
              </a:rPr>
              <a:t> </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main(</a:t>
            </a:r>
            <a:r>
              <a:rPr kumimoji="0" lang="en-US" altLang="en-US" sz="2000" b="0" i="0" u="none" strike="noStrike" cap="none" normalizeH="0" baseline="0" dirty="0" err="1" smtClean="0">
                <a:ln>
                  <a:noFill/>
                </a:ln>
                <a:solidFill>
                  <a:srgbClr val="0033B3"/>
                </a:solidFill>
                <a:effectLst/>
                <a:latin typeface="Arial Unicode MS" panose="020B0604020202020204" pitchFamily="34" charset="-128"/>
                <a:ea typeface="JetBrains Mono"/>
              </a:rPr>
              <a:t>int</a:t>
            </a:r>
            <a:r>
              <a:rPr kumimoji="0" lang="en-US" altLang="en-US" sz="2000" b="0" i="0" u="none" strike="noStrike" cap="none" normalizeH="0" baseline="0" dirty="0" smtClean="0">
                <a:ln>
                  <a:noFill/>
                </a:ln>
                <a:solidFill>
                  <a:srgbClr val="0033B3"/>
                </a:solidFill>
                <a:effectLst/>
                <a:latin typeface="Arial Unicode MS" panose="020B0604020202020204" pitchFamily="34" charset="-128"/>
                <a:ea typeface="JetBrains Mono"/>
              </a:rPr>
              <a:t> </a:t>
            </a:r>
            <a:r>
              <a:rPr kumimoji="0" lang="en-US" altLang="en-US" sz="2000" b="0" i="0" u="none" strike="noStrike" cap="none" normalizeH="0" baseline="0" dirty="0" err="1" smtClean="0">
                <a:ln>
                  <a:noFill/>
                </a:ln>
                <a:solidFill>
                  <a:srgbClr val="080808"/>
                </a:solidFill>
                <a:effectLst/>
                <a:latin typeface="Arial Unicode MS" panose="020B0604020202020204" pitchFamily="34" charset="-128"/>
                <a:ea typeface="JetBrains Mono"/>
              </a:rPr>
              <a:t>argc</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2000" b="0" i="0" u="none" strike="noStrike" cap="none" normalizeH="0" baseline="0" dirty="0" smtClean="0">
                <a:ln>
                  <a:noFill/>
                </a:ln>
                <a:solidFill>
                  <a:srgbClr val="0033B3"/>
                </a:solidFill>
                <a:effectLst/>
                <a:latin typeface="Arial Unicode MS" panose="020B0604020202020204" pitchFamily="34" charset="-128"/>
                <a:ea typeface="JetBrains Mono"/>
              </a:rPr>
              <a:t>char </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a:t>
            </a:r>
            <a:r>
              <a:rPr kumimoji="0" lang="en-US" altLang="en-US" sz="2000" b="0" i="0" u="none" strike="noStrike" cap="none" normalizeH="0" baseline="0" dirty="0" err="1" smtClean="0">
                <a:ln>
                  <a:noFill/>
                </a:ln>
                <a:solidFill>
                  <a:srgbClr val="080808"/>
                </a:solidFill>
                <a:effectLst/>
                <a:latin typeface="Arial Unicode MS" panose="020B0604020202020204" pitchFamily="34" charset="-128"/>
                <a:ea typeface="JetBrains Mono"/>
              </a:rPr>
              <a:t>argv</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 {</a:t>
            </a:r>
            <a:b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    signal(SIGINT, handler);</a:t>
            </a:r>
            <a:b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    signal(SIGSEGV, handler);</a:t>
            </a:r>
            <a:b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2000" b="0" i="0" u="none" strike="noStrike" cap="none" normalizeH="0" baseline="0" dirty="0" err="1" smtClean="0">
                <a:ln>
                  <a:noFill/>
                </a:ln>
                <a:solidFill>
                  <a:srgbClr val="0033B3"/>
                </a:solidFill>
                <a:effectLst/>
                <a:latin typeface="Arial Unicode MS" panose="020B0604020202020204" pitchFamily="34" charset="-128"/>
                <a:ea typeface="JetBrains Mono"/>
              </a:rPr>
              <a:t>int</a:t>
            </a:r>
            <a:r>
              <a:rPr kumimoji="0" lang="en-US" altLang="en-US" sz="2000" b="0" i="0" u="none" strike="noStrike" cap="none" normalizeH="0" baseline="0" dirty="0" smtClean="0">
                <a:ln>
                  <a:noFill/>
                </a:ln>
                <a:solidFill>
                  <a:srgbClr val="0033B3"/>
                </a:solidFill>
                <a:effectLst/>
                <a:latin typeface="Arial Unicode MS" panose="020B0604020202020204" pitchFamily="34" charset="-128"/>
                <a:ea typeface="JetBrains Mono"/>
              </a:rPr>
              <a:t> </a:t>
            </a:r>
            <a:r>
              <a:rPr kumimoji="0" lang="en-US" altLang="en-US" sz="2000" b="0" i="0" u="none" strike="noStrike" cap="none" normalizeH="0" baseline="0" dirty="0" err="1" smtClean="0">
                <a:ln>
                  <a:noFill/>
                </a:ln>
                <a:solidFill>
                  <a:srgbClr val="080808"/>
                </a:solidFill>
                <a:effectLst/>
                <a:latin typeface="Arial Unicode MS" panose="020B0604020202020204" pitchFamily="34" charset="-128"/>
                <a:ea typeface="JetBrains Mono"/>
              </a:rPr>
              <a:t>i</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a:t>
            </a:r>
            <a:b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2000" b="0" i="0" u="none" strike="noStrike" cap="none" normalizeH="0" baseline="0" dirty="0" smtClean="0">
                <a:ln>
                  <a:noFill/>
                </a:ln>
                <a:solidFill>
                  <a:srgbClr val="0033B3"/>
                </a:solidFill>
                <a:effectLst/>
                <a:latin typeface="Arial Unicode MS" panose="020B0604020202020204" pitchFamily="34" charset="-128"/>
                <a:ea typeface="JetBrains Mono"/>
              </a:rPr>
              <a:t>for</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a:t>
            </a:r>
            <a:r>
              <a:rPr kumimoji="0" lang="en-US" altLang="en-US" sz="2000" b="0" i="0" u="none" strike="noStrike" cap="none" normalizeH="0" baseline="0" dirty="0" err="1" smtClean="0">
                <a:ln>
                  <a:noFill/>
                </a:ln>
                <a:solidFill>
                  <a:srgbClr val="080808"/>
                </a:solidFill>
                <a:effectLst/>
                <a:latin typeface="Arial Unicode MS" panose="020B0604020202020204" pitchFamily="34" charset="-128"/>
                <a:ea typeface="JetBrains Mono"/>
              </a:rPr>
              <a:t>i</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a:t>
            </a:r>
            <a:r>
              <a:rPr kumimoji="0" lang="en-US" altLang="en-US" sz="2000" b="0" i="0" u="none" strike="noStrike" cap="none" normalizeH="0" baseline="0" dirty="0" smtClean="0">
                <a:ln>
                  <a:noFill/>
                </a:ln>
                <a:solidFill>
                  <a:srgbClr val="1750EB"/>
                </a:solidFill>
                <a:effectLst/>
                <a:latin typeface="Arial Unicode MS" panose="020B0604020202020204" pitchFamily="34" charset="-128"/>
                <a:ea typeface="JetBrains Mono"/>
              </a:rPr>
              <a:t>0</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2000" b="0" i="0" u="none" strike="noStrike" cap="none" normalizeH="0" baseline="0" dirty="0" err="1" smtClean="0">
                <a:ln>
                  <a:noFill/>
                </a:ln>
                <a:solidFill>
                  <a:srgbClr val="080808"/>
                </a:solidFill>
                <a:effectLst/>
                <a:latin typeface="Arial Unicode MS" panose="020B0604020202020204" pitchFamily="34" charset="-128"/>
                <a:ea typeface="JetBrains Mono"/>
              </a:rPr>
              <a:t>i</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 {</a:t>
            </a:r>
            <a:b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      sleep(</a:t>
            </a:r>
            <a:r>
              <a:rPr kumimoji="0" lang="en-US" altLang="en-US" sz="2000" b="0" i="0" u="none" strike="noStrike" cap="none" normalizeH="0" baseline="0" dirty="0" smtClean="0">
                <a:ln>
                  <a:noFill/>
                </a:ln>
                <a:solidFill>
                  <a:srgbClr val="1750EB"/>
                </a:solidFill>
                <a:effectLst/>
                <a:latin typeface="Arial Unicode MS" panose="020B0604020202020204" pitchFamily="34" charset="-128"/>
                <a:ea typeface="JetBrains Mono"/>
              </a:rPr>
              <a:t>1</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a:t>
            </a:r>
            <a:b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2000" b="0" i="0" u="none" strike="noStrike" cap="none" normalizeH="0" baseline="0" dirty="0" err="1" smtClean="0">
                <a:ln>
                  <a:noFill/>
                </a:ln>
                <a:solidFill>
                  <a:srgbClr val="080808"/>
                </a:solidFill>
                <a:effectLst/>
                <a:latin typeface="Arial Unicode MS" panose="020B0604020202020204" pitchFamily="34" charset="-128"/>
                <a:ea typeface="JetBrains Mono"/>
              </a:rPr>
              <a:t>printf</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a:t>
            </a:r>
            <a:r>
              <a:rPr kumimoji="0" lang="en-US" altLang="en-US" sz="2000" b="0" i="0" u="none" strike="noStrike" cap="none" normalizeH="0" baseline="0" dirty="0" smtClean="0">
                <a:ln>
                  <a:noFill/>
                </a:ln>
                <a:solidFill>
                  <a:srgbClr val="067D17"/>
                </a:solidFill>
                <a:effectLst/>
                <a:latin typeface="Arial Unicode MS" panose="020B0604020202020204" pitchFamily="34" charset="-128"/>
                <a:ea typeface="JetBrains Mono"/>
              </a:rPr>
              <a:t>"%d</a:t>
            </a:r>
            <a:r>
              <a:rPr kumimoji="0" lang="en-US" altLang="en-US" sz="2000" b="1" i="0" u="none" strike="noStrike" cap="none" normalizeH="0" baseline="0" dirty="0" smtClean="0">
                <a:ln>
                  <a:noFill/>
                </a:ln>
                <a:solidFill>
                  <a:srgbClr val="000080"/>
                </a:solidFill>
                <a:effectLst/>
                <a:latin typeface="Arial Unicode MS" panose="020B0604020202020204" pitchFamily="34" charset="-128"/>
                <a:ea typeface="JetBrains Mono"/>
              </a:rPr>
              <a:t>\n</a:t>
            </a:r>
            <a:r>
              <a:rPr kumimoji="0" lang="en-US" altLang="en-US" sz="2000" b="0" i="0" u="none" strike="noStrike" cap="none" normalizeH="0" baseline="0" dirty="0" smtClean="0">
                <a:ln>
                  <a:noFill/>
                </a:ln>
                <a:solidFill>
                  <a:srgbClr val="067D17"/>
                </a:solidFill>
                <a:effectLst/>
                <a:latin typeface="Arial Unicode MS" panose="020B0604020202020204" pitchFamily="34" charset="-128"/>
                <a:ea typeface="JetBrains Mono"/>
              </a:rPr>
              <a:t>"</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2000" b="0" i="0" u="none" strike="noStrike" cap="none" normalizeH="0" baseline="0" dirty="0" err="1" smtClean="0">
                <a:ln>
                  <a:noFill/>
                </a:ln>
                <a:solidFill>
                  <a:srgbClr val="080808"/>
                </a:solidFill>
                <a:effectLst/>
                <a:latin typeface="Arial Unicode MS" panose="020B0604020202020204" pitchFamily="34" charset="-128"/>
                <a:ea typeface="JetBrains Mono"/>
              </a:rPr>
              <a:t>i</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a:t>
            </a:r>
            <a:b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    }</a:t>
            </a:r>
            <a:b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sz="2000" b="0" i="0" u="none" strike="noStrike" cap="none" normalizeH="0" baseline="0" dirty="0" smtClean="0">
                <a:ln>
                  <a:noFill/>
                </a:ln>
                <a:solidFill>
                  <a:srgbClr val="0033B3"/>
                </a:solidFill>
                <a:effectLst/>
                <a:latin typeface="Arial Unicode MS" panose="020B0604020202020204" pitchFamily="34" charset="-128"/>
                <a:ea typeface="JetBrains Mono"/>
              </a:rPr>
              <a:t>return </a:t>
            </a:r>
            <a:r>
              <a:rPr kumimoji="0" lang="en-US" altLang="en-US" sz="2000" b="0" i="0" u="none" strike="noStrike" cap="none" normalizeH="0" baseline="0" dirty="0" smtClean="0">
                <a:ln>
                  <a:noFill/>
                </a:ln>
                <a:solidFill>
                  <a:srgbClr val="1750EB"/>
                </a:solidFill>
                <a:effectLst/>
                <a:latin typeface="Arial Unicode MS" panose="020B0604020202020204" pitchFamily="34" charset="-128"/>
                <a:ea typeface="JetBrains Mono"/>
              </a:rPr>
              <a:t>0</a:t>
            </a: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 </a:t>
            </a:r>
            <a:b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sz="2000" b="0" i="0" u="none" strike="noStrike" cap="none" normalizeH="0" baseline="0" dirty="0" smtClean="0">
                <a:ln>
                  <a:noFill/>
                </a:ln>
                <a:solidFill>
                  <a:srgbClr val="080808"/>
                </a:solidFill>
                <a:effectLst/>
                <a:latin typeface="Arial Unicode MS" panose="020B0604020202020204" pitchFamily="34" charset="-128"/>
                <a:ea typeface="JetBrains Mono"/>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6549888" y="1333627"/>
            <a:ext cx="4601816" cy="2308324"/>
          </a:xfrm>
          <a:prstGeom prst="rect">
            <a:avLst/>
          </a:prstGeom>
        </p:spPr>
        <p:txBody>
          <a:bodyPr wrap="square">
            <a:spAutoFit/>
          </a:bodyPr>
          <a:lstStyle/>
          <a:p>
            <a:pPr marL="285750" indent="-285750">
              <a:buFont typeface="Wingdings" panose="05000000000000000000" pitchFamily="2" charset="2"/>
              <a:buChar char="§"/>
            </a:pPr>
            <a:r>
              <a:rPr lang="en-US" sz="2400" dirty="0">
                <a:solidFill>
                  <a:srgbClr val="1E3272"/>
                </a:solidFill>
              </a:rPr>
              <a:t>Handler (</a:t>
            </a:r>
            <a:r>
              <a:rPr lang="en-US" sz="2400" b="1" dirty="0">
                <a:solidFill>
                  <a:srgbClr val="1E3272"/>
                </a:solidFill>
              </a:rPr>
              <a:t>signal</a:t>
            </a:r>
            <a:r>
              <a:rPr lang="en-US" sz="2400" dirty="0">
                <a:solidFill>
                  <a:srgbClr val="1E3272"/>
                </a:solidFill>
              </a:rPr>
              <a:t>):</a:t>
            </a:r>
          </a:p>
          <a:p>
            <a:pPr marL="742950" lvl="1" indent="-285750">
              <a:buClr>
                <a:srgbClr val="F7B217"/>
              </a:buClr>
              <a:buFont typeface="Wingdings" panose="05000000000000000000" pitchFamily="2" charset="2"/>
              <a:buChar char="§"/>
            </a:pPr>
            <a:r>
              <a:rPr lang="en-US" sz="2400" dirty="0" smtClean="0">
                <a:solidFill>
                  <a:srgbClr val="1E3272"/>
                </a:solidFill>
              </a:rPr>
              <a:t>needs </a:t>
            </a:r>
            <a:r>
              <a:rPr lang="en-US" sz="2400" dirty="0">
                <a:solidFill>
                  <a:srgbClr val="1E3272"/>
                </a:solidFill>
              </a:rPr>
              <a:t>to be registered</a:t>
            </a:r>
          </a:p>
          <a:p>
            <a:pPr marL="742950" lvl="1" indent="-285750">
              <a:buClr>
                <a:srgbClr val="F7B217"/>
              </a:buClr>
              <a:buFont typeface="Wingdings" panose="05000000000000000000" pitchFamily="2" charset="2"/>
              <a:buChar char="§"/>
            </a:pPr>
            <a:r>
              <a:rPr lang="en-US" sz="2400" dirty="0" smtClean="0">
                <a:solidFill>
                  <a:srgbClr val="1E3272"/>
                </a:solidFill>
              </a:rPr>
              <a:t>not </a:t>
            </a:r>
            <a:r>
              <a:rPr lang="en-US" sz="2400" dirty="0">
                <a:solidFill>
                  <a:srgbClr val="1E3272"/>
                </a:solidFill>
              </a:rPr>
              <a:t>all signals can be handled (e. g. </a:t>
            </a:r>
            <a:r>
              <a:rPr lang="en-US" sz="2400" b="1" dirty="0">
                <a:solidFill>
                  <a:srgbClr val="1E3272"/>
                </a:solidFill>
              </a:rPr>
              <a:t>9</a:t>
            </a:r>
            <a:r>
              <a:rPr lang="en-US" sz="2400" dirty="0">
                <a:solidFill>
                  <a:srgbClr val="1E3272"/>
                </a:solidFill>
              </a:rPr>
              <a:t> and </a:t>
            </a:r>
            <a:r>
              <a:rPr lang="en-US" sz="2400" b="1" dirty="0">
                <a:solidFill>
                  <a:srgbClr val="1E3272"/>
                </a:solidFill>
              </a:rPr>
              <a:t>STOP</a:t>
            </a:r>
            <a:r>
              <a:rPr lang="en-US" sz="2400" dirty="0">
                <a:solidFill>
                  <a:srgbClr val="1E3272"/>
                </a:solidFill>
              </a:rPr>
              <a:t>/</a:t>
            </a:r>
            <a:r>
              <a:rPr lang="en-US" sz="2400" b="1" dirty="0">
                <a:solidFill>
                  <a:srgbClr val="1E3272"/>
                </a:solidFill>
              </a:rPr>
              <a:t>CONT</a:t>
            </a:r>
            <a:r>
              <a:rPr lang="en-US" sz="2400" dirty="0">
                <a:solidFill>
                  <a:srgbClr val="1E3272"/>
                </a:solidFill>
              </a:rPr>
              <a:t>)</a:t>
            </a:r>
          </a:p>
          <a:p>
            <a:pPr marL="742950" lvl="1" indent="-285750">
              <a:buClr>
                <a:srgbClr val="F7B217"/>
              </a:buClr>
              <a:buFont typeface="Wingdings" panose="05000000000000000000" pitchFamily="2" charset="2"/>
              <a:buChar char="§"/>
            </a:pPr>
            <a:r>
              <a:rPr lang="en-US" sz="2400" dirty="0">
                <a:solidFill>
                  <a:srgbClr val="1E3272"/>
                </a:solidFill>
              </a:rPr>
              <a:t>permission restrictions (by process UID)</a:t>
            </a:r>
          </a:p>
        </p:txBody>
      </p:sp>
    </p:spTree>
    <p:extLst>
      <p:ext uri="{BB962C8B-B14F-4D97-AF65-F5344CB8AC3E}">
        <p14:creationId xmlns:p14="http://schemas.microsoft.com/office/powerpoint/2010/main" val="2171482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lgn="ctr"/>
            <a:fld id="{1397BFD8-F312-4EF2-A268-44FB4BDDBBB0}" type="slidenum">
              <a:rPr lang="ru-RU" smtClean="0"/>
              <a:pPr algn="ctr"/>
              <a:t>8</a:t>
            </a:fld>
            <a:endParaRPr lang="ru-RU" dirty="0"/>
          </a:p>
        </p:txBody>
      </p:sp>
      <p:sp>
        <p:nvSpPr>
          <p:cNvPr id="4" name="Title 3"/>
          <p:cNvSpPr>
            <a:spLocks noGrp="1"/>
          </p:cNvSpPr>
          <p:nvPr>
            <p:ph type="title"/>
          </p:nvPr>
        </p:nvSpPr>
        <p:spPr/>
        <p:txBody>
          <a:bodyPr/>
          <a:lstStyle/>
          <a:p>
            <a:r>
              <a:rPr lang="en-US" dirty="0"/>
              <a:t>Looking </a:t>
            </a:r>
            <a:r>
              <a:rPr lang="en-US" dirty="0" smtClean="0"/>
              <a:t>After Child Processes</a:t>
            </a:r>
            <a:endParaRPr lang="en-US" dirty="0"/>
          </a:p>
        </p:txBody>
      </p:sp>
      <p:sp>
        <p:nvSpPr>
          <p:cNvPr id="5" name="Rectangle 1"/>
          <p:cNvSpPr>
            <a:spLocks noChangeArrowheads="1"/>
          </p:cNvSpPr>
          <p:nvPr/>
        </p:nvSpPr>
        <p:spPr bwMode="auto">
          <a:xfrm>
            <a:off x="838200" y="1106113"/>
            <a:ext cx="6669157" cy="563231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33B3"/>
                </a:solidFill>
                <a:effectLst/>
                <a:latin typeface="Arial Unicode MS" panose="020B0604020202020204" pitchFamily="34" charset="-128"/>
                <a:ea typeface="JetBrains Mono"/>
              </a:rPr>
              <a:t>#include </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&lt;</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JetBrains Mono"/>
              </a:rPr>
              <a:t>stdio.h</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&gt;</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b="0" i="0" u="none" strike="noStrike" cap="none" normalizeH="0" baseline="0" dirty="0" smtClean="0">
                <a:ln>
                  <a:noFill/>
                </a:ln>
                <a:solidFill>
                  <a:srgbClr val="0033B3"/>
                </a:solidFill>
                <a:effectLst/>
                <a:latin typeface="Arial Unicode MS" panose="020B0604020202020204" pitchFamily="34" charset="-128"/>
                <a:ea typeface="JetBrains Mono"/>
              </a:rPr>
              <a:t>#include </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&lt;</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JetBrains Mono"/>
              </a:rPr>
              <a:t>wait.h</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&gt;</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b="0" i="0" u="none" strike="noStrike" cap="none" normalizeH="0" baseline="0" dirty="0" smtClean="0">
                <a:ln>
                  <a:noFill/>
                </a:ln>
                <a:solidFill>
                  <a:srgbClr val="0033B3"/>
                </a:solidFill>
                <a:effectLst/>
                <a:latin typeface="Arial Unicode MS" panose="020B0604020202020204" pitchFamily="34" charset="-128"/>
                <a:ea typeface="JetBrains Mono"/>
              </a:rPr>
              <a:t>#include </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&lt;</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JetBrains Mono"/>
              </a:rPr>
              <a:t>signal.h</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&gt;</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b="0" i="0" u="none" strike="noStrike" cap="none" normalizeH="0" baseline="0" dirty="0" smtClean="0">
                <a:ln>
                  <a:noFill/>
                </a:ln>
                <a:solidFill>
                  <a:srgbClr val="0033B3"/>
                </a:solidFill>
                <a:effectLst/>
                <a:latin typeface="Arial Unicode MS" panose="020B0604020202020204" pitchFamily="34" charset="-128"/>
                <a:ea typeface="JetBrains Mono"/>
              </a:rPr>
              <a:t>#include </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&lt;</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JetBrains Mono"/>
              </a:rPr>
              <a:t>unistd.h</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&gt;</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b="0" i="0" u="none" strike="noStrike" cap="none" normalizeH="0" baseline="0" dirty="0" err="1" smtClean="0">
                <a:ln>
                  <a:noFill/>
                </a:ln>
                <a:solidFill>
                  <a:srgbClr val="0033B3"/>
                </a:solidFill>
                <a:effectLst/>
                <a:latin typeface="Arial Unicode MS" panose="020B0604020202020204" pitchFamily="34" charset="-128"/>
                <a:ea typeface="JetBrains Mono"/>
              </a:rPr>
              <a:t>int</a:t>
            </a:r>
            <a:r>
              <a:rPr kumimoji="0" lang="en-US" altLang="en-US" b="0" i="0" u="none" strike="noStrike" cap="none" normalizeH="0" baseline="0" dirty="0" smtClean="0">
                <a:ln>
                  <a:noFill/>
                </a:ln>
                <a:solidFill>
                  <a:srgbClr val="0033B3"/>
                </a:solidFill>
                <a:effectLst/>
                <a:latin typeface="Arial Unicode MS" panose="020B0604020202020204" pitchFamily="34" charset="-128"/>
                <a:ea typeface="JetBrains Mono"/>
              </a:rPr>
              <a:t> </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main(</a:t>
            </a:r>
            <a:r>
              <a:rPr kumimoji="0" lang="en-US" altLang="en-US" b="0" i="0" u="none" strike="noStrike" cap="none" normalizeH="0" baseline="0" dirty="0" err="1" smtClean="0">
                <a:ln>
                  <a:noFill/>
                </a:ln>
                <a:solidFill>
                  <a:srgbClr val="0033B3"/>
                </a:solidFill>
                <a:effectLst/>
                <a:latin typeface="Arial Unicode MS" panose="020B0604020202020204" pitchFamily="34" charset="-128"/>
                <a:ea typeface="JetBrains Mono"/>
              </a:rPr>
              <a:t>int</a:t>
            </a:r>
            <a:r>
              <a:rPr kumimoji="0" lang="en-US" altLang="en-US" b="0" i="0" u="none" strike="noStrike" cap="none" normalizeH="0" baseline="0" dirty="0" smtClean="0">
                <a:ln>
                  <a:noFill/>
                </a:ln>
                <a:solidFill>
                  <a:srgbClr val="0033B3"/>
                </a:solidFill>
                <a:effectLst/>
                <a:latin typeface="Arial Unicode MS" panose="020B0604020202020204" pitchFamily="34" charset="-128"/>
                <a:ea typeface="JetBrains Mono"/>
              </a:rPr>
              <a:t> </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JetBrains Mono"/>
              </a:rPr>
              <a:t>argc</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b="0" i="0" u="none" strike="noStrike" cap="none" normalizeH="0" baseline="0" dirty="0" smtClean="0">
                <a:ln>
                  <a:noFill/>
                </a:ln>
                <a:solidFill>
                  <a:srgbClr val="0033B3"/>
                </a:solidFill>
                <a:effectLst/>
                <a:latin typeface="Arial Unicode MS" panose="020B0604020202020204" pitchFamily="34" charset="-128"/>
                <a:ea typeface="JetBrains Mono"/>
              </a:rPr>
              <a:t>char </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JetBrains Mono"/>
              </a:rPr>
              <a:t>argv</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b="0" i="0" u="none" strike="noStrike" cap="none" normalizeH="0" baseline="0" dirty="0" err="1" smtClean="0">
                <a:ln>
                  <a:noFill/>
                </a:ln>
                <a:solidFill>
                  <a:srgbClr val="0033B3"/>
                </a:solidFill>
                <a:effectLst/>
                <a:latin typeface="Arial Unicode MS" panose="020B0604020202020204" pitchFamily="34" charset="-128"/>
                <a:ea typeface="JetBrains Mono"/>
              </a:rPr>
              <a:t>int</a:t>
            </a:r>
            <a:r>
              <a:rPr kumimoji="0" lang="en-US" altLang="en-US" b="0" i="0" u="none" strike="noStrike" cap="none" normalizeH="0" baseline="0" dirty="0" smtClean="0">
                <a:ln>
                  <a:noFill/>
                </a:ln>
                <a:solidFill>
                  <a:srgbClr val="0033B3"/>
                </a:solidFill>
                <a:effectLst/>
                <a:latin typeface="Arial Unicode MS" panose="020B0604020202020204" pitchFamily="34" charset="-128"/>
                <a:ea typeface="JetBrains Mono"/>
              </a:rPr>
              <a:t> </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stat;</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JetBrains Mono"/>
              </a:rPr>
              <a:t>pid_t</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JetBrains Mono"/>
              </a:rPr>
              <a:t>pid</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b="0" i="0" u="none" strike="noStrike" cap="none" normalizeH="0" baseline="0" dirty="0" smtClean="0">
                <a:ln>
                  <a:noFill/>
                </a:ln>
                <a:solidFill>
                  <a:srgbClr val="0033B3"/>
                </a:solidFill>
                <a:effectLst/>
                <a:latin typeface="Arial Unicode MS" panose="020B0604020202020204" pitchFamily="34" charset="-128"/>
                <a:ea typeface="JetBrains Mono"/>
              </a:rPr>
              <a:t>if </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JetBrains Mono"/>
              </a:rPr>
              <a:t>pid</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 fork()) == </a:t>
            </a:r>
            <a:r>
              <a:rPr kumimoji="0" lang="en-US" altLang="en-US" b="0" i="0" u="none" strike="noStrike" cap="none" normalizeH="0" baseline="0" dirty="0" smtClean="0">
                <a:ln>
                  <a:noFill/>
                </a:ln>
                <a:solidFill>
                  <a:srgbClr val="1750EB"/>
                </a:solidFill>
                <a:effectLst/>
                <a:latin typeface="Arial Unicode MS" panose="020B0604020202020204" pitchFamily="34" charset="-128"/>
                <a:ea typeface="JetBrains Mono"/>
              </a:rPr>
              <a:t>0</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b="0" i="0" u="none" strike="noStrike" cap="none" normalizeH="0" baseline="0" dirty="0" smtClean="0">
                <a:ln>
                  <a:noFill/>
                </a:ln>
                <a:solidFill>
                  <a:srgbClr val="0033B3"/>
                </a:solidFill>
                <a:effectLst/>
                <a:latin typeface="Arial Unicode MS" panose="020B0604020202020204" pitchFamily="34" charset="-128"/>
                <a:ea typeface="JetBrains Mono"/>
              </a:rPr>
              <a:t>while</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a:t>
            </a:r>
            <a:r>
              <a:rPr kumimoji="0" lang="en-US" altLang="en-US" b="0" i="0" u="none" strike="noStrike" cap="none" normalizeH="0" baseline="0" dirty="0" smtClean="0">
                <a:ln>
                  <a:noFill/>
                </a:ln>
                <a:solidFill>
                  <a:srgbClr val="1750EB"/>
                </a:solidFill>
                <a:effectLst/>
                <a:latin typeface="Arial Unicode MS" panose="020B0604020202020204" pitchFamily="34" charset="-128"/>
                <a:ea typeface="JetBrains Mono"/>
              </a:rPr>
              <a:t>1</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 </a:t>
            </a:r>
            <a:r>
              <a:rPr kumimoji="0" lang="en-US" altLang="en-US" b="0" i="0" u="none" strike="noStrike" cap="none" normalizeH="0" baseline="0" dirty="0" smtClean="0">
                <a:ln>
                  <a:noFill/>
                </a:ln>
                <a:solidFill>
                  <a:srgbClr val="0033B3"/>
                </a:solidFill>
                <a:effectLst/>
                <a:latin typeface="Arial Unicode MS" panose="020B0604020202020204" pitchFamily="34" charset="-128"/>
                <a:ea typeface="JetBrains Mono"/>
              </a:rPr>
              <a:t>else </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JetBrains Mono"/>
              </a:rPr>
              <a:t>printf</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a:t>
            </a:r>
            <a:r>
              <a:rPr kumimoji="0" lang="en-US" altLang="en-US" b="0" i="0" u="none" strike="noStrike" cap="none" normalizeH="0" baseline="0" dirty="0" smtClean="0">
                <a:ln>
                  <a:noFill/>
                </a:ln>
                <a:solidFill>
                  <a:srgbClr val="067D17"/>
                </a:solidFill>
                <a:effectLst/>
                <a:latin typeface="Arial Unicode MS" panose="020B0604020202020204" pitchFamily="34" charset="-128"/>
                <a:ea typeface="JetBrains Mono"/>
              </a:rPr>
              <a:t>"Forking a child: %d</a:t>
            </a:r>
            <a:r>
              <a:rPr kumimoji="0" lang="en-US" altLang="en-US" b="1" i="0" u="none" strike="noStrike" cap="none" normalizeH="0" baseline="0" dirty="0" smtClean="0">
                <a:ln>
                  <a:noFill/>
                </a:ln>
                <a:solidFill>
                  <a:srgbClr val="000080"/>
                </a:solidFill>
                <a:effectLst/>
                <a:latin typeface="Arial Unicode MS" panose="020B0604020202020204" pitchFamily="34" charset="-128"/>
                <a:ea typeface="JetBrains Mono"/>
              </a:rPr>
              <a:t>\n</a:t>
            </a:r>
            <a:r>
              <a:rPr kumimoji="0" lang="en-US" altLang="en-US" b="0" i="0" u="none" strike="noStrike" cap="none" normalizeH="0" baseline="0" dirty="0" smtClean="0">
                <a:ln>
                  <a:noFill/>
                </a:ln>
                <a:solidFill>
                  <a:srgbClr val="067D17"/>
                </a:solidFill>
                <a:effectLst/>
                <a:latin typeface="Arial Unicode MS" panose="020B0604020202020204" pitchFamily="34" charset="-128"/>
                <a:ea typeface="JetBrains Mono"/>
              </a:rPr>
              <a:t>"</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JetBrains Mono"/>
              </a:rPr>
              <a:t>pid</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wait(&amp;stat);</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JetBrains Mono"/>
              </a:rPr>
              <a:t>printf</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a:t>
            </a:r>
            <a:r>
              <a:rPr kumimoji="0" lang="en-US" altLang="en-US" b="0" i="0" u="none" strike="noStrike" cap="none" normalizeH="0" baseline="0" dirty="0" smtClean="0">
                <a:ln>
                  <a:noFill/>
                </a:ln>
                <a:solidFill>
                  <a:srgbClr val="067D17"/>
                </a:solidFill>
                <a:effectLst/>
                <a:latin typeface="Arial Unicode MS" panose="020B0604020202020204" pitchFamily="34" charset="-128"/>
                <a:ea typeface="JetBrains Mono"/>
              </a:rPr>
              <a:t>"And finally…</a:t>
            </a:r>
            <a:r>
              <a:rPr kumimoji="0" lang="en-US" altLang="en-US" b="1" i="0" u="none" strike="noStrike" cap="none" normalizeH="0" baseline="0" dirty="0" smtClean="0">
                <a:ln>
                  <a:noFill/>
                </a:ln>
                <a:solidFill>
                  <a:srgbClr val="000080"/>
                </a:solidFill>
                <a:effectLst/>
                <a:latin typeface="Arial Unicode MS" panose="020B0604020202020204" pitchFamily="34" charset="-128"/>
                <a:ea typeface="JetBrains Mono"/>
              </a:rPr>
              <a:t>\n</a:t>
            </a:r>
            <a:r>
              <a:rPr kumimoji="0" lang="en-US" altLang="en-US" b="0" i="0" u="none" strike="noStrike" cap="none" normalizeH="0" baseline="0" dirty="0" smtClean="0">
                <a:ln>
                  <a:noFill/>
                </a:ln>
                <a:solidFill>
                  <a:srgbClr val="067D17"/>
                </a:solidFill>
                <a:effectLst/>
                <a:latin typeface="Arial Unicode MS" panose="020B0604020202020204" pitchFamily="34" charset="-128"/>
                <a:ea typeface="JetBrains Mono"/>
              </a:rPr>
              <a:t>"</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b="0" i="0" u="none" strike="noStrike" cap="none" normalizeH="0" baseline="0" dirty="0" smtClean="0">
                <a:ln>
                  <a:noFill/>
                </a:ln>
                <a:solidFill>
                  <a:srgbClr val="0033B3"/>
                </a:solidFill>
                <a:effectLst/>
                <a:latin typeface="Arial Unicode MS" panose="020B0604020202020204" pitchFamily="34" charset="-128"/>
                <a:ea typeface="JetBrains Mono"/>
              </a:rPr>
              <a:t>if </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(WIFSIGNALED(stat))</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JetBrains Mono"/>
              </a:rPr>
              <a:t>psignal</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(WTERMSIG(stat), </a:t>
            </a:r>
            <a:r>
              <a:rPr kumimoji="0" lang="en-US" altLang="en-US" b="0" i="0" u="none" strike="noStrike" cap="none" normalizeH="0" baseline="0" dirty="0" smtClean="0">
                <a:ln>
                  <a:noFill/>
                </a:ln>
                <a:solidFill>
                  <a:srgbClr val="067D17"/>
                </a:solidFill>
                <a:effectLst/>
                <a:latin typeface="Arial Unicode MS" panose="020B0604020202020204" pitchFamily="34" charset="-128"/>
                <a:ea typeface="JetBrains Mono"/>
              </a:rPr>
              <a:t>"Terminated:"</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JetBrains Mono"/>
              </a:rPr>
              <a:t>printf</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a:t>
            </a:r>
            <a:r>
              <a:rPr kumimoji="0" lang="en-US" altLang="en-US" b="0" i="0" u="none" strike="noStrike" cap="none" normalizeH="0" baseline="0" dirty="0" smtClean="0">
                <a:ln>
                  <a:noFill/>
                </a:ln>
                <a:solidFill>
                  <a:srgbClr val="067D17"/>
                </a:solidFill>
                <a:effectLst/>
                <a:latin typeface="Arial Unicode MS" panose="020B0604020202020204" pitchFamily="34" charset="-128"/>
                <a:ea typeface="JetBrains Mono"/>
              </a:rPr>
              <a:t>"Exit status: %d</a:t>
            </a:r>
            <a:r>
              <a:rPr kumimoji="0" lang="en-US" altLang="en-US" b="1" i="0" u="none" strike="noStrike" cap="none" normalizeH="0" baseline="0" dirty="0" smtClean="0">
                <a:ln>
                  <a:noFill/>
                </a:ln>
                <a:solidFill>
                  <a:srgbClr val="000080"/>
                </a:solidFill>
                <a:effectLst/>
                <a:latin typeface="Arial Unicode MS" panose="020B0604020202020204" pitchFamily="34" charset="-128"/>
                <a:ea typeface="JetBrains Mono"/>
              </a:rPr>
              <a:t>\n</a:t>
            </a:r>
            <a:r>
              <a:rPr kumimoji="0" lang="en-US" altLang="en-US" b="0" i="0" u="none" strike="noStrike" cap="none" normalizeH="0" baseline="0" dirty="0" smtClean="0">
                <a:ln>
                  <a:noFill/>
                </a:ln>
                <a:solidFill>
                  <a:srgbClr val="067D17"/>
                </a:solidFill>
                <a:effectLst/>
                <a:latin typeface="Arial Unicode MS" panose="020B0604020202020204" pitchFamily="34" charset="-128"/>
                <a:ea typeface="JetBrains Mono"/>
              </a:rPr>
              <a:t>"</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stat);</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    </a:t>
            </a:r>
            <a:r>
              <a:rPr kumimoji="0" lang="en-US" altLang="en-US" b="0" i="0" u="none" strike="noStrike" cap="none" normalizeH="0" baseline="0" dirty="0" smtClean="0">
                <a:ln>
                  <a:noFill/>
                </a:ln>
                <a:solidFill>
                  <a:srgbClr val="0033B3"/>
                </a:solidFill>
                <a:effectLst/>
                <a:latin typeface="Arial Unicode MS" panose="020B0604020202020204" pitchFamily="34" charset="-128"/>
                <a:ea typeface="JetBrains Mono"/>
              </a:rPr>
              <a:t>return </a:t>
            </a:r>
            <a:r>
              <a:rPr kumimoji="0" lang="en-US" altLang="en-US" b="0" i="0" u="none" strike="noStrike" cap="none" normalizeH="0" baseline="0" dirty="0" smtClean="0">
                <a:ln>
                  <a:noFill/>
                </a:ln>
                <a:solidFill>
                  <a:srgbClr val="1750EB"/>
                </a:solidFill>
                <a:effectLst/>
                <a:latin typeface="Arial Unicode MS" panose="020B0604020202020204" pitchFamily="34" charset="-128"/>
                <a:ea typeface="JetBrains Mono"/>
              </a:rPr>
              <a:t>0</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br>
            <a:r>
              <a:rPr kumimoji="0" lang="en-US" altLang="en-US" b="0" i="0" u="none" strike="noStrike" cap="none" normalizeH="0" baseline="0" dirty="0" smtClean="0">
                <a:ln>
                  <a:noFill/>
                </a:ln>
                <a:solidFill>
                  <a:srgbClr val="080808"/>
                </a:solidFill>
                <a:effectLst/>
                <a:latin typeface="Arial Unicode MS" panose="020B0604020202020204" pitchFamily="34" charset="-128"/>
                <a:ea typeface="JetBrains Mono"/>
              </a:rPr>
              <a:t>}</a:t>
            </a:r>
            <a:endParaRPr kumimoji="0" lang="en-US" altLang="en-US" sz="44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5705062" y="1975793"/>
            <a:ext cx="5575852" cy="1815882"/>
          </a:xfrm>
          <a:prstGeom prst="rect">
            <a:avLst/>
          </a:prstGeom>
        </p:spPr>
        <p:txBody>
          <a:bodyPr wrap="square">
            <a:spAutoFit/>
          </a:bodyPr>
          <a:lstStyle/>
          <a:p>
            <a:pPr marL="285750" indent="-285750">
              <a:buFont typeface="Wingdings" panose="05000000000000000000" pitchFamily="2" charset="2"/>
              <a:buChar char="§"/>
            </a:pPr>
            <a:r>
              <a:rPr lang="en-US" sz="2800" dirty="0">
                <a:solidFill>
                  <a:srgbClr val="1E3272"/>
                </a:solidFill>
              </a:rPr>
              <a:t>See wait for </a:t>
            </a:r>
            <a:r>
              <a:rPr lang="en-US" sz="2800" b="1" dirty="0">
                <a:solidFill>
                  <a:srgbClr val="1E3272"/>
                </a:solidFill>
              </a:rPr>
              <a:t>WIFSIGNALED</a:t>
            </a:r>
            <a:r>
              <a:rPr lang="en-US" sz="2800" dirty="0">
                <a:solidFill>
                  <a:srgbClr val="1E3272"/>
                </a:solidFill>
              </a:rPr>
              <a:t>/</a:t>
            </a:r>
            <a:r>
              <a:rPr lang="en-US" sz="2800" b="1" dirty="0">
                <a:solidFill>
                  <a:srgbClr val="1E3272"/>
                </a:solidFill>
              </a:rPr>
              <a:t>WTERMSIG</a:t>
            </a:r>
            <a:r>
              <a:rPr lang="en-US" sz="2800" dirty="0">
                <a:solidFill>
                  <a:srgbClr val="1E3272"/>
                </a:solidFill>
              </a:rPr>
              <a:t> macros</a:t>
            </a:r>
          </a:p>
          <a:p>
            <a:pPr marL="285750" indent="-285750">
              <a:buFont typeface="Wingdings" panose="05000000000000000000" pitchFamily="2" charset="2"/>
              <a:buChar char="§"/>
            </a:pPr>
            <a:endParaRPr lang="en-US" sz="2800" dirty="0">
              <a:solidFill>
                <a:srgbClr val="1E3272"/>
              </a:solidFill>
            </a:endParaRPr>
          </a:p>
          <a:p>
            <a:pPr marL="285750" indent="-285750">
              <a:buFont typeface="Wingdings" panose="05000000000000000000" pitchFamily="2" charset="2"/>
              <a:buChar char="§"/>
            </a:pPr>
            <a:r>
              <a:rPr lang="en-US" sz="2800" dirty="0">
                <a:solidFill>
                  <a:srgbClr val="1E3272"/>
                </a:solidFill>
              </a:rPr>
              <a:t>See </a:t>
            </a:r>
            <a:r>
              <a:rPr lang="en-US" sz="2800" b="1" dirty="0" err="1">
                <a:solidFill>
                  <a:srgbClr val="1E3272"/>
                </a:solidFill>
              </a:rPr>
              <a:t>psignal</a:t>
            </a:r>
            <a:endParaRPr lang="en-US" sz="2800" b="1" dirty="0">
              <a:solidFill>
                <a:srgbClr val="1E3272"/>
              </a:solidFill>
            </a:endParaRPr>
          </a:p>
        </p:txBody>
      </p:sp>
    </p:spTree>
    <p:extLst>
      <p:ext uri="{BB962C8B-B14F-4D97-AF65-F5344CB8AC3E}">
        <p14:creationId xmlns:p14="http://schemas.microsoft.com/office/powerpoint/2010/main" val="2943324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199" y="1178053"/>
            <a:ext cx="11178209" cy="4997896"/>
          </a:xfrm>
        </p:spPr>
        <p:txBody>
          <a:bodyPr>
            <a:normAutofit/>
          </a:bodyPr>
          <a:lstStyle/>
          <a:p>
            <a:r>
              <a:rPr lang="en-US" dirty="0"/>
              <a:t>Base </a:t>
            </a:r>
            <a:r>
              <a:rPr lang="en-US" dirty="0" err="1"/>
              <a:t>manpage</a:t>
            </a:r>
            <a:r>
              <a:rPr lang="en-US" dirty="0"/>
              <a:t>: </a:t>
            </a:r>
            <a:r>
              <a:rPr lang="en-US" b="1" dirty="0" err="1" smtClean="0">
                <a:solidFill>
                  <a:srgbClr val="1E3272"/>
                </a:solidFill>
              </a:rPr>
              <a:t>mq_overview</a:t>
            </a:r>
            <a:r>
              <a:rPr lang="en-US" b="1" dirty="0" smtClean="0">
                <a:solidFill>
                  <a:srgbClr val="1E3272"/>
                </a:solidFill>
              </a:rPr>
              <a:t> </a:t>
            </a:r>
            <a:r>
              <a:rPr lang="en-US" dirty="0" smtClean="0">
                <a:solidFill>
                  <a:srgbClr val="1E3272"/>
                </a:solidFill>
              </a:rPr>
              <a:t>at </a:t>
            </a:r>
            <a:r>
              <a:rPr lang="en-US" dirty="0">
                <a:solidFill>
                  <a:srgbClr val="1E3272"/>
                </a:solidFill>
                <a:hlinkClick r:id="rId2"/>
              </a:rPr>
              <a:t>https://www.man7.org</a:t>
            </a:r>
            <a:r>
              <a:rPr lang="en-US" dirty="0" smtClean="0">
                <a:solidFill>
                  <a:srgbClr val="1E3272"/>
                </a:solidFill>
                <a:hlinkClick r:id="rId2"/>
              </a:rPr>
              <a:t>/</a:t>
            </a:r>
            <a:endParaRPr lang="en-US" dirty="0" smtClean="0">
              <a:solidFill>
                <a:srgbClr val="1E3272"/>
              </a:solidFill>
            </a:endParaRPr>
          </a:p>
          <a:p>
            <a:r>
              <a:rPr lang="en-US" dirty="0" smtClean="0"/>
              <a:t>What </a:t>
            </a:r>
            <a:r>
              <a:rPr lang="en-US" dirty="0"/>
              <a:t>we need for messaging:</a:t>
            </a:r>
          </a:p>
          <a:p>
            <a:pPr lvl="1"/>
            <a:r>
              <a:rPr lang="en-US" dirty="0" smtClean="0"/>
              <a:t>Synchronous</a:t>
            </a:r>
            <a:endParaRPr lang="en-US" dirty="0"/>
          </a:p>
          <a:p>
            <a:pPr lvl="1"/>
            <a:r>
              <a:rPr lang="en-US" dirty="0"/>
              <a:t>Can store content</a:t>
            </a:r>
          </a:p>
          <a:p>
            <a:pPr lvl="1"/>
            <a:r>
              <a:rPr lang="en-US" dirty="0"/>
              <a:t>Can be queued</a:t>
            </a:r>
          </a:p>
          <a:p>
            <a:pPr lvl="1"/>
            <a:r>
              <a:rPr lang="en-US" dirty="0"/>
              <a:t>Can be prioritized</a:t>
            </a:r>
          </a:p>
          <a:p>
            <a:pPr lvl="1"/>
            <a:r>
              <a:rPr lang="en-US" dirty="0"/>
              <a:t>Every message is delivered over certain </a:t>
            </a:r>
            <a:r>
              <a:rPr lang="en-US" dirty="0" smtClean="0"/>
              <a:t>queue</a:t>
            </a:r>
            <a:endParaRPr lang="en-US" dirty="0"/>
          </a:p>
        </p:txBody>
      </p:sp>
      <p:sp>
        <p:nvSpPr>
          <p:cNvPr id="3" name="Slide Number Placeholder 2"/>
          <p:cNvSpPr>
            <a:spLocks noGrp="1"/>
          </p:cNvSpPr>
          <p:nvPr>
            <p:ph type="sldNum" sz="quarter" idx="12"/>
          </p:nvPr>
        </p:nvSpPr>
        <p:spPr/>
        <p:txBody>
          <a:bodyPr/>
          <a:lstStyle/>
          <a:p>
            <a:pPr algn="ctr"/>
            <a:fld id="{1397BFD8-F312-4EF2-A268-44FB4BDDBBB0}" type="slidenum">
              <a:rPr lang="ru-RU" smtClean="0"/>
              <a:pPr algn="ctr"/>
              <a:t>9</a:t>
            </a:fld>
            <a:endParaRPr lang="ru-RU" dirty="0"/>
          </a:p>
        </p:txBody>
      </p:sp>
      <p:sp>
        <p:nvSpPr>
          <p:cNvPr id="4" name="Title 3"/>
          <p:cNvSpPr>
            <a:spLocks noGrp="1"/>
          </p:cNvSpPr>
          <p:nvPr>
            <p:ph type="title"/>
          </p:nvPr>
        </p:nvSpPr>
        <p:spPr/>
        <p:txBody>
          <a:bodyPr/>
          <a:lstStyle/>
          <a:p>
            <a:r>
              <a:rPr lang="en-US" dirty="0" smtClean="0"/>
              <a:t>Message Queues</a:t>
            </a:r>
            <a:endParaRPr lang="en-US" dirty="0"/>
          </a:p>
        </p:txBody>
      </p:sp>
    </p:spTree>
    <p:extLst>
      <p:ext uri="{BB962C8B-B14F-4D97-AF65-F5344CB8AC3E}">
        <p14:creationId xmlns:p14="http://schemas.microsoft.com/office/powerpoint/2010/main" val="18960000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Дымчатое стекло">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solidFill>
          <a:schemeClr val="bg1"/>
        </a:solidFill>
      </a:spPr>
      <a:bodyPr wrap="square" lIns="72000" tIns="25200" rIns="0" bIns="25200" rtlCol="0" anchor="ctr" anchorCtr="0">
        <a:normAutofit/>
      </a:bodyPr>
      <a:lstStyle>
        <a:defPPr>
          <a:defRPr sz="4400" b="0" dirty="0" smtClean="0">
            <a:solidFill>
              <a:srgbClr val="2E5E8E"/>
            </a:solidFill>
            <a:latin typeface="+mj-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TM03090434[[fn=Дерево]]</Template>
  <TotalTime>24961</TotalTime>
  <Words>1104</Words>
  <Application>Microsoft Office PowerPoint</Application>
  <PresentationFormat>Widescreen</PresentationFormat>
  <Paragraphs>154</Paragraphs>
  <Slides>20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 Unicode MS</vt:lpstr>
      <vt:lpstr>JetBrains Mono</vt:lpstr>
      <vt:lpstr>Arial</vt:lpstr>
      <vt:lpstr>Calibri</vt:lpstr>
      <vt:lpstr>Calibri Light</vt:lpstr>
      <vt:lpstr>Courier New</vt:lpstr>
      <vt:lpstr>Wingdings</vt:lpstr>
      <vt:lpstr>Тема Office</vt:lpstr>
      <vt:lpstr>Computer Architecture and Operating Systems Lecture 9: Inter-Process Communication </vt:lpstr>
      <vt:lpstr>Inter-Process Communication</vt:lpstr>
      <vt:lpstr>Signals</vt:lpstr>
      <vt:lpstr>Never Ending Program</vt:lpstr>
      <vt:lpstr>Kill</vt:lpstr>
      <vt:lpstr>Sending Signals: System Call Kill</vt:lpstr>
      <vt:lpstr>Handling Signals</vt:lpstr>
      <vt:lpstr>Looking After Child Processes</vt:lpstr>
      <vt:lpstr>Message Queues</vt:lpstr>
      <vt:lpstr>Creating Message Queue</vt:lpstr>
      <vt:lpstr>Sending Messages</vt:lpstr>
      <vt:lpstr>Receiving Messages</vt:lpstr>
      <vt:lpstr>Notifying</vt:lpstr>
      <vt:lpstr>Memory Mapping</vt:lpstr>
      <vt:lpstr>Memory Mapping : System Calls</vt:lpstr>
      <vt:lpstr>Shared Memory</vt:lpstr>
      <vt:lpstr>Shared Memory : Create</vt:lpstr>
      <vt:lpstr>Shared Memory : Write</vt:lpstr>
      <vt:lpstr>Shared Memory : Read</vt:lpstr>
      <vt:lpstr>Any Questions?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 and Operating Systems Lecture X: Lecture Topic</dc:title>
  <dc:creator>Sergey</dc:creator>
  <cp:lastModifiedBy>Andrei Tatarnikov</cp:lastModifiedBy>
  <cp:revision>679</cp:revision>
  <dcterms:created xsi:type="dcterms:W3CDTF">2015-11-11T03:30:50Z</dcterms:created>
  <dcterms:modified xsi:type="dcterms:W3CDTF">2021-04-27T08:03:46Z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(2)G/0n5s0OJt210kN0rMWPVQgnJI6CDE+6BJT+m6OwLQhkCYjwBoWUkYgkanWIKkgRsYh1B8Uj
e9GKfJM6aX3r56ETiFwURgdOiBOzXg//2GJs86GhGmUDxNF53xchHKM7j5AmpDAb9kCVOthI
Vzwq8aqehDohU2q0rm75EVuWLFLycQxUptlmAykA+3y+mCquEUlzScYjU+C0yNJA0e25zFTR
VsiptQwuBlrGi0PH0B</vt:lpwstr>
  </property>
  <property fmtid="{D5CDD505-2E9C-101B-9397-08002B2CF9AE}" pid="3" name="_2015_ms_pID_7253431">
    <vt:lpwstr>cFpAZV5KZCnc4SP5f7FtzXr/76MDjckm9A3DXxVCfqeMgEQYiQ0I+M
4j2HbcKpUuwdcu9RQEEs4C2URPiN+OAiEjj+Hnx0ogsoNU0RUZ2tVUDezP69WF3SgS0C61Fy
Mt8fLffal9Igb8Y/bfA71baKTUgfKfEcrC/ahGnsp/HEWn8Mjtc1ed1HsSBiMbW5tJ3TsC4f
MGpi5EfdQ8hu73PY</vt:lpwstr>
  </property>
</Properties>
</file>