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27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91" d="100"/>
          <a:sy n="91" d="100"/>
        </p:scale>
        <p:origin x="-1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31.05.2021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5AE230-BE18-47D1-8D3C-DD50DFD7733E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65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82D145-D57D-43A9-9EF5-E42594D5C0D2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11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11: </a:t>
            </a:r>
            <a:r>
              <a:rPr lang="en-US" b="1" dirty="0" smtClean="0"/>
              <a:t>Virtual Machines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15600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Benefits and Features (cont.)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0392" y="1225296"/>
            <a:ext cx="10515600" cy="5212079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F3B217"/>
                </a:solidFill>
              </a:rPr>
              <a:t>Templating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– create an OS + application VM, provide it to customers, use it to create multiple instances of that combination</a:t>
            </a:r>
          </a:p>
          <a:p>
            <a:r>
              <a:rPr lang="en-US" altLang="en-US" b="1" dirty="0" smtClean="0">
                <a:solidFill>
                  <a:srgbClr val="F3B217"/>
                </a:solidFill>
              </a:rPr>
              <a:t>Live migration </a:t>
            </a:r>
            <a:r>
              <a:rPr lang="en-US" altLang="en-US" dirty="0" smtClean="0"/>
              <a:t>– move a running VM from one host to another!</a:t>
            </a:r>
          </a:p>
          <a:p>
            <a:pPr lvl="1"/>
            <a:r>
              <a:rPr lang="en-US" altLang="en-US" dirty="0" smtClean="0"/>
              <a:t>No interruption of user access</a:t>
            </a:r>
          </a:p>
          <a:p>
            <a:r>
              <a:rPr lang="en-US" altLang="en-US" dirty="0" smtClean="0"/>
              <a:t>All those features taken together -&gt; </a:t>
            </a:r>
            <a:r>
              <a:rPr lang="en-US" altLang="en-US" b="1" dirty="0" smtClean="0">
                <a:solidFill>
                  <a:srgbClr val="F3B217"/>
                </a:solidFill>
              </a:rPr>
              <a:t>cloud computing</a:t>
            </a:r>
          </a:p>
          <a:p>
            <a:pPr lvl="1"/>
            <a:r>
              <a:rPr lang="en-US" altLang="en-US" dirty="0" smtClean="0"/>
              <a:t>Using APIs, programs tell cloud infrastructure (servers, networking, storage) to create new guests, VMs, virtual desktops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2678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37160"/>
            <a:ext cx="10497312" cy="83210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1161288"/>
            <a:ext cx="10561320" cy="5212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virtual 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4653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46304"/>
            <a:ext cx="10524743" cy="82296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Building Block – Trap and Emulate</a:t>
            </a:r>
          </a:p>
        </p:txBody>
      </p:sp>
      <p:sp>
        <p:nvSpPr>
          <p:cNvPr id="194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2104" y="1225296"/>
            <a:ext cx="10524743" cy="471830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Dual mode CPU means guest executes in user mode</a:t>
            </a:r>
          </a:p>
          <a:p>
            <a:pPr lvl="1"/>
            <a:r>
              <a:rPr lang="en-US" altLang="en-US" dirty="0" smtClean="0"/>
              <a:t>Kernel runs in kernel mode</a:t>
            </a:r>
          </a:p>
          <a:p>
            <a:pPr lvl="1"/>
            <a:r>
              <a:rPr lang="en-US" altLang="en-US" dirty="0" smtClean="0"/>
              <a:t>Not safe to let guest kernel run in kernel mode too</a:t>
            </a:r>
          </a:p>
          <a:p>
            <a:pPr lvl="1"/>
            <a:r>
              <a:rPr lang="en-US" altLang="en-US" dirty="0" smtClean="0"/>
              <a:t>So VM needs two modes – virtual user mode and virtual kernel mode</a:t>
            </a:r>
          </a:p>
          <a:p>
            <a:pPr lvl="2"/>
            <a:r>
              <a:rPr lang="en-US" altLang="en-US" sz="2800" dirty="0" smtClean="0"/>
              <a:t>Both of which run in real user mode</a:t>
            </a:r>
          </a:p>
          <a:p>
            <a:pPr lvl="1"/>
            <a:r>
              <a:rPr lang="en-US" altLang="en-US" dirty="0" smtClean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9999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00584"/>
            <a:ext cx="10533888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Trap-and-Emulate (cont.)</a:t>
            </a:r>
          </a:p>
        </p:txBody>
      </p:sp>
      <p:sp>
        <p:nvSpPr>
          <p:cNvPr id="2048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41248" y="1106424"/>
            <a:ext cx="10442448" cy="532180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100" dirty="0" smtClean="0"/>
              <a:t>How does switch from virtual user mode to virtual kernel mode occur?</a:t>
            </a:r>
          </a:p>
          <a:p>
            <a:pPr lvl="1"/>
            <a:r>
              <a:rPr lang="en-US" altLang="en-US" dirty="0" smtClean="0"/>
              <a:t>Attempting a privileged instruction in user mode causes an error -&gt; trap</a:t>
            </a:r>
          </a:p>
          <a:p>
            <a:pPr lvl="1"/>
            <a:r>
              <a:rPr lang="en-US" altLang="en-US" dirty="0" smtClean="0"/>
              <a:t>VMM gains control, analyzes error, executes operation as attempted by guest</a:t>
            </a:r>
          </a:p>
          <a:p>
            <a:pPr lvl="1"/>
            <a:r>
              <a:rPr lang="en-US" altLang="en-US" dirty="0" smtClean="0"/>
              <a:t>Returns control to guest in user mode</a:t>
            </a:r>
          </a:p>
          <a:p>
            <a:pPr lvl="1"/>
            <a:r>
              <a:rPr lang="en-US" altLang="en-US" dirty="0" smtClean="0"/>
              <a:t>Known as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F3B217"/>
                </a:solidFill>
              </a:rPr>
              <a:t>trap-and-emulate</a:t>
            </a:r>
          </a:p>
          <a:p>
            <a:pPr lvl="1"/>
            <a:r>
              <a:rPr lang="en-US" altLang="en-US" dirty="0" smtClean="0"/>
              <a:t>Most virtualization products use this at least in part</a:t>
            </a:r>
          </a:p>
          <a:p>
            <a:r>
              <a:rPr lang="en-US" altLang="en-US" dirty="0" smtClean="0"/>
              <a:t>User mode code in guest runs at same speed as if not a guest</a:t>
            </a:r>
          </a:p>
          <a:p>
            <a:r>
              <a:rPr lang="en-US" altLang="en-US" dirty="0" smtClean="0"/>
              <a:t>But kernel mode privilege mode code runs slower due to trap-and-emulate</a:t>
            </a:r>
          </a:p>
          <a:p>
            <a:pPr lvl="1"/>
            <a:r>
              <a:rPr lang="en-US" altLang="en-US" dirty="0" smtClean="0"/>
              <a:t>Especially a problem when multiple guests running, each needing trap-and-emulate</a:t>
            </a:r>
          </a:p>
          <a:p>
            <a:r>
              <a:rPr lang="en-US" altLang="en-US" dirty="0" smtClean="0"/>
              <a:t>CPUs adding hardware support, mode CPU modes to improve virtualization performance</a:t>
            </a:r>
          </a:p>
          <a:p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94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18872"/>
            <a:ext cx="10488168" cy="86868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F3B217"/>
                </a:solidFill>
              </a:rPr>
              <a:t>Trap-and-Emulate </a:t>
            </a:r>
            <a:r>
              <a:rPr lang="en-US" altLang="en-US" sz="4000" dirty="0">
                <a:solidFill>
                  <a:srgbClr val="F3B217"/>
                </a:solidFill>
              </a:rPr>
              <a:t>Virtualization Implementation</a:t>
            </a:r>
          </a:p>
        </p:txBody>
      </p:sp>
      <p:pic>
        <p:nvPicPr>
          <p:cNvPr id="21506" name="Content Placeholder 3" descr="16_02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562" r="-11562"/>
          <a:stretch>
            <a:fillRect/>
          </a:stretch>
        </p:blipFill>
        <p:spPr>
          <a:xfrm>
            <a:off x="2897950" y="1856043"/>
            <a:ext cx="7281862" cy="4008437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802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18872"/>
            <a:ext cx="10533888" cy="868679"/>
          </a:xfrm>
        </p:spPr>
        <p:txBody>
          <a:bodyPr>
            <a:normAutofit/>
          </a:bodyPr>
          <a:lstStyle/>
          <a:p>
            <a:r>
              <a:rPr lang="en-US" altLang="en-US" sz="5300" dirty="0" smtClean="0"/>
              <a:t>Building</a:t>
            </a:r>
            <a:r>
              <a:rPr lang="en-US" altLang="en-US" dirty="0" smtClean="0"/>
              <a:t> Block – Binary Translation</a:t>
            </a:r>
          </a:p>
        </p:txBody>
      </p:sp>
      <p:sp>
        <p:nvSpPr>
          <p:cNvPr id="225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22960" y="1264223"/>
            <a:ext cx="10533888" cy="522801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Some CPUs don’t have clean separation between privileged and </a:t>
            </a:r>
            <a:r>
              <a:rPr lang="en-US" altLang="en-US" dirty="0" err="1" smtClean="0"/>
              <a:t>nonprivileged</a:t>
            </a:r>
            <a:r>
              <a:rPr lang="en-US" altLang="en-US" dirty="0" smtClean="0"/>
              <a:t> instructions</a:t>
            </a:r>
          </a:p>
          <a:p>
            <a:pPr lvl="1"/>
            <a:r>
              <a:rPr lang="en-US" altLang="en-US" dirty="0" smtClean="0"/>
              <a:t>Earlier Intel x86 CPUs are among them</a:t>
            </a:r>
          </a:p>
          <a:p>
            <a:pPr lvl="2"/>
            <a:r>
              <a:rPr lang="en-US" altLang="en-US" sz="2800" dirty="0" smtClean="0"/>
              <a:t>Earliest Intel CPU designed for a calculator</a:t>
            </a:r>
          </a:p>
          <a:p>
            <a:pPr lvl="1"/>
            <a:r>
              <a:rPr lang="en-US" altLang="en-US" dirty="0" smtClean="0"/>
              <a:t>Backward compatibility means difficult to improve</a:t>
            </a:r>
          </a:p>
          <a:p>
            <a:pPr lvl="1"/>
            <a:r>
              <a:rPr lang="en-US" altLang="en-US" dirty="0" smtClean="0"/>
              <a:t>Consider Intel x86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 smtClean="0"/>
              <a:t> instruction</a:t>
            </a:r>
          </a:p>
          <a:p>
            <a:pPr lvl="2"/>
            <a:r>
              <a:rPr lang="en-US" altLang="en-US" sz="2800" dirty="0" smtClean="0"/>
              <a:t>Loads CPU flags register from contents of the stack</a:t>
            </a:r>
          </a:p>
          <a:p>
            <a:pPr lvl="2"/>
            <a:r>
              <a:rPr lang="en-US" altLang="en-US" sz="2800" dirty="0" smtClean="0"/>
              <a:t>If CPU in privileged mode -&gt; all flags replaced</a:t>
            </a:r>
          </a:p>
          <a:p>
            <a:pPr lvl="2"/>
            <a:r>
              <a:rPr lang="en-US" altLang="en-US" sz="2800" dirty="0" smtClean="0"/>
              <a:t>If CPU in user mode -&gt; on some flags replaced</a:t>
            </a:r>
          </a:p>
          <a:p>
            <a:pPr lvl="3"/>
            <a:r>
              <a:rPr lang="en-US" altLang="en-US" sz="2400" dirty="0" smtClean="0"/>
              <a:t>No trap is generated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6553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09728"/>
            <a:ext cx="10533888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97864"/>
            <a:ext cx="10533887" cy="5468111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5893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28016"/>
            <a:ext cx="10515600" cy="83210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49351"/>
            <a:ext cx="10515600" cy="548919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sz="3100" dirty="0">
                <a:ea typeface="ＭＳ Ｐゴシック" charset="0"/>
              </a:rPr>
              <a:t>Products like VMware use caching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</a:t>
            </a:r>
            <a:r>
              <a:rPr lang="en-US" dirty="0" smtClean="0">
                <a:ea typeface="ＭＳ Ｐゴシック" charset="0"/>
              </a:rPr>
              <a:t>native</a:t>
            </a: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7795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18871"/>
            <a:ext cx="10515600" cy="886969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Binary Translation Virtualization Implementation</a:t>
            </a:r>
          </a:p>
        </p:txBody>
      </p:sp>
      <p:pic>
        <p:nvPicPr>
          <p:cNvPr id="25602" name="Content Placeholder 3" descr="16_03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1771" r="-11771"/>
          <a:stretch>
            <a:fillRect/>
          </a:stretch>
        </p:blipFill>
        <p:spPr>
          <a:xfrm>
            <a:off x="2795842" y="1914652"/>
            <a:ext cx="7264400" cy="4000500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9556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18872"/>
            <a:ext cx="10488168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Nested Page Tables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0392" y="1143001"/>
            <a:ext cx="10488168" cy="539496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5900" dirty="0"/>
              <a:t>Memory management another general challenge to VMM implementations</a:t>
            </a:r>
          </a:p>
          <a:p>
            <a:r>
              <a:rPr lang="en-US" altLang="en-US" sz="5900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sz="5900" dirty="0"/>
              <a:t>Common method (for trap-and-emulate and binary translation) is </a:t>
            </a:r>
            <a:r>
              <a:rPr lang="en-US" altLang="en-US" sz="5900" b="1" dirty="0">
                <a:solidFill>
                  <a:srgbClr val="F3B217"/>
                </a:solidFill>
              </a:rPr>
              <a:t>nested page</a:t>
            </a:r>
            <a:r>
              <a:rPr lang="en-US" altLang="en-US" sz="5900" dirty="0">
                <a:solidFill>
                  <a:srgbClr val="F3B217"/>
                </a:solidFill>
              </a:rPr>
              <a:t> </a:t>
            </a:r>
            <a:r>
              <a:rPr lang="en-US" altLang="en-US" sz="5900" b="1" dirty="0">
                <a:solidFill>
                  <a:srgbClr val="F3B217"/>
                </a:solidFill>
              </a:rPr>
              <a:t>tables</a:t>
            </a:r>
            <a:r>
              <a:rPr lang="en-US" altLang="en-US" sz="5900" dirty="0">
                <a:solidFill>
                  <a:srgbClr val="F3B217"/>
                </a:solidFill>
              </a:rPr>
              <a:t> (</a:t>
            </a:r>
            <a:r>
              <a:rPr lang="en-US" altLang="en-US" sz="5900" b="1" dirty="0">
                <a:solidFill>
                  <a:srgbClr val="F3B217"/>
                </a:solidFill>
              </a:rPr>
              <a:t>NPTs</a:t>
            </a:r>
            <a:r>
              <a:rPr lang="en-US" altLang="en-US" sz="5900" dirty="0">
                <a:solidFill>
                  <a:srgbClr val="F3B217"/>
                </a:solidFill>
              </a:rPr>
              <a:t>)</a:t>
            </a:r>
            <a:r>
              <a:rPr lang="en-US" altLang="en-US" sz="5900" dirty="0"/>
              <a:t> </a:t>
            </a:r>
          </a:p>
          <a:p>
            <a:pPr lvl="1"/>
            <a:r>
              <a:rPr lang="en-US" altLang="en-US" sz="5900" dirty="0"/>
              <a:t>Each guest maintains page tables to translate virtual to physical addresses</a:t>
            </a:r>
          </a:p>
          <a:p>
            <a:pPr lvl="1"/>
            <a:r>
              <a:rPr lang="en-US" altLang="en-US" sz="5900" dirty="0"/>
              <a:t>VMM maintains per guest NPTs to represent guest’s page-table state</a:t>
            </a:r>
          </a:p>
          <a:p>
            <a:pPr lvl="2"/>
            <a:r>
              <a:rPr lang="en-US" altLang="en-US" sz="5900" dirty="0"/>
              <a:t>Just as VCPU stores guest CPU state</a:t>
            </a:r>
          </a:p>
          <a:p>
            <a:pPr lvl="1"/>
            <a:r>
              <a:rPr lang="en-US" altLang="en-US" sz="5900" dirty="0"/>
              <a:t>When guest on CPU -&gt; VMM makes that guest’s NPTs the active system page tables</a:t>
            </a:r>
          </a:p>
          <a:p>
            <a:pPr lvl="1"/>
            <a:r>
              <a:rPr lang="en-US" altLang="en-US" sz="5900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sz="5900" dirty="0"/>
              <a:t>Can cause many more TLB misses -&gt; much slower </a:t>
            </a:r>
            <a:r>
              <a:rPr lang="en-US" altLang="en-US" sz="5900" dirty="0" smtClean="0"/>
              <a:t>performance</a:t>
            </a:r>
            <a:endParaRPr lang="en-US" altLang="en-US" sz="5100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480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46304"/>
            <a:ext cx="10579608" cy="832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Virtual </a:t>
            </a:r>
            <a:r>
              <a:rPr lang="en-US" altLang="en-US" dirty="0"/>
              <a:t>Machines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327530"/>
            <a:ext cx="10469880" cy="46252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Overview</a:t>
            </a:r>
          </a:p>
          <a:p>
            <a:r>
              <a:rPr lang="en-US" altLang="en-US" dirty="0" smtClean="0"/>
              <a:t>History</a:t>
            </a:r>
          </a:p>
          <a:p>
            <a:r>
              <a:rPr lang="en-US" altLang="en-US" dirty="0" smtClean="0"/>
              <a:t>Benefits and Features</a:t>
            </a:r>
          </a:p>
          <a:p>
            <a:r>
              <a:rPr lang="en-US" altLang="en-US" dirty="0" smtClean="0"/>
              <a:t>Building Blocks</a:t>
            </a:r>
          </a:p>
          <a:p>
            <a:r>
              <a:rPr lang="en-US" altLang="en-US" dirty="0" smtClean="0"/>
              <a:t>Types of Virtual Machines and Their Implementations</a:t>
            </a:r>
          </a:p>
          <a:p>
            <a:r>
              <a:rPr lang="en-US" altLang="en-US" dirty="0" smtClean="0"/>
              <a:t>Virtualization and Operating-System Components</a:t>
            </a:r>
          </a:p>
          <a:p>
            <a:r>
              <a:rPr lang="en-US" altLang="en-US" dirty="0" smtClean="0"/>
              <a:t>Examples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80809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18872"/>
            <a:ext cx="10488168" cy="841248"/>
          </a:xfrm>
        </p:spPr>
        <p:txBody>
          <a:bodyPr>
            <a:noAutofit/>
          </a:bodyPr>
          <a:lstStyle/>
          <a:p>
            <a:r>
              <a:rPr lang="en-US" altLang="en-US" dirty="0"/>
              <a:t>Building Blocks – Hardware Assistance</a:t>
            </a:r>
          </a:p>
        </p:txBody>
      </p:sp>
      <p:sp>
        <p:nvSpPr>
          <p:cNvPr id="2765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75970" y="1216217"/>
            <a:ext cx="10562590" cy="54680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All virtualization needs some HW support</a:t>
            </a:r>
          </a:p>
          <a:p>
            <a:r>
              <a:rPr lang="en-US" altLang="en-US" dirty="0" smtClean="0"/>
              <a:t>More support -&gt; more feature rich, stable, better performance of guests</a:t>
            </a:r>
          </a:p>
          <a:p>
            <a:r>
              <a:rPr lang="en-US" altLang="en-US" dirty="0" smtClean="0"/>
              <a:t>Intel added new </a:t>
            </a:r>
            <a:r>
              <a:rPr lang="en-US" altLang="en-US" b="1" dirty="0" smtClean="0">
                <a:solidFill>
                  <a:srgbClr val="F3B217"/>
                </a:solidFill>
              </a:rPr>
              <a:t>VT-x</a:t>
            </a:r>
            <a:r>
              <a:rPr lang="en-US" altLang="en-US" dirty="0" smtClean="0"/>
              <a:t> instructions in 2005 and AMD the </a:t>
            </a:r>
            <a:r>
              <a:rPr lang="en-US" altLang="en-US" b="1" dirty="0" smtClean="0">
                <a:solidFill>
                  <a:srgbClr val="F3B217"/>
                </a:solidFill>
              </a:rPr>
              <a:t>AMD-V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instructions in 2006</a:t>
            </a:r>
          </a:p>
          <a:p>
            <a:pPr lvl="1"/>
            <a:r>
              <a:rPr lang="en-US" altLang="en-US" sz="2800" dirty="0"/>
              <a:t>CPUs with these instructions remove need for binary translation</a:t>
            </a:r>
          </a:p>
          <a:p>
            <a:pPr lvl="1"/>
            <a:r>
              <a:rPr lang="en-US" altLang="en-US" sz="2800" dirty="0"/>
              <a:t>Generally define more CPU modes – “guest” and “host”</a:t>
            </a:r>
          </a:p>
          <a:p>
            <a:pPr lvl="1"/>
            <a:r>
              <a:rPr lang="en-US" altLang="en-US" sz="28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28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2800" dirty="0"/>
              <a:t>Access to virtualized device, </a:t>
            </a:r>
            <a:r>
              <a:rPr lang="en-US" altLang="en-US" sz="2800" dirty="0" err="1"/>
              <a:t>priv</a:t>
            </a:r>
            <a:r>
              <a:rPr lang="en-US" altLang="en-US" sz="2800" dirty="0"/>
              <a:t> instructions cause trap to VMM</a:t>
            </a:r>
          </a:p>
          <a:p>
            <a:pPr lvl="2"/>
            <a:r>
              <a:rPr lang="en-US" altLang="en-US" sz="2800" dirty="0"/>
              <a:t>CPU maintains VCPU, context switches it as needed</a:t>
            </a:r>
          </a:p>
          <a:p>
            <a:r>
              <a:rPr lang="en-US" altLang="en-US" dirty="0" smtClean="0"/>
              <a:t>HW support for Nested Page Tables, DMA, interrupts as well over time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1170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00584"/>
            <a:ext cx="10515600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Nested Page Tables</a:t>
            </a:r>
          </a:p>
        </p:txBody>
      </p:sp>
      <p:pic>
        <p:nvPicPr>
          <p:cNvPr id="28674" name="Content Placeholder 3" descr="16_04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65543" r="-65543"/>
          <a:stretch>
            <a:fillRect/>
          </a:stretch>
        </p:blipFill>
        <p:spPr>
          <a:xfrm>
            <a:off x="2454529" y="1279525"/>
            <a:ext cx="7778750" cy="5181600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2416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55448"/>
            <a:ext cx="10515600" cy="78638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Types of Virtual Machines 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84784"/>
            <a:ext cx="10707624" cy="5316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HW features can simplify implementation, improve performance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</a:t>
            </a:r>
            <a:r>
              <a:rPr lang="en-US" dirty="0" smtClean="0">
                <a:ea typeface="ＭＳ Ｐゴシック" charset="0"/>
              </a:rPr>
              <a:t>resources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5451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 noChangeArrowheads="1"/>
          </p:cNvSpPr>
          <p:nvPr>
            <p:ph type="title"/>
          </p:nvPr>
        </p:nvSpPr>
        <p:spPr>
          <a:xfrm>
            <a:off x="813816" y="109728"/>
            <a:ext cx="10524744" cy="850392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Type 0 Hypervisor</a:t>
            </a:r>
          </a:p>
        </p:txBody>
      </p:sp>
      <p:sp>
        <p:nvSpPr>
          <p:cNvPr id="307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3816" y="1193928"/>
            <a:ext cx="10524744" cy="5298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Old idea, under many names by HW manufacturers</a:t>
            </a:r>
          </a:p>
          <a:p>
            <a:pPr lvl="1"/>
            <a:r>
              <a:rPr lang="en-US" altLang="en-US" dirty="0" smtClean="0"/>
              <a:t>“partitions”, “domains”</a:t>
            </a:r>
          </a:p>
          <a:p>
            <a:pPr lvl="1"/>
            <a:r>
              <a:rPr lang="en-US" altLang="en-US" dirty="0" smtClean="0"/>
              <a:t>A HW feature implemented by firmware</a:t>
            </a:r>
          </a:p>
          <a:p>
            <a:pPr lvl="1"/>
            <a:r>
              <a:rPr lang="en-US" altLang="en-US" dirty="0" smtClean="0"/>
              <a:t>OS need to nothing special, VMM is in firmware</a:t>
            </a:r>
          </a:p>
          <a:p>
            <a:pPr lvl="1"/>
            <a:r>
              <a:rPr lang="en-US" altLang="en-US" dirty="0" smtClean="0"/>
              <a:t>Smaller feature set than other types</a:t>
            </a:r>
          </a:p>
          <a:p>
            <a:pPr lvl="1"/>
            <a:r>
              <a:rPr lang="en-US" altLang="en-US" dirty="0" smtClean="0"/>
              <a:t>Each guest has dedicated HW</a:t>
            </a:r>
          </a:p>
          <a:p>
            <a:r>
              <a:rPr lang="en-US" altLang="en-US" dirty="0" smtClean="0"/>
              <a:t>I/O a challenge as difficult to have enough devices, controllers to dedicate to each guest</a:t>
            </a:r>
          </a:p>
          <a:p>
            <a:r>
              <a:rPr lang="en-US" altLang="en-US" dirty="0" smtClean="0"/>
              <a:t>Sometimes VMM implements a </a:t>
            </a:r>
            <a:r>
              <a:rPr lang="en-US" altLang="en-US" b="1" dirty="0" smtClean="0">
                <a:solidFill>
                  <a:srgbClr val="F3B217"/>
                </a:solidFill>
              </a:rPr>
              <a:t>control partition </a:t>
            </a:r>
            <a:r>
              <a:rPr lang="en-US" altLang="en-US" dirty="0" smtClean="0"/>
              <a:t>running daemons that other guests communicate with for shared I/O</a:t>
            </a:r>
          </a:p>
          <a:p>
            <a:r>
              <a:rPr lang="en-US" altLang="en-US" dirty="0" smtClean="0"/>
              <a:t>Can provide virtualization-within-virtualization (guest itself can be a VMM with guests</a:t>
            </a:r>
          </a:p>
          <a:p>
            <a:pPr lvl="1"/>
            <a:r>
              <a:rPr lang="en-US" altLang="en-US" dirty="0" smtClean="0"/>
              <a:t>Other types have difficulty doing this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614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09728"/>
            <a:ext cx="10488168" cy="841248"/>
          </a:xfrm>
        </p:spPr>
        <p:txBody>
          <a:bodyPr>
            <a:normAutofit/>
          </a:bodyPr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0861" b="-10861"/>
          <a:stretch>
            <a:fillRect/>
          </a:stretch>
        </p:blipFill>
        <p:spPr>
          <a:xfrm>
            <a:off x="3608388" y="2145665"/>
            <a:ext cx="5916612" cy="3257550"/>
          </a:xfrm>
        </p:spPr>
      </p:pic>
    </p:spTree>
    <p:extLst>
      <p:ext uri="{BB962C8B-B14F-4D97-AF65-F5344CB8AC3E}">
        <p14:creationId xmlns:p14="http://schemas.microsoft.com/office/powerpoint/2010/main" xmlns="" val="40376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28016"/>
            <a:ext cx="10479024" cy="832104"/>
          </a:xfrm>
        </p:spPr>
        <p:txBody>
          <a:bodyPr>
            <a:noAutofit/>
          </a:bodyPr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58952" y="959486"/>
            <a:ext cx="10789920" cy="552361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dirty="0"/>
              <a:t>Commonly found in company datacenters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In a sense becoming “datacenter operating systems”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Consolidation of multiple OSes and apps onto less HW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Move guests between systems to balance performance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Snapshots and cloning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Special purpose operating systems that run natively on HW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Rather than providing system call interface, create run and manage guest OSes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Can run on Type 0 hypervisors but not on other Type 1s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Run in kernel mode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Guests generally don’t know they are running in a VM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Implement device drivers for host HW because no other component can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Also provide other traditional OS services like CPU and memory </a:t>
            </a:r>
            <a:r>
              <a:rPr lang="en-US" altLang="en-US" sz="2400" dirty="0" smtClean="0"/>
              <a:t>management</a:t>
            </a:r>
            <a:endParaRPr lang="en-US" altLang="en-US" sz="24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24110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515600" cy="813816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106489"/>
            <a:ext cx="10515600" cy="521201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 err="1">
                <a:ea typeface="ＭＳ Ｐゴシック" charset="0"/>
              </a:rPr>
              <a:t>RedHat</a:t>
            </a:r>
            <a:r>
              <a:rPr lang="en-US" dirty="0">
                <a:ea typeface="ＭＳ Ｐゴシック" charset="0"/>
              </a:rPr>
              <a:t>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9483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09728"/>
            <a:ext cx="10533888" cy="859536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Type 2 Hypervisor</a:t>
            </a:r>
          </a:p>
        </p:txBody>
      </p:sp>
      <p:sp>
        <p:nvSpPr>
          <p:cNvPr id="3481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76086" y="1303656"/>
            <a:ext cx="10699050" cy="511543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Less interesting from an OS perspective </a:t>
            </a:r>
          </a:p>
          <a:p>
            <a:pPr lvl="1"/>
            <a:r>
              <a:rPr lang="en-US" altLang="en-US" dirty="0" smtClean="0"/>
              <a:t>Very little OS involvement in virtualization</a:t>
            </a:r>
          </a:p>
          <a:p>
            <a:pPr lvl="1"/>
            <a:r>
              <a:rPr lang="en-US" altLang="en-US" dirty="0" smtClean="0"/>
              <a:t>VMM is simply another process, run and managed by host</a:t>
            </a:r>
          </a:p>
          <a:p>
            <a:pPr lvl="2"/>
            <a:r>
              <a:rPr lang="en-US" altLang="en-US" dirty="0" smtClean="0"/>
              <a:t>Even the host doesn’t know they are a VMM running guests</a:t>
            </a:r>
          </a:p>
          <a:p>
            <a:pPr lvl="1"/>
            <a:r>
              <a:rPr lang="en-US" altLang="en-US" dirty="0" smtClean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 smtClean="0"/>
              <a:t>But also a benefit because require no changes to host OS</a:t>
            </a:r>
          </a:p>
          <a:p>
            <a:pPr lvl="2"/>
            <a:r>
              <a:rPr lang="en-US" altLang="en-US" dirty="0" smtClean="0"/>
              <a:t>Student could have Type 2 hypervisor on native host, run multiple guests, all on standard host OS such as Windows, Linux, </a:t>
            </a:r>
            <a:r>
              <a:rPr lang="en-US" altLang="en-US" dirty="0" err="1" smtClean="0"/>
              <a:t>MacOS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2566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 noChangeArrowheads="1"/>
          </p:cNvSpPr>
          <p:nvPr>
            <p:ph type="title"/>
          </p:nvPr>
        </p:nvSpPr>
        <p:spPr>
          <a:xfrm>
            <a:off x="787146" y="132524"/>
            <a:ext cx="10551414" cy="82759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</a:t>
            </a:r>
            <a:r>
              <a:rPr lang="en-US" altLang="en-US" sz="4400" dirty="0" err="1"/>
              <a:t>Paravirtualization</a:t>
            </a:r>
            <a:endParaRPr lang="en-US" altLang="en-US" sz="4400" dirty="0"/>
          </a:p>
        </p:txBody>
      </p:sp>
      <p:sp>
        <p:nvSpPr>
          <p:cNvPr id="3584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82256" y="1170433"/>
            <a:ext cx="10821480" cy="528523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 smtClean="0"/>
              <a:t>But still useful!</a:t>
            </a:r>
          </a:p>
          <a:p>
            <a:pPr lvl="1"/>
            <a:r>
              <a:rPr lang="en-US" altLang="en-US" dirty="0" smtClean="0"/>
              <a:t>VMM provides services that guest must be modified to use</a:t>
            </a:r>
          </a:p>
          <a:p>
            <a:pPr lvl="1"/>
            <a:r>
              <a:rPr lang="en-US" altLang="en-US" dirty="0" smtClean="0"/>
              <a:t>Leads to increased performance</a:t>
            </a:r>
          </a:p>
          <a:p>
            <a:pPr lvl="1"/>
            <a:r>
              <a:rPr lang="en-US" altLang="en-US" dirty="0" smtClean="0"/>
              <a:t>Less needed as hardware support for VMs grows</a:t>
            </a:r>
          </a:p>
          <a:p>
            <a:r>
              <a:rPr lang="en-US" altLang="en-US" dirty="0" smtClean="0"/>
              <a:t>Xen, leader in </a:t>
            </a:r>
            <a:r>
              <a:rPr lang="en-US" altLang="en-US" dirty="0" err="1" smtClean="0"/>
              <a:t>paravirtualized</a:t>
            </a:r>
            <a:r>
              <a:rPr lang="en-US" altLang="en-US" dirty="0" smtClean="0"/>
              <a:t> space, adds several techniques </a:t>
            </a:r>
          </a:p>
          <a:p>
            <a:pPr lvl="1"/>
            <a:r>
              <a:rPr lang="en-US" altLang="en-US" dirty="0" smtClean="0"/>
              <a:t>For example, clean and simple device abstractions</a:t>
            </a:r>
          </a:p>
          <a:p>
            <a:pPr lvl="2"/>
            <a:r>
              <a:rPr lang="en-US" altLang="en-US" sz="2600" dirty="0" smtClean="0"/>
              <a:t>Efficient I/O</a:t>
            </a:r>
          </a:p>
          <a:p>
            <a:pPr lvl="2"/>
            <a:r>
              <a:rPr lang="en-US" altLang="en-US" sz="2600" dirty="0" smtClean="0"/>
              <a:t>Good communication between guest and VMM about device I/O</a:t>
            </a:r>
          </a:p>
          <a:p>
            <a:pPr lvl="2"/>
            <a:r>
              <a:rPr lang="en-US" altLang="en-US" sz="2600" dirty="0" smtClean="0"/>
              <a:t>Each device has circular buffer shared by guest and VMM via shared memory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75995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24744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Xen I/O via Shared Circular Buffer</a:t>
            </a:r>
          </a:p>
        </p:txBody>
      </p:sp>
      <p:pic>
        <p:nvPicPr>
          <p:cNvPr id="36866" name="Content Placeholder 3" descr="16_06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5573" r="-5573"/>
          <a:stretch>
            <a:fillRect/>
          </a:stretch>
        </p:blipFill>
        <p:spPr>
          <a:xfrm>
            <a:off x="2710053" y="1696593"/>
            <a:ext cx="7569200" cy="4167188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8999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79024" cy="8229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298449"/>
            <a:ext cx="10479024" cy="475487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Explore the history and benefits of virtual machines</a:t>
            </a:r>
          </a:p>
          <a:p>
            <a:r>
              <a:rPr lang="en-US" altLang="en-US" dirty="0" smtClean="0"/>
              <a:t>Discuss the various virtual machine technologies</a:t>
            </a:r>
          </a:p>
          <a:p>
            <a:r>
              <a:rPr lang="en-US" altLang="en-US" dirty="0" smtClean="0"/>
              <a:t>Describe the methods used to implement virtualization</a:t>
            </a:r>
          </a:p>
          <a:p>
            <a:r>
              <a:rPr lang="en-US" altLang="en-US" dirty="0" smtClean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 smtClean="0"/>
              <a:t>Discuss current virtualization research areas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79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46304"/>
            <a:ext cx="10488168" cy="804672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</a:t>
            </a:r>
            <a:r>
              <a:rPr lang="en-US" altLang="en-US" sz="4400" dirty="0" err="1"/>
              <a:t>Paravirtualization</a:t>
            </a:r>
            <a:r>
              <a:rPr lang="en-US" altLang="en-US" sz="4400" dirty="0"/>
              <a:t>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60222"/>
            <a:ext cx="10396728" cy="506742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Each guest has own read-only tables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Guest uses </a:t>
            </a:r>
            <a:r>
              <a:rPr lang="en-US" sz="2600" b="1" dirty="0" err="1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hypercall</a:t>
            </a:r>
            <a:r>
              <a:rPr lang="en-US" sz="26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Xen no longer requires guest modification -&gt; no longer </a:t>
            </a:r>
            <a:r>
              <a:rPr lang="en-US" dirty="0" err="1" smtClean="0">
                <a:ea typeface="ＭＳ Ｐゴシック" charset="0"/>
              </a:rPr>
              <a:t>paravirtualization</a:t>
            </a:r>
            <a:endParaRPr lang="en-US" dirty="0" smtClean="0">
              <a:ea typeface="ＭＳ Ｐゴシック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00306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46304"/>
            <a:ext cx="10543032" cy="83210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Types of VMs – 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124712"/>
            <a:ext cx="10543032" cy="515721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Java Virtual Machine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 (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JVM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6512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46304"/>
            <a:ext cx="10524744" cy="85039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Types of VMs – Emulation</a:t>
            </a:r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22960" y="1088136"/>
            <a:ext cx="10524744" cy="515721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Another (older) way for running one operating system on a different operating system</a:t>
            </a:r>
          </a:p>
          <a:p>
            <a:pPr lvl="1"/>
            <a:r>
              <a:rPr lang="en-US" altLang="en-US" sz="2400" dirty="0"/>
              <a:t>Virtualization requires underlying CPU to be same as guest was compiled for</a:t>
            </a:r>
          </a:p>
          <a:p>
            <a:pPr lvl="1"/>
            <a:r>
              <a:rPr lang="en-US" altLang="en-US" sz="2400" dirty="0"/>
              <a:t>Emulation allows guest to run on different CPU</a:t>
            </a:r>
          </a:p>
          <a:p>
            <a:r>
              <a:rPr lang="en-US" altLang="en-US" sz="2400" dirty="0"/>
              <a:t>Necessary to translate all guest instructions from guest CPU to native CPU</a:t>
            </a:r>
          </a:p>
          <a:p>
            <a:pPr lvl="1"/>
            <a:r>
              <a:rPr lang="en-US" altLang="en-US" sz="2400" dirty="0"/>
              <a:t>Emulation, not virtualization</a:t>
            </a:r>
          </a:p>
          <a:p>
            <a:r>
              <a:rPr lang="en-US" altLang="en-US" sz="2400" dirty="0"/>
              <a:t>Useful when host system has one architecture, guest compiled for other architecture</a:t>
            </a:r>
          </a:p>
          <a:p>
            <a:pPr lvl="1"/>
            <a:r>
              <a:rPr lang="en-US" altLang="en-US" sz="24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2400" dirty="0"/>
              <a:t>Performance challenge – order of magnitude slower than native code</a:t>
            </a:r>
          </a:p>
          <a:p>
            <a:pPr lvl="1"/>
            <a:r>
              <a:rPr lang="en-US" altLang="en-US" sz="2400" dirty="0"/>
              <a:t>New machines faster than older machines so can reduce slowdown</a:t>
            </a:r>
          </a:p>
          <a:p>
            <a:r>
              <a:rPr lang="en-US" altLang="en-US" sz="2400" dirty="0"/>
              <a:t>Very popular – especially in gaming where old consoles emulated on </a:t>
            </a:r>
            <a:r>
              <a:rPr lang="en-US" altLang="en-US" sz="2400" dirty="0" smtClean="0"/>
              <a:t>new</a:t>
            </a:r>
            <a:endParaRPr lang="en-US" altLang="en-US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6739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18872"/>
            <a:ext cx="10506456" cy="85953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Application Containment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41248" y="1170432"/>
            <a:ext cx="10506456" cy="520293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100" dirty="0" smtClean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sz="4100" dirty="0" smtClean="0"/>
              <a:t>Can do those things without full-fledged virtualization</a:t>
            </a:r>
          </a:p>
          <a:p>
            <a:pPr lvl="1"/>
            <a:r>
              <a:rPr lang="en-US" altLang="en-US" dirty="0" smtClean="0"/>
              <a:t>If applications compiled for the host operating system, don’t need full virtualization to meet these goals</a:t>
            </a:r>
          </a:p>
          <a:p>
            <a:r>
              <a:rPr lang="en-US" altLang="en-US" sz="4100" dirty="0" smtClean="0"/>
              <a:t>Oracle </a:t>
            </a:r>
            <a:r>
              <a:rPr lang="en-US" altLang="en-US" sz="4100" b="1" dirty="0" smtClean="0">
                <a:solidFill>
                  <a:srgbClr val="F3B217"/>
                </a:solidFill>
              </a:rPr>
              <a:t>containers</a:t>
            </a:r>
            <a:r>
              <a:rPr lang="en-US" altLang="en-US" sz="4100" dirty="0" smtClean="0">
                <a:solidFill>
                  <a:srgbClr val="F3B217"/>
                </a:solidFill>
              </a:rPr>
              <a:t> / </a:t>
            </a:r>
            <a:r>
              <a:rPr lang="en-US" altLang="en-US" sz="4100" b="1" dirty="0" smtClean="0">
                <a:solidFill>
                  <a:srgbClr val="F3B217"/>
                </a:solidFill>
              </a:rPr>
              <a:t>zones</a:t>
            </a:r>
            <a:r>
              <a:rPr lang="en-US" altLang="en-US" sz="4100" dirty="0" smtClean="0">
                <a:solidFill>
                  <a:srgbClr val="F3B217"/>
                </a:solidFill>
              </a:rPr>
              <a:t> </a:t>
            </a:r>
            <a:r>
              <a:rPr lang="en-US" altLang="en-US" sz="4100" dirty="0" smtClean="0"/>
              <a:t>for example create virtual layer between OS and apps</a:t>
            </a:r>
          </a:p>
          <a:p>
            <a:pPr lvl="1"/>
            <a:r>
              <a:rPr lang="en-US" altLang="en-US" dirty="0" smtClean="0"/>
              <a:t>Only one kernel running – host OS</a:t>
            </a:r>
          </a:p>
          <a:p>
            <a:pPr lvl="1"/>
            <a:r>
              <a:rPr lang="en-US" altLang="en-US" dirty="0" smtClean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 smtClean="0"/>
              <a:t>Each zone has its own applications; networking stack, addresses, and ports; user accounts, etc.</a:t>
            </a:r>
          </a:p>
          <a:p>
            <a:pPr lvl="1"/>
            <a:r>
              <a:rPr lang="en-US" altLang="en-US" dirty="0" smtClean="0"/>
              <a:t>CPU and memory resources divided between zones</a:t>
            </a:r>
          </a:p>
          <a:p>
            <a:pPr lvl="2"/>
            <a:r>
              <a:rPr lang="en-US" altLang="en-US" sz="3100" dirty="0" smtClean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3403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55448"/>
            <a:ext cx="10497312" cy="77724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Solaris 10 with Two Zones</a:t>
            </a:r>
          </a:p>
        </p:txBody>
      </p:sp>
      <p:pic>
        <p:nvPicPr>
          <p:cNvPr id="41986" name="Content Placeholder 3" descr="16_07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8374" r="-38374"/>
          <a:stretch>
            <a:fillRect/>
          </a:stretch>
        </p:blipFill>
        <p:spPr>
          <a:xfrm>
            <a:off x="2121662" y="1574992"/>
            <a:ext cx="8229600" cy="453072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61901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497312" cy="84124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Virtualization and 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1419"/>
            <a:ext cx="10497311" cy="51187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How can memory management work when many guests require large amounts of memory</a:t>
            </a:r>
            <a:r>
              <a:rPr lang="en-US" sz="2800" dirty="0" smtClean="0">
                <a:ea typeface="ＭＳ Ｐゴシック" charset="0"/>
              </a:rPr>
              <a:t>?</a:t>
            </a: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80000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>
          <a:xfrm>
            <a:off x="813816" y="164591"/>
            <a:ext cx="10579608" cy="77724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022350"/>
            <a:ext cx="10579608" cy="548817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overcommitment</a:t>
            </a:r>
            <a:endParaRPr lang="en-US" b="1" dirty="0">
              <a:solidFill>
                <a:srgbClr val="F3B217"/>
              </a:solidFill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2611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28016"/>
            <a:ext cx="10524743" cy="877824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OS Component – CPU Scheduling (cont.)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5" y="1284225"/>
            <a:ext cx="10524743" cy="515315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 smtClean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sz="2800" dirty="0" smtClean="0"/>
              <a:t>Poor response times for users of guest</a:t>
            </a:r>
          </a:p>
          <a:p>
            <a:pPr lvl="2"/>
            <a:r>
              <a:rPr lang="en-US" altLang="en-US" sz="2800" dirty="0" smtClean="0"/>
              <a:t>Time-of-day clocks incorrect</a:t>
            </a:r>
          </a:p>
          <a:p>
            <a:pPr lvl="1"/>
            <a:r>
              <a:rPr lang="en-US" altLang="en-US" dirty="0" smtClean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18339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543032" cy="868680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284225"/>
            <a:ext cx="10460736" cy="51988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Install a </a:t>
            </a:r>
            <a:r>
              <a:rPr lang="en-US" sz="2400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pseudo-device driver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lvl="2" indent="-342900">
              <a:defRPr/>
            </a:pP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Balloon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memory manager communicates with VMM and is told to allocate or </a:t>
            </a:r>
            <a:r>
              <a:rPr lang="en-US" dirty="0" err="1">
                <a:ea typeface="ＭＳ Ｐゴシック" charset="0"/>
              </a:rPr>
              <a:t>deallocate</a:t>
            </a:r>
            <a:r>
              <a:rPr lang="en-US" dirty="0">
                <a:ea typeface="ＭＳ Ｐゴシック" charset="0"/>
              </a:rPr>
              <a:t> memory to decrease or increase physical memory use of guest, causing guest OS to free or have more memory available</a:t>
            </a:r>
          </a:p>
          <a:p>
            <a:pPr lvl="1">
              <a:defRPr/>
            </a:pPr>
            <a:r>
              <a:rPr lang="en-US" sz="2400" dirty="0" err="1">
                <a:ea typeface="ＭＳ Ｐゴシック" charset="0"/>
              </a:rPr>
              <a:t>Deduplication</a:t>
            </a:r>
            <a:r>
              <a:rPr lang="en-US" sz="2400" dirty="0">
                <a:ea typeface="ＭＳ Ｐゴシック" charset="0"/>
              </a:rPr>
              <a:t>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035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7"/>
            <a:ext cx="10479024" cy="86575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085214"/>
            <a:ext cx="10479024" cy="546188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sz="2600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sz="2600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Many short paths for I/O in standard </a:t>
            </a:r>
            <a:r>
              <a:rPr lang="en-US" sz="2800" dirty="0" err="1">
                <a:ea typeface="ＭＳ Ｐゴシック" charset="0"/>
              </a:rPr>
              <a:t>OSes</a:t>
            </a:r>
            <a:r>
              <a:rPr lang="en-US" sz="2800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VMM can 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bridge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guest to network (allowing direct access)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And / or provide 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network address translation 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(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NAT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)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NAT address local to machine on which guest is running, VMM provides address translation to guest to hide its </a:t>
            </a:r>
            <a:r>
              <a:rPr lang="en-US" sz="2800" dirty="0" smtClean="0">
                <a:ea typeface="ＭＳ Ｐゴシック" charset="0"/>
              </a:rPr>
              <a:t>address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406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65101"/>
            <a:ext cx="10451592" cy="776731"/>
          </a:xfrm>
        </p:spPr>
        <p:txBody>
          <a:bodyPr>
            <a:normAutofit fontScale="90000"/>
          </a:bodyPr>
          <a:lstStyle/>
          <a:p>
            <a:r>
              <a:rPr lang="en-US" altLang="en-US" sz="5300" dirty="0" smtClean="0"/>
              <a:t>Overview</a:t>
            </a:r>
            <a:endParaRPr lang="en-US" altLang="en-US" dirty="0" smtClean="0"/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77824" y="1064070"/>
            <a:ext cx="10451592" cy="51081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 smtClean="0"/>
              <a:t>Fundamental idea – abstract hardware of a single computer into several different execution environments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Similar to layered approach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But layer creates virtual system (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virtual machine</a:t>
            </a:r>
            <a:r>
              <a:rPr lang="en-US" altLang="en-US" sz="2400" dirty="0" smtClean="0"/>
              <a:t>, or 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VM</a:t>
            </a:r>
            <a:r>
              <a:rPr lang="en-US" altLang="en-US" sz="2400" dirty="0" smtClean="0"/>
              <a:t>) on which operation systems or applications can run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Several components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Host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underlying hardware system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Virtual machine manager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VMM</a:t>
            </a:r>
            <a:r>
              <a:rPr lang="en-US" altLang="en-US" sz="2400" dirty="0" smtClean="0"/>
              <a:t>) or 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hypervisor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creates and runs virtual machines by providing interface that is </a:t>
            </a:r>
            <a:r>
              <a:rPr lang="en-US" altLang="en-US" sz="2400" b="1" i="1" dirty="0" smtClean="0"/>
              <a:t>identical</a:t>
            </a:r>
            <a:r>
              <a:rPr lang="en-US" altLang="en-US" sz="2400" dirty="0" smtClean="0"/>
              <a:t> to the host</a:t>
            </a:r>
          </a:p>
          <a:p>
            <a:pPr lvl="2">
              <a:spcBef>
                <a:spcPts val="0"/>
              </a:spcBef>
            </a:pPr>
            <a:r>
              <a:rPr lang="en-US" altLang="en-US" sz="2000" dirty="0" smtClean="0"/>
              <a:t>(Except in the case of </a:t>
            </a:r>
            <a:r>
              <a:rPr lang="en-US" altLang="en-US" sz="2000" dirty="0" err="1" smtClean="0"/>
              <a:t>paravirtualization</a:t>
            </a:r>
            <a:r>
              <a:rPr lang="en-US" altLang="en-US" sz="20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Guest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process provided with virtual copy of the host</a:t>
            </a:r>
          </a:p>
          <a:p>
            <a:pPr lvl="2">
              <a:spcBef>
                <a:spcPts val="0"/>
              </a:spcBef>
            </a:pPr>
            <a:r>
              <a:rPr lang="en-US" altLang="en-US" sz="2000" dirty="0" smtClean="0"/>
              <a:t>Usually an operating system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Single physical machine can run multiple operating systems concurrently, each in its own virtual machine</a:t>
            </a:r>
            <a:endParaRPr lang="en-US" altLang="en-US" sz="1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03874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524743" cy="79552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Storage Management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68680" y="1297814"/>
            <a:ext cx="10707624" cy="524929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4500" dirty="0" smtClean="0"/>
              <a:t>Both boot disk and general data access need  be provided by VMM</a:t>
            </a:r>
          </a:p>
          <a:p>
            <a:r>
              <a:rPr lang="en-US" altLang="en-US" sz="4500" dirty="0" smtClean="0"/>
              <a:t>Need to support potentially dozens of guests per VMM (so standard disk partitioning not sufficient)</a:t>
            </a:r>
          </a:p>
          <a:p>
            <a:r>
              <a:rPr lang="en-US" altLang="en-US" sz="4500" dirty="0" smtClean="0"/>
              <a:t>Type 1 – storage guest root disks and </a:t>
            </a:r>
            <a:r>
              <a:rPr lang="en-US" altLang="en-US" sz="4500" dirty="0" err="1" smtClean="0"/>
              <a:t>config</a:t>
            </a:r>
            <a:r>
              <a:rPr lang="en-US" altLang="en-US" sz="4500" dirty="0" smtClean="0"/>
              <a:t> information within file system provided by VMM as a 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disk image</a:t>
            </a:r>
          </a:p>
          <a:p>
            <a:r>
              <a:rPr lang="en-US" altLang="en-US" sz="4500" dirty="0" smtClean="0"/>
              <a:t>Type 2 – store as files in file system provided by host OS</a:t>
            </a:r>
          </a:p>
          <a:p>
            <a:r>
              <a:rPr lang="en-US" altLang="en-US" sz="4500" dirty="0" smtClean="0"/>
              <a:t>Duplicate file -&gt; create new guest</a:t>
            </a:r>
          </a:p>
          <a:p>
            <a:r>
              <a:rPr lang="en-US" altLang="en-US" sz="4500" dirty="0" smtClean="0"/>
              <a:t>Move file to another system -&gt; move guest</a:t>
            </a:r>
          </a:p>
          <a:p>
            <a:r>
              <a:rPr lang="en-US" altLang="en-US" sz="4500" b="1" dirty="0" smtClean="0">
                <a:solidFill>
                  <a:srgbClr val="F3B217"/>
                </a:solidFill>
              </a:rPr>
              <a:t>Physical-to-virtual</a:t>
            </a:r>
            <a:r>
              <a:rPr lang="en-US" altLang="en-US" sz="45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4500" dirty="0" smtClean="0"/>
              <a:t>(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P-to-V</a:t>
            </a:r>
            <a:r>
              <a:rPr lang="en-US" altLang="en-US" sz="4500" dirty="0" smtClean="0"/>
              <a:t>) convert native disk blocks into VMM format</a:t>
            </a:r>
          </a:p>
          <a:p>
            <a:r>
              <a:rPr lang="en-US" altLang="en-US" sz="4500" b="1" dirty="0" smtClean="0">
                <a:solidFill>
                  <a:srgbClr val="F3B217"/>
                </a:solidFill>
              </a:rPr>
              <a:t>Virtual-to-physical</a:t>
            </a:r>
            <a:r>
              <a:rPr lang="en-US" altLang="en-US" sz="45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4500" dirty="0" smtClean="0"/>
              <a:t>(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V-to-P</a:t>
            </a:r>
            <a:r>
              <a:rPr lang="en-US" altLang="en-US" sz="4500" dirty="0" smtClean="0"/>
              <a:t>) convert from virtual format to native or disk format</a:t>
            </a:r>
          </a:p>
          <a:p>
            <a:r>
              <a:rPr lang="en-US" altLang="en-US" sz="4500" dirty="0" smtClean="0"/>
              <a:t>VMM also needs to provide access to network attached storage (just networking) and other disk images, disk partitions, disks, </a:t>
            </a:r>
            <a:r>
              <a:rPr lang="en-US" altLang="en-US" sz="4500" dirty="0" err="1" smtClean="0"/>
              <a:t>etc</a:t>
            </a:r>
            <a:endParaRPr lang="en-US" altLang="en-US" sz="4500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72441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97312" cy="79552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Live Migration</a:t>
            </a:r>
          </a:p>
        </p:txBody>
      </p:sp>
      <p:sp>
        <p:nvSpPr>
          <p:cNvPr id="4915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71970" y="1108646"/>
            <a:ext cx="10722038" cy="564877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6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4600" dirty="0"/>
              <a:t>Running guest can be moved between systems, without interrupting user access to the guest or its apps</a:t>
            </a:r>
          </a:p>
          <a:p>
            <a:r>
              <a:rPr lang="en-US" altLang="en-US" sz="4600" dirty="0"/>
              <a:t>Very useful for resource management, maintenance downtime windows, </a:t>
            </a:r>
            <a:r>
              <a:rPr lang="en-US" altLang="en-US" sz="4600" dirty="0" err="1" smtClean="0"/>
              <a:t>etc</a:t>
            </a:r>
            <a:endParaRPr lang="en-US" altLang="en-US" sz="4600" dirty="0"/>
          </a:p>
          <a:p>
            <a:pPr lvl="1"/>
            <a:r>
              <a:rPr lang="en-US" altLang="en-US" sz="3300" dirty="0"/>
              <a:t>The source VMM establishes a connection with the target VMM</a:t>
            </a:r>
          </a:p>
          <a:p>
            <a:pPr lvl="1"/>
            <a:r>
              <a:rPr lang="en-US" altLang="en-US" sz="3300" dirty="0"/>
              <a:t>The target creates a new guest by creating a new VCPU, </a:t>
            </a:r>
            <a:r>
              <a:rPr lang="en-US" altLang="en-US" sz="3300" dirty="0" err="1"/>
              <a:t>etc</a:t>
            </a:r>
            <a:r>
              <a:rPr lang="en-US" altLang="en-US" sz="3300" dirty="0"/>
              <a:t> </a:t>
            </a:r>
          </a:p>
          <a:p>
            <a:pPr lvl="1"/>
            <a:r>
              <a:rPr lang="en-US" altLang="en-US" sz="3300" dirty="0"/>
              <a:t>The source sends all read-only guest memory pages to the target</a:t>
            </a:r>
          </a:p>
          <a:p>
            <a:pPr lvl="1"/>
            <a:r>
              <a:rPr lang="en-US" altLang="en-US" sz="3300" dirty="0"/>
              <a:t>The source sends all read-write pages to the target, marking them as clean </a:t>
            </a:r>
          </a:p>
          <a:p>
            <a:pPr lvl="1"/>
            <a:r>
              <a:rPr lang="en-US" altLang="en-US" sz="3300" dirty="0"/>
              <a:t>The source repeats step 4, as during that step some pages were probably modified by the guest and are now dirty</a:t>
            </a:r>
          </a:p>
          <a:p>
            <a:pPr lvl="1"/>
            <a:r>
              <a:rPr lang="en-US" altLang="en-US" sz="33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3300" dirty="0"/>
              <a:t>Once target acknowledges that guest running, source terminates guest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61112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43032" cy="82296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Live Migration of Guest Between Servers</a:t>
            </a:r>
          </a:p>
        </p:txBody>
      </p:sp>
      <p:pic>
        <p:nvPicPr>
          <p:cNvPr id="50178" name="Content Placeholder 3" descr="16_08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17900" b="-17900"/>
          <a:stretch>
            <a:fillRect/>
          </a:stretch>
        </p:blipFill>
        <p:spPr>
          <a:xfrm>
            <a:off x="2394458" y="1479869"/>
            <a:ext cx="7454900" cy="410527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45221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>
          <a:xfrm>
            <a:off x="858964" y="146304"/>
            <a:ext cx="10534459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4" y="1330580"/>
            <a:ext cx="10534459" cy="484162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</a:t>
            </a:r>
            <a:r>
              <a:rPr lang="en-US" dirty="0" err="1">
                <a:ea typeface="ＭＳ Ｐゴシック" charset="0"/>
              </a:rPr>
              <a:t>etc</a:t>
            </a:r>
            <a:r>
              <a:rPr lang="en-US" dirty="0">
                <a:ea typeface="ＭＳ Ｐゴシック" charset="0"/>
              </a:rPr>
              <a:t>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</a:t>
            </a:r>
            <a:r>
              <a:rPr lang="en-US" dirty="0" err="1">
                <a:ea typeface="ＭＳ Ｐゴシック" charset="0"/>
              </a:rPr>
              <a:t>etc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56460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52176" cy="79552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VMware Workstation Architecture</a:t>
            </a:r>
          </a:p>
        </p:txBody>
      </p:sp>
      <p:pic>
        <p:nvPicPr>
          <p:cNvPr id="52226" name="Content Placeholder 3" descr="16_09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153" r="-14153"/>
          <a:stretch>
            <a:fillRect/>
          </a:stretch>
        </p:blipFill>
        <p:spPr>
          <a:xfrm>
            <a:off x="2237613" y="1784605"/>
            <a:ext cx="7627938" cy="4200525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63256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37160"/>
            <a:ext cx="10488168" cy="7863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56068"/>
            <a:ext cx="10488168" cy="5545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Example of programming-environment virtualization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Write once, run anywhere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Each Java object compiled into architecture-neutral </a:t>
            </a:r>
            <a:r>
              <a:rPr lang="en-US" sz="9600" b="1" dirty="0" err="1">
                <a:solidFill>
                  <a:srgbClr val="F3B217"/>
                </a:solidFill>
                <a:ea typeface="ＭＳ Ｐゴシック" charset="0"/>
              </a:rPr>
              <a:t>bytecode</a:t>
            </a:r>
            <a:r>
              <a:rPr lang="en-US" sz="96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9600" dirty="0">
                <a:ea typeface="ＭＳ Ｐゴシック" charset="0"/>
              </a:rPr>
              <a:t>output (</a:t>
            </a:r>
            <a:r>
              <a:rPr lang="en-US" sz="9600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sz="9600" dirty="0">
                <a:ea typeface="ＭＳ Ｐゴシック" charset="0"/>
              </a:rPr>
              <a:t>) which JVM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class loader </a:t>
            </a:r>
            <a:r>
              <a:rPr lang="en-US" sz="9600" dirty="0">
                <a:ea typeface="ＭＳ Ｐゴシック" charset="0"/>
              </a:rPr>
              <a:t>loads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JVM compiled per architecture, reads </a:t>
            </a:r>
            <a:r>
              <a:rPr lang="en-US" sz="9600" dirty="0" err="1">
                <a:ea typeface="ＭＳ Ｐゴシック" charset="0"/>
              </a:rPr>
              <a:t>bytecode</a:t>
            </a:r>
            <a:r>
              <a:rPr lang="en-US" sz="9600" dirty="0">
                <a:ea typeface="ＭＳ Ｐゴシック" charset="0"/>
              </a:rPr>
              <a:t> and executes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Includes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garbage collection </a:t>
            </a:r>
            <a:r>
              <a:rPr lang="en-US" sz="9600" dirty="0">
                <a:ea typeface="ＭＳ Ｐゴシック" charset="0"/>
              </a:rPr>
              <a:t>to reclaim memory no longer in use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Made faster by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just-in-time </a:t>
            </a:r>
            <a:r>
              <a:rPr lang="en-US" sz="9600" dirty="0">
                <a:ea typeface="ＭＳ Ｐゴシック" charset="0"/>
              </a:rPr>
              <a:t>(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JIT</a:t>
            </a:r>
            <a:r>
              <a:rPr lang="en-US" sz="9600" dirty="0">
                <a:ea typeface="ＭＳ Ｐゴシック" charset="0"/>
              </a:rPr>
              <a:t>) compiler that turns </a:t>
            </a:r>
            <a:r>
              <a:rPr lang="en-US" sz="9600" dirty="0" err="1">
                <a:ea typeface="ＭＳ Ｐゴシック" charset="0"/>
              </a:rPr>
              <a:t>bytecodes</a:t>
            </a:r>
            <a:r>
              <a:rPr lang="en-US" sz="9600" dirty="0">
                <a:ea typeface="ＭＳ Ｐゴシック" charset="0"/>
              </a:rPr>
              <a:t> into native code and caches them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18613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18872"/>
            <a:ext cx="10515600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Java Virtual Machine</a:t>
            </a:r>
          </a:p>
        </p:txBody>
      </p:sp>
      <p:pic>
        <p:nvPicPr>
          <p:cNvPr id="54274" name="Content Placeholder 3" descr="16_10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-8986" b="-8986"/>
          <a:stretch>
            <a:fillRect/>
          </a:stretch>
        </p:blipFill>
        <p:spPr>
          <a:xfrm>
            <a:off x="2714943" y="1741170"/>
            <a:ext cx="7219950" cy="3975100"/>
          </a:xfrm>
        </p:spPr>
      </p:pic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30035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488168" cy="7863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65212"/>
            <a:ext cx="10625327" cy="55641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F3B217"/>
                </a:solidFill>
                <a:ea typeface="ＭＳ Ｐゴシック" charset="0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04467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="" xmlns:a16="http://schemas.microsoft.com/office/drawing/2014/main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3364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85123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 noChangeArrowheads="1"/>
          </p:cNvSpPr>
          <p:nvPr>
            <p:ph type="title"/>
          </p:nvPr>
        </p:nvSpPr>
        <p:spPr>
          <a:xfrm>
            <a:off x="865632" y="132178"/>
            <a:ext cx="10472928" cy="82794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System Models</a:t>
            </a:r>
          </a:p>
        </p:txBody>
      </p:sp>
      <p:pic>
        <p:nvPicPr>
          <p:cNvPr id="12290" name="Content Placeholder 3" descr="16_01.pd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9419" b="9419"/>
          <a:stretch>
            <a:fillRect/>
          </a:stretch>
        </p:blipFill>
        <p:spPr>
          <a:xfrm>
            <a:off x="3125214" y="1491169"/>
            <a:ext cx="6776686" cy="3721394"/>
          </a:xfrm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2439862" y="5450971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1E3272"/>
                </a:solidFill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088850" y="5422656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1E3272"/>
                </a:solidFill>
                <a:latin typeface="Verdana" panose="020B0604030504040204" pitchFamily="34" charset="0"/>
              </a:rPr>
              <a:t>     Virtual machine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618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515600" cy="79552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Implementation of VMMs</a:t>
            </a:r>
          </a:p>
        </p:txBody>
      </p:sp>
      <p:sp>
        <p:nvSpPr>
          <p:cNvPr id="133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05788"/>
            <a:ext cx="10515600" cy="557847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Vary greatly, with options including: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0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sz="2200" dirty="0"/>
              <a:t>IBM LPARs and Oracle LDOMs are examples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1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Operating-system-like software built to provide virtualization</a:t>
            </a:r>
          </a:p>
          <a:p>
            <a:pPr lvl="2"/>
            <a:r>
              <a:rPr lang="en-US" altLang="en-US" sz="2200" dirty="0"/>
              <a:t>Including VMware ESX, </a:t>
            </a:r>
            <a:r>
              <a:rPr lang="en-US" altLang="en-US" sz="2200" dirty="0" err="1"/>
              <a:t>Joyent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SmartOS</a:t>
            </a:r>
            <a:r>
              <a:rPr lang="en-US" altLang="en-US" sz="2200" dirty="0"/>
              <a:t>, and Citrix </a:t>
            </a:r>
            <a:r>
              <a:rPr lang="en-US" altLang="en-US" sz="2200" dirty="0" err="1"/>
              <a:t>XenServer</a:t>
            </a:r>
            <a:r>
              <a:rPr lang="en-US" altLang="en-US" sz="2200" dirty="0"/>
              <a:t> 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1 hypervisors </a:t>
            </a:r>
            <a:r>
              <a:rPr lang="en-US" altLang="en-US" b="1" dirty="0" smtClean="0"/>
              <a:t>– </a:t>
            </a:r>
            <a:r>
              <a:rPr lang="en-US" altLang="en-US" dirty="0" smtClean="0"/>
              <a:t>Also includes general-purpose operating systems that provide standard functions as well as </a:t>
            </a:r>
            <a:r>
              <a:rPr lang="en-US" altLang="en-US" sz="1600" dirty="0"/>
              <a:t>VMM </a:t>
            </a:r>
            <a:r>
              <a:rPr lang="en-US" altLang="en-US" dirty="0" smtClean="0"/>
              <a:t>functions</a:t>
            </a:r>
          </a:p>
          <a:p>
            <a:pPr lvl="2"/>
            <a:r>
              <a:rPr lang="en-US" altLang="en-US" sz="2200" dirty="0"/>
              <a:t>Including Microsoft Windows Server with </a:t>
            </a:r>
            <a:r>
              <a:rPr lang="en-US" altLang="en-US" sz="2200" dirty="0" err="1"/>
              <a:t>HyperV</a:t>
            </a:r>
            <a:r>
              <a:rPr lang="en-US" altLang="en-US" sz="2200" dirty="0"/>
              <a:t> and </a:t>
            </a:r>
            <a:r>
              <a:rPr lang="en-US" altLang="en-US" sz="2200" dirty="0" err="1"/>
              <a:t>RedHat</a:t>
            </a:r>
            <a:r>
              <a:rPr lang="en-US" altLang="en-US" sz="2200" dirty="0"/>
              <a:t> Linux with KVM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2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Applications that run on standard operating systems but provide </a:t>
            </a:r>
            <a:r>
              <a:rPr lang="en-US" altLang="en-US" sz="1600" dirty="0"/>
              <a:t>VMM </a:t>
            </a:r>
            <a:r>
              <a:rPr lang="en-US" altLang="en-US" dirty="0" smtClean="0"/>
              <a:t>features to guest operating systems</a:t>
            </a:r>
          </a:p>
          <a:p>
            <a:pPr lvl="2"/>
            <a:r>
              <a:rPr lang="en-US" altLang="en-US" sz="2200" dirty="0" smtClean="0"/>
              <a:t>Including </a:t>
            </a:r>
            <a:r>
              <a:rPr lang="en-US" altLang="en-US" sz="2200" dirty="0"/>
              <a:t>VMware Workstation and Fusion, Parallels Desktop, and Oracle </a:t>
            </a:r>
            <a:r>
              <a:rPr lang="en-US" altLang="en-US" sz="2200" dirty="0" err="1"/>
              <a:t>VirtualBox</a:t>
            </a:r>
            <a:endParaRPr lang="en-US" altLang="en-US" sz="22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19620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55448"/>
            <a:ext cx="10506456" cy="777240"/>
          </a:xfrm>
        </p:spPr>
        <p:txBody>
          <a:bodyPr>
            <a:noAutofit/>
          </a:bodyPr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52144"/>
            <a:ext cx="10506456" cy="554126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Other variations include: </a:t>
            </a:r>
          </a:p>
          <a:p>
            <a:pPr lvl="1"/>
            <a:r>
              <a:rPr lang="en-US" altLang="en-US" sz="2400" b="1" dirty="0" err="1">
                <a:solidFill>
                  <a:srgbClr val="F3B217"/>
                </a:solidFill>
              </a:rPr>
              <a:t>Paravirtualization</a:t>
            </a:r>
            <a:r>
              <a:rPr lang="en-US" altLang="en-US" sz="2400" dirty="0">
                <a:solidFill>
                  <a:srgbClr val="F3B217"/>
                </a:solidFill>
              </a:rPr>
              <a:t> </a:t>
            </a:r>
            <a:r>
              <a:rPr lang="en-US" altLang="en-US" sz="2400" dirty="0"/>
              <a:t>- Technique in which the guest operating system is modified to work in cooperation with the VMM to optimize performance </a:t>
            </a:r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Programming-environment virtualization </a:t>
            </a:r>
            <a:r>
              <a:rPr lang="en-US" altLang="en-US" sz="2400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Emulators </a:t>
            </a:r>
            <a:r>
              <a:rPr lang="en-US" altLang="en-US" sz="2400" b="1" dirty="0"/>
              <a:t>– </a:t>
            </a:r>
            <a:r>
              <a:rPr lang="en-US" altLang="en-US" sz="2400" dirty="0"/>
              <a:t>Allow applications written for one hardware environment to run on a very different hardware environment, such as a different type of CPU</a:t>
            </a:r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Application containment </a:t>
            </a:r>
            <a:r>
              <a:rPr lang="en-US" altLang="en-US" sz="2400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 smtClean="0"/>
              <a:t>Much variation due to breadth, depth and importance of virtualization in modern computing</a:t>
            </a:r>
          </a:p>
          <a:p>
            <a:pPr lvl="1"/>
            <a:endParaRPr lang="en-US" altLang="en-US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6760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28016"/>
            <a:ext cx="10533888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History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2104" y="1088136"/>
            <a:ext cx="10533888" cy="52760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First appeared in IBM mainframes in 1972</a:t>
            </a:r>
          </a:p>
          <a:p>
            <a:r>
              <a:rPr lang="en-US" altLang="en-US" dirty="0" smtClean="0"/>
              <a:t>Allowed multiple users to share a batch-oriented system</a:t>
            </a:r>
          </a:p>
          <a:p>
            <a:r>
              <a:rPr lang="en-US" altLang="en-US" dirty="0" smtClean="0"/>
              <a:t>Formal definition of virtualization helped move it beyond IBM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sz="3000" b="1" dirty="0">
                <a:solidFill>
                  <a:srgbClr val="F3B217"/>
                </a:solidFill>
              </a:rPr>
              <a:t>VMM</a:t>
            </a:r>
            <a:r>
              <a:rPr lang="en-US" altLang="en-US" sz="3000" dirty="0"/>
              <a:t> </a:t>
            </a:r>
            <a:r>
              <a:rPr lang="en-US" altLang="en-US" dirty="0" smtClean="0"/>
              <a:t>provides an environment for programs that is essentially identical to the original machine</a:t>
            </a:r>
          </a:p>
          <a:p>
            <a:pPr lvl="1"/>
            <a:r>
              <a:rPr lang="en-US" altLang="en-US" dirty="0" smtClean="0"/>
              <a:t>Programs running within that environment show only minor performance decreases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sz="3000" b="1" dirty="0">
                <a:solidFill>
                  <a:srgbClr val="F3B217"/>
                </a:solidFill>
              </a:rPr>
              <a:t>VMM</a:t>
            </a:r>
            <a:r>
              <a:rPr lang="en-US" altLang="en-US" sz="3000" dirty="0"/>
              <a:t> </a:t>
            </a:r>
            <a:r>
              <a:rPr lang="en-US" altLang="en-US" dirty="0" smtClean="0"/>
              <a:t>is in complete control of system resources</a:t>
            </a:r>
          </a:p>
          <a:p>
            <a:r>
              <a:rPr lang="en-US" altLang="en-US" dirty="0" smtClean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Xen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b="1" dirty="0" smtClean="0">
                <a:solidFill>
                  <a:srgbClr val="F3B217"/>
                </a:solidFill>
              </a:rPr>
              <a:t>VMware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created technologies, still used today</a:t>
            </a:r>
          </a:p>
          <a:p>
            <a:pPr lvl="1"/>
            <a:r>
              <a:rPr lang="en-US" altLang="en-US" dirty="0" smtClean="0"/>
              <a:t>Virtualization has expanded to many OSes, CPUs, VMMs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164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>
          <a:xfrm>
            <a:off x="859535" y="137160"/>
            <a:ext cx="10497311" cy="832104"/>
          </a:xfrm>
        </p:spPr>
        <p:txBody>
          <a:bodyPr>
            <a:normAutofit/>
          </a:bodyPr>
          <a:lstStyle/>
          <a:p>
            <a:r>
              <a:rPr lang="en-US" altLang="en-US" smtClean="0"/>
              <a:t>Benefits and Features</a:t>
            </a: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24712"/>
            <a:ext cx="10497311" cy="54132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Host system protected from VMs, VMs protected from each other</a:t>
            </a:r>
          </a:p>
          <a:p>
            <a:pPr lvl="1"/>
            <a:r>
              <a:rPr lang="en-US" altLang="en-US" dirty="0" smtClean="0"/>
              <a:t>I.e. A virus less likely to spread</a:t>
            </a:r>
          </a:p>
          <a:p>
            <a:pPr lvl="1"/>
            <a:r>
              <a:rPr lang="en-US" altLang="en-US" dirty="0" smtClean="0"/>
              <a:t>Sharing is provided though via shared file system volume, network communication</a:t>
            </a:r>
          </a:p>
          <a:p>
            <a:r>
              <a:rPr lang="en-US" altLang="en-US" dirty="0" smtClean="0"/>
              <a:t>Freeze, </a:t>
            </a:r>
            <a:r>
              <a:rPr lang="en-US" altLang="en-US" b="1" dirty="0" smtClean="0">
                <a:solidFill>
                  <a:srgbClr val="F3B217"/>
                </a:solidFill>
              </a:rPr>
              <a:t>suspend</a:t>
            </a:r>
            <a:r>
              <a:rPr lang="en-US" altLang="en-US" dirty="0" smtClean="0"/>
              <a:t>, running VM</a:t>
            </a:r>
          </a:p>
          <a:p>
            <a:pPr lvl="1"/>
            <a:r>
              <a:rPr lang="en-US" altLang="en-US" dirty="0" smtClean="0"/>
              <a:t>Then can move or copy somewhere else and </a:t>
            </a:r>
            <a:r>
              <a:rPr lang="en-US" altLang="en-US" b="1" dirty="0" smtClean="0">
                <a:solidFill>
                  <a:srgbClr val="F3B217"/>
                </a:solidFill>
              </a:rPr>
              <a:t>resume</a:t>
            </a:r>
          </a:p>
          <a:p>
            <a:pPr lvl="1"/>
            <a:r>
              <a:rPr lang="en-US" altLang="en-US" dirty="0" smtClean="0"/>
              <a:t>Snapshot of a given state, able to restore back to that state</a:t>
            </a:r>
          </a:p>
          <a:p>
            <a:pPr lvl="2"/>
            <a:r>
              <a:rPr lang="en-US" altLang="en-US" sz="2800" dirty="0" smtClean="0"/>
              <a:t>Some VMMs allow multiple snapshots per VM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Clone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by creating copy and running both original and copy</a:t>
            </a:r>
          </a:p>
          <a:p>
            <a:r>
              <a:rPr lang="en-US" altLang="en-US" dirty="0" smtClean="0"/>
              <a:t>Great for OS research, better system development efficiency</a:t>
            </a:r>
          </a:p>
          <a:p>
            <a:r>
              <a:rPr lang="en-US" altLang="en-US" dirty="0" smtClean="0"/>
              <a:t>Run multiple, different OSes on a single machine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Consolidation</a:t>
            </a:r>
            <a:r>
              <a:rPr lang="en-US" altLang="en-US" dirty="0" smtClean="0"/>
              <a:t>, app dev, …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72917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26286</TotalTime>
  <Words>3842</Words>
  <Application>Microsoft Office PowerPoint</Application>
  <PresentationFormat>Произвольный</PresentationFormat>
  <Paragraphs>448</Paragraphs>
  <Slides>49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0" baseType="lpstr">
      <vt:lpstr>Тема Office</vt:lpstr>
      <vt:lpstr>Computer Architecture and Operating Systems Lecture 11: Virtual Machines</vt:lpstr>
      <vt:lpstr>Virtual Machines</vt:lpstr>
      <vt:lpstr>Objectives</vt:lpstr>
      <vt:lpstr>Overview</vt:lpstr>
      <vt:lpstr>System Models</vt:lpstr>
      <vt:lpstr>Implementation of VMMs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713</cp:revision>
  <dcterms:created xsi:type="dcterms:W3CDTF">2015-11-11T03:30:50Z</dcterms:created>
  <dcterms:modified xsi:type="dcterms:W3CDTF">2021-05-30T20:28:26Z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