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323" r:id="rId3"/>
    <p:sldId id="324" r:id="rId4"/>
    <p:sldId id="325" r:id="rId5"/>
    <p:sldId id="339" r:id="rId6"/>
    <p:sldId id="340" r:id="rId7"/>
    <p:sldId id="329" r:id="rId8"/>
    <p:sldId id="341" r:id="rId9"/>
    <p:sldId id="331" r:id="rId10"/>
    <p:sldId id="332" r:id="rId11"/>
    <p:sldId id="333" r:id="rId12"/>
    <p:sldId id="334" r:id="rId13"/>
    <p:sldId id="335" r:id="rId14"/>
    <p:sldId id="336" r:id="rId15"/>
    <p:sldId id="337" r:id="rId16"/>
    <p:sldId id="338" r:id="rId17"/>
    <p:sldId id="343" r:id="rId18"/>
    <p:sldId id="344" r:id="rId19"/>
    <p:sldId id="345" r:id="rId20"/>
    <p:sldId id="347" r:id="rId21"/>
    <p:sldId id="349" r:id="rId22"/>
    <p:sldId id="351" r:id="rId23"/>
    <p:sldId id="353" r:id="rId24"/>
    <p:sldId id="355" r:id="rId25"/>
    <p:sldId id="356" r:id="rId26"/>
    <p:sldId id="357" r:id="rId27"/>
    <p:sldId id="369" r:id="rId28"/>
    <p:sldId id="322"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амкин Александр Сергеевич" initials="КАС"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B217"/>
    <a:srgbClr val="1E3272"/>
    <a:srgbClr val="2F5CB5"/>
    <a:srgbClr val="F3B217"/>
    <a:srgbClr val="F07F09"/>
    <a:srgbClr val="FF6600"/>
    <a:srgbClr val="273272"/>
    <a:srgbClr val="F8BA30"/>
    <a:srgbClr val="FFC000"/>
    <a:srgbClr val="2E5E8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2" autoAdjust="0"/>
    <p:restoredTop sz="99729" autoAdjust="0"/>
  </p:normalViewPr>
  <p:slideViewPr>
    <p:cSldViewPr snapToGrid="0">
      <p:cViewPr varScale="1">
        <p:scale>
          <a:sx n="79" d="100"/>
          <a:sy n="79" d="100"/>
        </p:scale>
        <p:origin x="-58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7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06195-8D78-4F6F-B8E4-FA67975ACEF5}" type="datetimeFigureOut">
              <a:rPr lang="ru-RU" smtClean="0"/>
              <a:pPr/>
              <a:t>07.06.2021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301F6-630C-4517-9108-FC1E44EE8C87}" type="slidenum">
              <a:rPr lang="ru-RU" smtClean="0"/>
              <a:pPr/>
              <a:t>‹#›</a:t>
            </a:fld>
            <a:endParaRPr lang="ru-RU"/>
          </a:p>
        </p:txBody>
      </p:sp>
    </p:spTree>
    <p:extLst>
      <p:ext uri="{BB962C8B-B14F-4D97-AF65-F5344CB8AC3E}">
        <p14:creationId xmlns="" xmlns:p14="http://schemas.microsoft.com/office/powerpoint/2010/main" val="8272799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212F1-C3D9-4F2B-8F42-5E960FE8BE51}" type="datetimeFigureOut">
              <a:rPr lang="ru-RU" smtClean="0"/>
              <a:pPr/>
              <a:t>07.06.2021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3B3A5-99BF-45D9-956B-DC57CC23AD97}" type="slidenum">
              <a:rPr lang="ru-RU" smtClean="0"/>
              <a:pPr/>
              <a:t>‹#›</a:t>
            </a:fld>
            <a:endParaRPr lang="ru-RU"/>
          </a:p>
        </p:txBody>
      </p:sp>
    </p:spTree>
    <p:extLst>
      <p:ext uri="{BB962C8B-B14F-4D97-AF65-F5344CB8AC3E}">
        <p14:creationId xmlns="" xmlns:p14="http://schemas.microsoft.com/office/powerpoint/2010/main" val="38650213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583B3A5-99BF-45D9-956B-DC57CC23AD97}" type="slidenum">
              <a:rPr lang="ru-RU" smtClean="0"/>
              <a:pPr/>
              <a:t>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Верхний колонтитул 5"/>
          <p:cNvSpPr>
            <a:spLocks noGrp="1"/>
          </p:cNvSpPr>
          <p:nvPr>
            <p:ph type="hdr" sz="quarter" idx="12"/>
          </p:nvPr>
        </p:nvSpPr>
        <p:spPr/>
        <p:txBody>
          <a:bodyPr/>
          <a:lstStyle/>
          <a:p>
            <a:endParaRPr lang="ru-RU" dirty="0"/>
          </a:p>
        </p:txBody>
      </p:sp>
    </p:spTree>
    <p:extLst>
      <p:ext uri="{BB962C8B-B14F-4D97-AF65-F5344CB8AC3E}">
        <p14:creationId xmlns="" xmlns:p14="http://schemas.microsoft.com/office/powerpoint/2010/main" val="238179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83B3A5-99BF-45D9-956B-DC57CC23AD97}" type="slidenum">
              <a:rPr lang="ru-RU" smtClean="0"/>
              <a:pPr/>
              <a:t>28</a:t>
            </a:fld>
            <a:endParaRPr lang="ru-RU"/>
          </a:p>
        </p:txBody>
      </p:sp>
    </p:spTree>
    <p:extLst>
      <p:ext uri="{BB962C8B-B14F-4D97-AF65-F5344CB8AC3E}">
        <p14:creationId xmlns="" xmlns:p14="http://schemas.microsoft.com/office/powerpoint/2010/main" val="251895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581033C5-4EEC-49DE-ABCA-5A5711C75A30}" type="slidenum">
              <a:rPr lang="en-US" altLang="en-US">
                <a:latin typeface="Helvetica" pitchFamily="-84" charset="0"/>
              </a:rPr>
              <a:pPr/>
              <a:t>2</a:t>
            </a:fld>
            <a:endParaRPr lang="en-US" altLang="en-US">
              <a:latin typeface="Helvetica" pitchFamily="-84" charset="0"/>
            </a:endParaRPr>
          </a:p>
        </p:txBody>
      </p:sp>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4BC785B9-63F7-4E11-A5A7-EB331EDDBBD1}" type="slidenum">
              <a:rPr lang="en-US" altLang="en-US">
                <a:latin typeface="Helvetica" pitchFamily="-84" charset="0"/>
              </a:rPr>
              <a:pPr/>
              <a:t>3</a:t>
            </a:fld>
            <a:endParaRPr lang="en-US" altLang="en-US">
              <a:latin typeface="Helvetica" pitchFamily="-84" charset="0"/>
            </a:endParaRPr>
          </a:p>
        </p:txBody>
      </p:sp>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25B9BC58-0278-4D3A-8781-949F2BDBEFB4}" type="slidenum">
              <a:rPr lang="en-US" altLang="en-US">
                <a:latin typeface="Helvetica" pitchFamily="-84" charset="0"/>
              </a:rPr>
              <a:pPr/>
              <a:t>7</a:t>
            </a:fld>
            <a:endParaRPr lang="en-US" altLang="en-US">
              <a:latin typeface="Helvetica" pitchFamily="-84" charset="0"/>
            </a:endParaRPr>
          </a:p>
        </p:txBody>
      </p:sp>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2" name="Rectangle 5"/>
          <p:cNvSpPr/>
          <p:nvPr userDrawn="1"/>
        </p:nvSpPr>
        <p:spPr>
          <a:xfrm>
            <a:off x="-1" y="2601087"/>
            <a:ext cx="12192001" cy="1603772"/>
          </a:xfrm>
          <a:prstGeom prst="rect">
            <a:avLst/>
          </a:prstGeom>
          <a:solidFill>
            <a:srgbClr val="2F5CB5"/>
          </a:solidFill>
          <a:ln w="19050" cap="sq" cmpd="sng" algn="ctr">
            <a:solidFill>
              <a:srgbClr val="FF66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6"/>
          <p:cNvSpPr/>
          <p:nvPr userDrawn="1"/>
        </p:nvSpPr>
        <p:spPr>
          <a:xfrm>
            <a:off x="0" y="2545985"/>
            <a:ext cx="12192000" cy="59883"/>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9"/>
          <p:cNvSpPr/>
          <p:nvPr userDrawn="1"/>
        </p:nvSpPr>
        <p:spPr>
          <a:xfrm>
            <a:off x="0" y="4210574"/>
            <a:ext cx="12192000" cy="45719"/>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Title 7"/>
          <p:cNvSpPr>
            <a:spLocks noGrp="1"/>
          </p:cNvSpPr>
          <p:nvPr>
            <p:ph type="ctrTitle"/>
          </p:nvPr>
        </p:nvSpPr>
        <p:spPr>
          <a:xfrm>
            <a:off x="0" y="2601227"/>
            <a:ext cx="12192000" cy="1840144"/>
          </a:xfrm>
        </p:spPr>
        <p:txBody>
          <a:bodyPr anchor="ctr"/>
          <a:lstStyle>
            <a:lvl1pPr algn="ctr">
              <a:defRPr lang="en-US" dirty="0">
                <a:solidFill>
                  <a:srgbClr val="FFFFFF"/>
                </a:solidFill>
              </a:defRPr>
            </a:lvl1pPr>
          </a:lstStyle>
          <a:p>
            <a:r>
              <a:rPr lang="en-US" dirty="0" smtClean="0"/>
              <a:t>Click to edit Master title style</a:t>
            </a:r>
            <a:endParaRPr lang="en-US" dirty="0"/>
          </a:p>
        </p:txBody>
      </p:sp>
      <p:pic>
        <p:nvPicPr>
          <p:cNvPr id="9" name="Рисунок 8" descr="logo_с_hse_cmyk_e.png"/>
          <p:cNvPicPr>
            <a:picLocks noChangeAspect="1"/>
          </p:cNvPicPr>
          <p:nvPr userDrawn="1"/>
        </p:nvPicPr>
        <p:blipFill>
          <a:blip r:embed="rId2" cstate="print"/>
          <a:stretch>
            <a:fillRect/>
          </a:stretch>
        </p:blipFill>
        <p:spPr>
          <a:xfrm>
            <a:off x="3934031" y="213770"/>
            <a:ext cx="1704213" cy="2196275"/>
          </a:xfrm>
          <a:prstGeom prst="rect">
            <a:avLst/>
          </a:prstGeom>
        </p:spPr>
      </p:pic>
      <p:pic>
        <p:nvPicPr>
          <p:cNvPr id="10" name="Рисунок 9" descr="Unknown.png"/>
          <p:cNvPicPr>
            <a:picLocks noChangeAspect="1"/>
          </p:cNvPicPr>
          <p:nvPr userDrawn="1"/>
        </p:nvPicPr>
        <p:blipFill>
          <a:blip r:embed="rId3" cstate="print"/>
          <a:stretch>
            <a:fillRect/>
          </a:stretch>
        </p:blipFill>
        <p:spPr>
          <a:xfrm>
            <a:off x="6045713" y="219880"/>
            <a:ext cx="2143125" cy="2143125"/>
          </a:xfrm>
          <a:prstGeom prst="rect">
            <a:avLst/>
          </a:prstGeom>
        </p:spPr>
      </p:pic>
    </p:spTree>
    <p:extLst>
      <p:ext uri="{BB962C8B-B14F-4D97-AF65-F5344CB8AC3E}">
        <p14:creationId xmlns="" xmlns:p14="http://schemas.microsoft.com/office/powerpoint/2010/main" val="3224551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9711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348877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рямоугольник 10"/>
          <p:cNvSpPr/>
          <p:nvPr userDrawn="1"/>
        </p:nvSpPr>
        <p:spPr>
          <a:xfrm>
            <a:off x="838200" y="123553"/>
            <a:ext cx="10515600" cy="842818"/>
          </a:xfrm>
          <a:prstGeom prst="rect">
            <a:avLst/>
          </a:prstGeom>
          <a:solidFill>
            <a:srgbClr val="2F5C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273272"/>
              </a:solidFill>
            </a:endParaRPr>
          </a:p>
        </p:txBody>
      </p:sp>
      <p:sp>
        <p:nvSpPr>
          <p:cNvPr id="21" name="Овал 20"/>
          <p:cNvSpPr/>
          <p:nvPr userDrawn="1"/>
        </p:nvSpPr>
        <p:spPr>
          <a:xfrm flipV="1">
            <a:off x="10775841" y="6190935"/>
            <a:ext cx="584617" cy="502173"/>
          </a:xfrm>
          <a:prstGeom prst="ellipse">
            <a:avLst/>
          </a:prstGeom>
          <a:solidFill>
            <a:srgbClr val="2F5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73272"/>
              </a:solidFill>
            </a:endParaRPr>
          </a:p>
        </p:txBody>
      </p:sp>
      <p:sp>
        <p:nvSpPr>
          <p:cNvPr id="3" name="Объект 2"/>
          <p:cNvSpPr>
            <a:spLocks noGrp="1"/>
          </p:cNvSpPr>
          <p:nvPr>
            <p:ph idx="1"/>
          </p:nvPr>
        </p:nvSpPr>
        <p:spPr>
          <a:xfrm>
            <a:off x="838200" y="1178053"/>
            <a:ext cx="10515600" cy="4997896"/>
          </a:xfrm>
        </p:spPr>
        <p:txBody>
          <a:bodyPr/>
          <a:lstStyle>
            <a:lvl1pPr>
              <a:buFont typeface="Wingdings" pitchFamily="2" charset="2"/>
              <a:buChar char="§"/>
              <a:defRPr sz="3600">
                <a:solidFill>
                  <a:srgbClr val="273272"/>
                </a:solidFill>
              </a:defRPr>
            </a:lvl1pPr>
            <a:lvl2pPr>
              <a:buClr>
                <a:srgbClr val="F7B217"/>
              </a:buClr>
              <a:buFont typeface="Wingdings" pitchFamily="2" charset="2"/>
              <a:buChar char="§"/>
              <a:defRPr sz="3200">
                <a:solidFill>
                  <a:srgbClr val="273272"/>
                </a:solidFill>
              </a:defRPr>
            </a:lvl2pPr>
            <a:lvl3pPr>
              <a:buFont typeface="Wingdings" pitchFamily="2" charset="2"/>
              <a:buChar char="§"/>
              <a:defRPr sz="2400">
                <a:solidFill>
                  <a:srgbClr val="273272"/>
                </a:solidFill>
              </a:defRPr>
            </a:lvl3pPr>
            <a:lvl4pPr>
              <a:defRPr sz="2000">
                <a:solidFill>
                  <a:srgbClr val="273272"/>
                </a:solidFill>
              </a:defRPr>
            </a:lvl4pPr>
            <a:lvl5pPr>
              <a:defRPr sz="1800">
                <a:solidFill>
                  <a:srgbClr val="273272"/>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10776031" y="6190938"/>
            <a:ext cx="594673" cy="479419"/>
          </a:xfrm>
        </p:spPr>
        <p:txBody>
          <a:bodyPr/>
          <a:lstStyle>
            <a:lvl1pPr>
              <a:defRPr sz="2000" b="1">
                <a:solidFill>
                  <a:srgbClr val="F7B217"/>
                </a:solidFill>
              </a:defRPr>
            </a:lvl1pPr>
          </a:lstStyle>
          <a:p>
            <a:pPr algn="ctr"/>
            <a:fld id="{1397BFD8-F312-4EF2-A268-44FB4BDDBBB0}" type="slidenum">
              <a:rPr lang="ru-RU" smtClean="0"/>
              <a:pPr algn="ctr"/>
              <a:t>‹#›</a:t>
            </a:fld>
            <a:endParaRPr lang="ru-RU" dirty="0"/>
          </a:p>
        </p:txBody>
      </p:sp>
      <p:sp>
        <p:nvSpPr>
          <p:cNvPr id="2" name="Заголовок 1"/>
          <p:cNvSpPr>
            <a:spLocks noGrp="1"/>
          </p:cNvSpPr>
          <p:nvPr>
            <p:ph type="title" hasCustomPrompt="1"/>
          </p:nvPr>
        </p:nvSpPr>
        <p:spPr>
          <a:xfrm>
            <a:off x="838200" y="107867"/>
            <a:ext cx="10515600" cy="840215"/>
          </a:xfrm>
          <a:noFill/>
          <a:effectLst/>
        </p:spPr>
        <p:txBody>
          <a:bodyPr lIns="72000" tIns="25200" rIns="0" bIns="25200"/>
          <a:lstStyle>
            <a:lvl1pPr algn="ctr">
              <a:lnSpc>
                <a:spcPct val="100000"/>
              </a:lnSpc>
              <a:defRPr sz="4800" b="1">
                <a:solidFill>
                  <a:srgbClr val="F7B217"/>
                </a:solidFill>
              </a:defRPr>
            </a:lvl1pPr>
          </a:lstStyle>
          <a:p>
            <a:r>
              <a:rPr lang="en-US" dirty="0" smtClean="0"/>
              <a:t>Slide Header</a:t>
            </a:r>
            <a:endParaRPr lang="ru-RU" dirty="0"/>
          </a:p>
        </p:txBody>
      </p:sp>
    </p:spTree>
    <p:extLst>
      <p:ext uri="{BB962C8B-B14F-4D97-AF65-F5344CB8AC3E}">
        <p14:creationId xmlns="" xmlns:p14="http://schemas.microsoft.com/office/powerpoint/2010/main" val="3256953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067076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7100159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dirty="0"/>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4075590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28896048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dirty="0"/>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15238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2127791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175270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96883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600696"/>
            <a:ext cx="12192000" cy="1587256"/>
          </a:xfrm>
          <a:effectLst/>
        </p:spPr>
        <p:txBody>
          <a:bodyPr>
            <a:normAutofit/>
          </a:bodyPr>
          <a:lstStyle/>
          <a:p>
            <a:pPr fontAlgn="base"/>
            <a:r>
              <a:rPr lang="en-US" b="1" dirty="0" smtClean="0">
                <a:solidFill>
                  <a:schemeClr val="bg1"/>
                </a:solidFill>
              </a:rPr>
              <a:t>Computer Architecture </a:t>
            </a:r>
            <a:r>
              <a:rPr lang="en-US" b="1" dirty="0" smtClean="0"/>
              <a:t>and </a:t>
            </a:r>
            <a:r>
              <a:rPr lang="en-US" b="1" dirty="0" smtClean="0">
                <a:solidFill>
                  <a:srgbClr val="F7B217"/>
                </a:solidFill>
              </a:rPr>
              <a:t>Operating Systems</a:t>
            </a:r>
            <a:r>
              <a:rPr lang="en-US" b="1" dirty="0" smtClean="0"/>
              <a:t/>
            </a:r>
            <a:br>
              <a:rPr lang="en-US" b="1" dirty="0" smtClean="0"/>
            </a:br>
            <a:r>
              <a:rPr lang="en-US" b="1" dirty="0" smtClean="0"/>
              <a:t>Lecture </a:t>
            </a:r>
            <a:r>
              <a:rPr lang="en-US" b="1" dirty="0" smtClean="0"/>
              <a:t>1</a:t>
            </a:r>
            <a:r>
              <a:rPr lang="ru-RU" b="1" dirty="0" smtClean="0"/>
              <a:t>3</a:t>
            </a:r>
            <a:r>
              <a:rPr lang="en-US" b="1" dirty="0" smtClean="0"/>
              <a:t>: Socket</a:t>
            </a:r>
            <a:r>
              <a:rPr lang="en-US" b="1" dirty="0" smtClean="0"/>
              <a:t>s</a:t>
            </a:r>
            <a:endParaRPr lang="en-US" b="1" dirty="0"/>
          </a:p>
        </p:txBody>
      </p:sp>
      <p:sp>
        <p:nvSpPr>
          <p:cNvPr id="5" name="Subtitle 11"/>
          <p:cNvSpPr>
            <a:spLocks noGrp="1"/>
          </p:cNvSpPr>
          <p:nvPr>
            <p:ph type="subTitle" idx="4294967295"/>
          </p:nvPr>
        </p:nvSpPr>
        <p:spPr>
          <a:xfrm>
            <a:off x="0" y="4423118"/>
            <a:ext cx="12192000" cy="573664"/>
          </a:xfrm>
        </p:spPr>
        <p:txBody>
          <a:bodyPr>
            <a:noAutofit/>
          </a:bodyPr>
          <a:lstStyle/>
          <a:p>
            <a:pPr algn="ctr">
              <a:buNone/>
              <a:defRPr/>
            </a:pPr>
            <a:r>
              <a:rPr lang="en-US" sz="4800" b="1" dirty="0" smtClean="0"/>
              <a:t>Andrei Tatarnikov</a:t>
            </a:r>
            <a:endParaRPr lang="en-US" sz="4800" b="1" dirty="0"/>
          </a:p>
        </p:txBody>
      </p:sp>
      <p:sp>
        <p:nvSpPr>
          <p:cNvPr id="14" name="TextBox 13"/>
          <p:cNvSpPr txBox="1"/>
          <p:nvPr/>
        </p:nvSpPr>
        <p:spPr>
          <a:xfrm>
            <a:off x="-47500" y="5305305"/>
            <a:ext cx="12239500" cy="954107"/>
          </a:xfrm>
          <a:prstGeom prst="rect">
            <a:avLst/>
          </a:prstGeom>
          <a:noFill/>
        </p:spPr>
        <p:txBody>
          <a:bodyPr wrap="square">
            <a:spAutoFit/>
          </a:bodyPr>
          <a:lstStyle/>
          <a:p>
            <a:pPr algn="ctr">
              <a:defRPr/>
            </a:pPr>
            <a:r>
              <a:rPr lang="en-US" sz="2800" b="1" u="sng" dirty="0" smtClean="0">
                <a:solidFill>
                  <a:srgbClr val="0070C0"/>
                </a:solidFill>
                <a:latin typeface="+mj-lt"/>
                <a:cs typeface="Calibri" pitchFamily="34" charset="0"/>
              </a:rPr>
              <a:t>atatarnikov@hse.ru </a:t>
            </a:r>
          </a:p>
          <a:p>
            <a:pPr algn="ctr">
              <a:defRPr/>
            </a:pPr>
            <a:r>
              <a:rPr lang="en-US" sz="2800" b="1" u="sng" dirty="0" smtClean="0">
                <a:solidFill>
                  <a:srgbClr val="0070C0"/>
                </a:solidFill>
                <a:latin typeface="+mj-lt"/>
                <a:cs typeface="Calibri" pitchFamily="34" charset="0"/>
              </a:rPr>
              <a:t>@andrewt0301</a:t>
            </a:r>
            <a:endParaRPr lang="en-US" sz="2800" b="1" u="sng" dirty="0">
              <a:solidFill>
                <a:srgbClr val="0070C0"/>
              </a:solidFill>
              <a:latin typeface="+mj-lt"/>
              <a:cs typeface="Calibri" pitchFamily="34" charset="0"/>
            </a:endParaRPr>
          </a:p>
        </p:txBody>
      </p:sp>
    </p:spTree>
    <p:extLst>
      <p:ext uri="{BB962C8B-B14F-4D97-AF65-F5344CB8AC3E}">
        <p14:creationId xmlns="" xmlns:p14="http://schemas.microsoft.com/office/powerpoint/2010/main" val="249289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noChangeArrowheads="1"/>
          </p:cNvSpPr>
          <p:nvPr>
            <p:ph type="title"/>
          </p:nvPr>
        </p:nvSpPr>
        <p:spPr/>
        <p:txBody>
          <a:bodyPr/>
          <a:lstStyle/>
          <a:p>
            <a:r>
              <a:rPr lang="en-US" altLang="en-US" smtClean="0"/>
              <a:t>TCP/IP Example (Cont.)</a:t>
            </a:r>
          </a:p>
        </p:txBody>
      </p:sp>
      <p:sp>
        <p:nvSpPr>
          <p:cNvPr id="41986" name="Content Placeholder 3"/>
          <p:cNvSpPr>
            <a:spLocks noGrp="1" noChangeArrowheads="1"/>
          </p:cNvSpPr>
          <p:nvPr>
            <p:ph idx="1"/>
          </p:nvPr>
        </p:nvSpPr>
        <p:spPr>
          <a:xfrm>
            <a:off x="878305" y="1233489"/>
            <a:ext cx="10419347" cy="4674016"/>
          </a:xfrm>
        </p:spPr>
        <p:txBody>
          <a:bodyPr>
            <a:normAutofit fontScale="92500" lnSpcReduction="10000"/>
          </a:bodyPr>
          <a:lstStyle/>
          <a:p>
            <a:r>
              <a:rPr lang="en-US" altLang="en-US" dirty="0" smtClean="0"/>
              <a:t>Within a network, how does a packet move from sender (host or router) to receiver?</a:t>
            </a:r>
          </a:p>
          <a:p>
            <a:pPr lvl="1"/>
            <a:r>
              <a:rPr lang="en-US" altLang="en-US" dirty="0" smtClean="0"/>
              <a:t>Every Ethernet/</a:t>
            </a:r>
            <a:r>
              <a:rPr lang="en-US" altLang="en-US" dirty="0" err="1" smtClean="0"/>
              <a:t>WiFi</a:t>
            </a:r>
            <a:r>
              <a:rPr lang="en-US" altLang="en-US" dirty="0" smtClean="0"/>
              <a:t> device has a </a:t>
            </a:r>
            <a:r>
              <a:rPr lang="en-US" altLang="en-US" b="1" dirty="0" smtClean="0">
                <a:solidFill>
                  <a:srgbClr val="F7B217"/>
                </a:solidFill>
              </a:rPr>
              <a:t>medium access control</a:t>
            </a:r>
            <a:r>
              <a:rPr lang="en-US" altLang="en-US" b="1" dirty="0" smtClean="0">
                <a:solidFill>
                  <a:srgbClr val="3366FF"/>
                </a:solidFill>
              </a:rPr>
              <a:t> </a:t>
            </a:r>
            <a:r>
              <a:rPr lang="en-US" altLang="en-US" dirty="0" smtClean="0"/>
              <a:t>(MAC) address</a:t>
            </a:r>
          </a:p>
          <a:p>
            <a:pPr lvl="1"/>
            <a:r>
              <a:rPr lang="en-US" altLang="en-US" dirty="0" smtClean="0"/>
              <a:t>Two devices on same LAN communicate via MAC address</a:t>
            </a:r>
          </a:p>
          <a:p>
            <a:pPr lvl="1"/>
            <a:r>
              <a:rPr lang="en-US" altLang="en-US" dirty="0" smtClean="0"/>
              <a:t>If a system needs to send data to another system, it needs to discover the IP to MAC address mapping</a:t>
            </a:r>
          </a:p>
          <a:p>
            <a:pPr lvl="2"/>
            <a:r>
              <a:rPr lang="en-US" altLang="en-US" dirty="0" smtClean="0"/>
              <a:t>Uses </a:t>
            </a:r>
            <a:r>
              <a:rPr lang="en-US" altLang="en-US" b="1" dirty="0" smtClean="0">
                <a:solidFill>
                  <a:srgbClr val="F7B217"/>
                </a:solidFill>
              </a:rPr>
              <a:t>address resolution protocol </a:t>
            </a:r>
            <a:r>
              <a:rPr lang="en-US" altLang="en-US" dirty="0" smtClean="0"/>
              <a:t>(ARP)</a:t>
            </a:r>
          </a:p>
          <a:p>
            <a:pPr lvl="1"/>
            <a:r>
              <a:rPr lang="en-US" altLang="en-US" dirty="0" smtClean="0"/>
              <a:t>A broadcast uses a special network address to signal that all hosts should receive and process the packet</a:t>
            </a:r>
          </a:p>
          <a:p>
            <a:pPr lvl="2"/>
            <a:r>
              <a:rPr lang="en-US" altLang="en-US" dirty="0" smtClean="0"/>
              <a:t>Not forwarded by routers to different networks</a:t>
            </a:r>
          </a:p>
          <a:p>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10</a:t>
            </a:fld>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noChangeArrowheads="1"/>
          </p:cNvSpPr>
          <p:nvPr>
            <p:ph type="title"/>
          </p:nvPr>
        </p:nvSpPr>
        <p:spPr/>
        <p:txBody>
          <a:bodyPr/>
          <a:lstStyle/>
          <a:p>
            <a:r>
              <a:rPr lang="en-US" altLang="en-US" smtClean="0"/>
              <a:t>Ethernet Packet</a:t>
            </a:r>
          </a:p>
        </p:txBody>
      </p:sp>
      <p:pic>
        <p:nvPicPr>
          <p:cNvPr id="43010" name="Picture 3"/>
          <p:cNvPicPr>
            <a:picLocks noChangeAspect="1"/>
          </p:cNvPicPr>
          <p:nvPr/>
        </p:nvPicPr>
        <p:blipFill>
          <a:blip r:embed="rId2" cstate="print"/>
          <a:srcRect/>
          <a:stretch>
            <a:fillRect/>
          </a:stretch>
        </p:blipFill>
        <p:spPr bwMode="auto">
          <a:xfrm>
            <a:off x="1663701" y="1157288"/>
            <a:ext cx="9376833" cy="4610100"/>
          </a:xfrm>
          <a:prstGeom prst="rect">
            <a:avLst/>
          </a:prstGeom>
          <a:noFill/>
          <a:ln w="9525">
            <a:noFill/>
            <a:miter lim="800000"/>
            <a:headEnd/>
            <a:tailEnd/>
          </a:ln>
        </p:spPr>
      </p:pic>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11</a:t>
            </a:fld>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noChangeArrowheads="1"/>
          </p:cNvSpPr>
          <p:nvPr>
            <p:ph type="title"/>
          </p:nvPr>
        </p:nvSpPr>
        <p:spPr/>
        <p:txBody>
          <a:bodyPr/>
          <a:lstStyle/>
          <a:p>
            <a:r>
              <a:rPr lang="en-US" altLang="en-US" smtClean="0"/>
              <a:t>Transport Protocols UDP and TCP</a:t>
            </a:r>
          </a:p>
        </p:txBody>
      </p:sp>
      <p:sp>
        <p:nvSpPr>
          <p:cNvPr id="44034" name="Content Placeholder 2"/>
          <p:cNvSpPr>
            <a:spLocks noGrp="1" noChangeArrowheads="1"/>
          </p:cNvSpPr>
          <p:nvPr>
            <p:ph idx="1"/>
          </p:nvPr>
        </p:nvSpPr>
        <p:spPr>
          <a:xfrm>
            <a:off x="890338" y="1233489"/>
            <a:ext cx="10425364" cy="4530725"/>
          </a:xfrm>
        </p:spPr>
        <p:txBody>
          <a:bodyPr>
            <a:normAutofit fontScale="85000" lnSpcReduction="20000"/>
          </a:bodyPr>
          <a:lstStyle/>
          <a:p>
            <a:r>
              <a:rPr lang="en-US" altLang="en-US" dirty="0" smtClean="0"/>
              <a:t>Once a host with a specific IP address receives a packet, it must somehow pass it to the correct waiting process</a:t>
            </a:r>
          </a:p>
          <a:p>
            <a:r>
              <a:rPr lang="en-US" altLang="en-US" dirty="0" smtClean="0"/>
              <a:t>Transport protocols TCP and UDP identify receiving and sending processes through the use of a port number</a:t>
            </a:r>
          </a:p>
          <a:p>
            <a:pPr lvl="1"/>
            <a:r>
              <a:rPr lang="en-US" altLang="en-US" dirty="0" smtClean="0"/>
              <a:t>Allows host with single IP address to have multiple server/client processes sending/receiving packets</a:t>
            </a:r>
          </a:p>
          <a:p>
            <a:pPr lvl="1"/>
            <a:r>
              <a:rPr lang="en-US" altLang="en-US" b="1" i="1" dirty="0" smtClean="0"/>
              <a:t>Well-known</a:t>
            </a:r>
            <a:r>
              <a:rPr lang="en-US" altLang="en-US" dirty="0" smtClean="0"/>
              <a:t> port numbers are used for many services</a:t>
            </a:r>
          </a:p>
          <a:p>
            <a:pPr lvl="2"/>
            <a:r>
              <a:rPr lang="en-US" altLang="en-US" dirty="0" smtClean="0"/>
              <a:t>FTP – port 21</a:t>
            </a:r>
          </a:p>
          <a:p>
            <a:pPr lvl="2"/>
            <a:r>
              <a:rPr lang="en-US" altLang="en-US" dirty="0" err="1" smtClean="0"/>
              <a:t>ssh</a:t>
            </a:r>
            <a:r>
              <a:rPr lang="en-US" altLang="en-US" dirty="0" smtClean="0"/>
              <a:t> – port 22</a:t>
            </a:r>
          </a:p>
          <a:p>
            <a:pPr lvl="2"/>
            <a:r>
              <a:rPr lang="en-US" altLang="en-US" dirty="0" smtClean="0"/>
              <a:t>SMTP – port 25</a:t>
            </a:r>
          </a:p>
          <a:p>
            <a:pPr lvl="2"/>
            <a:r>
              <a:rPr lang="en-US" altLang="en-US" dirty="0" smtClean="0"/>
              <a:t>HTTP – port 80</a:t>
            </a:r>
          </a:p>
          <a:p>
            <a:r>
              <a:rPr lang="en-US" altLang="en-US" dirty="0" smtClean="0"/>
              <a:t>Transport protocol can be simple or can add reliability to network packet stream</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12</a:t>
            </a:fld>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noChangeArrowheads="1"/>
          </p:cNvSpPr>
          <p:nvPr>
            <p:ph type="title"/>
          </p:nvPr>
        </p:nvSpPr>
        <p:spPr/>
        <p:txBody>
          <a:bodyPr/>
          <a:lstStyle/>
          <a:p>
            <a:r>
              <a:rPr lang="en-US" altLang="en-US" smtClean="0"/>
              <a:t>User Datagram Protocol</a:t>
            </a:r>
          </a:p>
        </p:txBody>
      </p:sp>
      <p:sp>
        <p:nvSpPr>
          <p:cNvPr id="45058" name="Content Placeholder 2"/>
          <p:cNvSpPr>
            <a:spLocks noGrp="1" noChangeArrowheads="1"/>
          </p:cNvSpPr>
          <p:nvPr>
            <p:ph idx="1"/>
          </p:nvPr>
        </p:nvSpPr>
        <p:spPr>
          <a:xfrm>
            <a:off x="830179" y="1221457"/>
            <a:ext cx="10479505" cy="4530725"/>
          </a:xfrm>
        </p:spPr>
        <p:txBody>
          <a:bodyPr>
            <a:normAutofit lnSpcReduction="10000"/>
          </a:bodyPr>
          <a:lstStyle/>
          <a:p>
            <a:r>
              <a:rPr lang="en-US" altLang="en-US" dirty="0" smtClean="0"/>
              <a:t>UDP is </a:t>
            </a:r>
            <a:r>
              <a:rPr lang="en-US" altLang="en-US" b="1" i="1" dirty="0" smtClean="0"/>
              <a:t>unreliable </a:t>
            </a:r>
            <a:r>
              <a:rPr lang="en-US" altLang="en-US" dirty="0" smtClean="0"/>
              <a:t>– bare-bones extension to IP with addition of port number</a:t>
            </a:r>
          </a:p>
          <a:p>
            <a:pPr lvl="1"/>
            <a:r>
              <a:rPr lang="en-US" altLang="en-US" dirty="0" smtClean="0"/>
              <a:t>Since there are no guarantees of delivery in the lower network (IP) layer, packets may become lost</a:t>
            </a:r>
          </a:p>
          <a:p>
            <a:pPr lvl="1"/>
            <a:r>
              <a:rPr lang="en-US" altLang="en-US" dirty="0" smtClean="0"/>
              <a:t>Packets may also be received out-out-order</a:t>
            </a:r>
          </a:p>
          <a:p>
            <a:r>
              <a:rPr lang="en-US" altLang="en-US" dirty="0" smtClean="0"/>
              <a:t>UDP is also </a:t>
            </a:r>
            <a:r>
              <a:rPr lang="en-US" altLang="en-US" b="1" i="1" dirty="0" smtClean="0"/>
              <a:t>connectionless</a:t>
            </a:r>
            <a:r>
              <a:rPr lang="en-US" altLang="en-US" dirty="0" smtClean="0"/>
              <a:t> – no connection setup at the beginning of the transmission to set up state</a:t>
            </a:r>
          </a:p>
          <a:p>
            <a:pPr lvl="1"/>
            <a:r>
              <a:rPr lang="en-US" altLang="en-US" dirty="0" smtClean="0"/>
              <a:t>Also no connection tear-down at the end of transmission</a:t>
            </a:r>
          </a:p>
          <a:p>
            <a:r>
              <a:rPr lang="en-US" altLang="en-US" dirty="0" smtClean="0"/>
              <a:t>UDP packets are also called </a:t>
            </a:r>
            <a:r>
              <a:rPr lang="en-US" altLang="en-US" b="1" dirty="0" err="1" smtClean="0">
                <a:solidFill>
                  <a:srgbClr val="F7B217"/>
                </a:solidFill>
              </a:rPr>
              <a:t>datagrams</a:t>
            </a:r>
            <a:endParaRPr lang="en-US" altLang="en-US" b="1" dirty="0" smtClean="0">
              <a:solidFill>
                <a:srgbClr val="F7B217"/>
              </a:solidFill>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13</a:t>
            </a:fld>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noChangeArrowheads="1"/>
          </p:cNvSpPr>
          <p:nvPr>
            <p:ph type="title"/>
          </p:nvPr>
        </p:nvSpPr>
        <p:spPr/>
        <p:txBody>
          <a:bodyPr/>
          <a:lstStyle/>
          <a:p>
            <a:r>
              <a:rPr lang="en-US" altLang="en-US" smtClean="0"/>
              <a:t>UDP Dropped Packet Example</a:t>
            </a:r>
          </a:p>
        </p:txBody>
      </p:sp>
      <p:pic>
        <p:nvPicPr>
          <p:cNvPr id="46082" name="Picture 3"/>
          <p:cNvPicPr>
            <a:picLocks noChangeAspect="1"/>
          </p:cNvPicPr>
          <p:nvPr/>
        </p:nvPicPr>
        <p:blipFill>
          <a:blip r:embed="rId2" cstate="print"/>
          <a:srcRect/>
          <a:stretch>
            <a:fillRect/>
          </a:stretch>
        </p:blipFill>
        <p:spPr bwMode="auto">
          <a:xfrm>
            <a:off x="2400301" y="2009776"/>
            <a:ext cx="7260167" cy="2862263"/>
          </a:xfrm>
          <a:prstGeom prst="rect">
            <a:avLst/>
          </a:prstGeom>
          <a:noFill/>
          <a:ln w="9525">
            <a:noFill/>
            <a:miter lim="800000"/>
            <a:headEnd/>
            <a:tailEnd/>
          </a:ln>
        </p:spPr>
      </p:pic>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14</a:t>
            </a:fld>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noChangeArrowheads="1"/>
          </p:cNvSpPr>
          <p:nvPr>
            <p:ph type="title"/>
          </p:nvPr>
        </p:nvSpPr>
        <p:spPr/>
        <p:txBody>
          <a:bodyPr/>
          <a:lstStyle/>
          <a:p>
            <a:r>
              <a:rPr lang="en-US" altLang="en-US" smtClean="0"/>
              <a:t>Transmission Control Protocol</a:t>
            </a:r>
          </a:p>
        </p:txBody>
      </p:sp>
      <p:sp>
        <p:nvSpPr>
          <p:cNvPr id="47106" name="Content Placeholder 2"/>
          <p:cNvSpPr>
            <a:spLocks noGrp="1" noChangeArrowheads="1"/>
          </p:cNvSpPr>
          <p:nvPr>
            <p:ph idx="1"/>
          </p:nvPr>
        </p:nvSpPr>
        <p:spPr>
          <a:xfrm>
            <a:off x="890336" y="1233489"/>
            <a:ext cx="10479505" cy="5203406"/>
          </a:xfrm>
        </p:spPr>
        <p:txBody>
          <a:bodyPr>
            <a:normAutofit fontScale="92500" lnSpcReduction="10000"/>
          </a:bodyPr>
          <a:lstStyle/>
          <a:p>
            <a:r>
              <a:rPr lang="en-US" altLang="en-US" dirty="0" smtClean="0"/>
              <a:t>TCP is both </a:t>
            </a:r>
            <a:r>
              <a:rPr lang="en-US" altLang="en-US" b="1" i="1" dirty="0" smtClean="0"/>
              <a:t>reliable</a:t>
            </a:r>
            <a:r>
              <a:rPr lang="en-US" altLang="en-US" dirty="0" smtClean="0"/>
              <a:t> and </a:t>
            </a:r>
            <a:r>
              <a:rPr lang="en-US" altLang="en-US" b="1" i="1" dirty="0" smtClean="0"/>
              <a:t>connection-oriented</a:t>
            </a:r>
            <a:endParaRPr lang="en-US" altLang="en-US" dirty="0" smtClean="0"/>
          </a:p>
          <a:p>
            <a:r>
              <a:rPr lang="en-US" altLang="en-US" dirty="0" smtClean="0"/>
              <a:t>In addition to port number, TCP provides abstraction to allow in-order, uninterrupted </a:t>
            </a:r>
            <a:r>
              <a:rPr lang="en-US" altLang="en-US" b="1" i="1" dirty="0" smtClean="0"/>
              <a:t>byte-stream</a:t>
            </a:r>
            <a:r>
              <a:rPr lang="en-US" altLang="en-US" dirty="0" smtClean="0"/>
              <a:t> across an unreliable network</a:t>
            </a:r>
          </a:p>
          <a:p>
            <a:pPr lvl="1"/>
            <a:r>
              <a:rPr lang="en-US" altLang="en-US" dirty="0" smtClean="0"/>
              <a:t>Whenever host sends packet, the receiver must send an </a:t>
            </a:r>
            <a:r>
              <a:rPr lang="en-US" altLang="en-US" b="1" dirty="0" smtClean="0">
                <a:solidFill>
                  <a:srgbClr val="F7B217"/>
                </a:solidFill>
              </a:rPr>
              <a:t>acknowledgement packet </a:t>
            </a:r>
            <a:r>
              <a:rPr lang="en-US" altLang="en-US" dirty="0" smtClean="0"/>
              <a:t>(ACK).  If ACK not received before a timer expires, sender will resend.</a:t>
            </a:r>
          </a:p>
          <a:p>
            <a:pPr lvl="1"/>
            <a:r>
              <a:rPr lang="en-US" altLang="en-US" b="1" dirty="0" smtClean="0">
                <a:solidFill>
                  <a:srgbClr val="F7B217"/>
                </a:solidFill>
              </a:rPr>
              <a:t>Sequence numbers </a:t>
            </a:r>
            <a:r>
              <a:rPr lang="en-US" altLang="en-US" dirty="0" smtClean="0"/>
              <a:t>in TCP header allow receiver to put packets in order and notice missing packets</a:t>
            </a:r>
          </a:p>
          <a:p>
            <a:pPr lvl="1"/>
            <a:r>
              <a:rPr lang="en-US" altLang="en-US" dirty="0" smtClean="0"/>
              <a:t>Connections are initiated with series of control packets called a </a:t>
            </a:r>
            <a:r>
              <a:rPr lang="en-US" altLang="en-US" b="1" i="1" dirty="0" smtClean="0"/>
              <a:t>three-way handshake</a:t>
            </a:r>
            <a:endParaRPr lang="en-US" altLang="en-US" dirty="0" smtClean="0"/>
          </a:p>
          <a:p>
            <a:pPr lvl="2"/>
            <a:r>
              <a:rPr lang="en-US" altLang="en-US" sz="2600" dirty="0" smtClean="0"/>
              <a:t>Connections also closed with series of control packets</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15</a:t>
            </a:fld>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noChangeArrowheads="1"/>
          </p:cNvSpPr>
          <p:nvPr>
            <p:ph type="title"/>
          </p:nvPr>
        </p:nvSpPr>
        <p:spPr/>
        <p:txBody>
          <a:bodyPr/>
          <a:lstStyle/>
          <a:p>
            <a:r>
              <a:rPr lang="en-US" altLang="en-US" smtClean="0"/>
              <a:t>TCP Data Transfer Scenario</a:t>
            </a:r>
          </a:p>
        </p:txBody>
      </p:sp>
      <p:pic>
        <p:nvPicPr>
          <p:cNvPr id="48130" name="Picture 3"/>
          <p:cNvPicPr>
            <a:picLocks noChangeAspect="1"/>
          </p:cNvPicPr>
          <p:nvPr/>
        </p:nvPicPr>
        <p:blipFill>
          <a:blip r:embed="rId2" cstate="print"/>
          <a:srcRect/>
          <a:stretch>
            <a:fillRect/>
          </a:stretch>
        </p:blipFill>
        <p:spPr bwMode="auto">
          <a:xfrm>
            <a:off x="2929691" y="1216193"/>
            <a:ext cx="6305551" cy="5186363"/>
          </a:xfrm>
          <a:prstGeom prst="rect">
            <a:avLst/>
          </a:prstGeom>
          <a:noFill/>
          <a:ln w="9525">
            <a:noFill/>
            <a:miter lim="800000"/>
            <a:headEnd/>
            <a:tailEnd/>
          </a:ln>
        </p:spPr>
      </p:pic>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16</a:t>
            </a:fld>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6348412" y="5678952"/>
            <a:ext cx="4143125" cy="1072368"/>
          </a:xfrm>
          <a:prstGeom prst="roundRect">
            <a:avLst/>
          </a:prstGeom>
          <a:gradFill>
            <a:gsLst>
              <a:gs pos="0">
                <a:srgbClr val="F7B217"/>
              </a:gs>
              <a:gs pos="100000">
                <a:schemeClr val="accent4">
                  <a:tint val="61000"/>
                  <a:alpha val="100000"/>
                  <a:satMod val="18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bIns="0" rtlCol="0" anchor="ctr" anchorCtr="0"/>
          <a:lstStyle/>
          <a:p>
            <a:pPr algn="r"/>
            <a:r>
              <a:rPr lang="en-US" sz="1800" dirty="0" smtClean="0"/>
              <a:t>5</a:t>
            </a:r>
            <a:r>
              <a:rPr lang="en-US" sz="1800" i="1" dirty="0" smtClean="0"/>
              <a:t>. Drop client</a:t>
            </a:r>
            <a:endParaRPr lang="en-US" sz="1800" i="1" dirty="0"/>
          </a:p>
        </p:txBody>
      </p:sp>
      <p:sp>
        <p:nvSpPr>
          <p:cNvPr id="65" name="Rounded Rectangle 64"/>
          <p:cNvSpPr/>
          <p:nvPr/>
        </p:nvSpPr>
        <p:spPr bwMode="auto">
          <a:xfrm>
            <a:off x="2235200" y="5662095"/>
            <a:ext cx="3077675" cy="951431"/>
          </a:xfrm>
          <a:prstGeom prst="roundRect">
            <a:avLst/>
          </a:prstGeom>
          <a:gradFill>
            <a:gsLst>
              <a:gs pos="0">
                <a:srgbClr val="F7B217"/>
              </a:gs>
              <a:gs pos="100000">
                <a:schemeClr val="accent4">
                  <a:tint val="61000"/>
                  <a:alpha val="100000"/>
                  <a:satMod val="18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bIns="0" rtlCol="0" anchor="b" anchorCtr="0"/>
          <a:lstStyle/>
          <a:p>
            <a:pPr algn="ctr"/>
            <a:r>
              <a:rPr lang="en-US" sz="1800" dirty="0" smtClean="0"/>
              <a:t>4</a:t>
            </a:r>
            <a:r>
              <a:rPr lang="en-US" sz="1800" i="1" dirty="0" smtClean="0"/>
              <a:t>. Disconnect client</a:t>
            </a:r>
            <a:endParaRPr lang="en-US" sz="1800" i="1" dirty="0"/>
          </a:p>
        </p:txBody>
      </p:sp>
      <p:sp>
        <p:nvSpPr>
          <p:cNvPr id="64" name="Rounded Rectangle 63"/>
          <p:cNvSpPr/>
          <p:nvPr/>
        </p:nvSpPr>
        <p:spPr bwMode="auto">
          <a:xfrm>
            <a:off x="1665473" y="4068494"/>
            <a:ext cx="9187011" cy="1586182"/>
          </a:xfrm>
          <a:prstGeom prst="roundRect">
            <a:avLst/>
          </a:prstGeom>
          <a:gradFill>
            <a:gsLst>
              <a:gs pos="0">
                <a:srgbClr val="F7B217"/>
              </a:gs>
              <a:gs pos="100000">
                <a:schemeClr val="accent4">
                  <a:tint val="61000"/>
                  <a:alpha val="100000"/>
                  <a:satMod val="18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rtlCol="0" anchor="t" anchorCtr="0"/>
          <a:lstStyle/>
          <a:p>
            <a:pPr algn="r"/>
            <a:r>
              <a:rPr lang="en-US" sz="1800" dirty="0" smtClean="0"/>
              <a:t>3</a:t>
            </a:r>
            <a:r>
              <a:rPr lang="en-US" sz="1800" i="1" dirty="0" smtClean="0"/>
              <a:t>. Exchange</a:t>
            </a:r>
          </a:p>
          <a:p>
            <a:pPr algn="r"/>
            <a:r>
              <a:rPr lang="en-US" sz="1800" i="1" dirty="0" smtClean="0"/>
              <a:t>data</a:t>
            </a:r>
            <a:endParaRPr lang="en-US" sz="1800" i="1" dirty="0"/>
          </a:p>
        </p:txBody>
      </p:sp>
      <p:sp>
        <p:nvSpPr>
          <p:cNvPr id="63" name="Rounded Rectangle 62"/>
          <p:cNvSpPr/>
          <p:nvPr/>
        </p:nvSpPr>
        <p:spPr bwMode="auto">
          <a:xfrm>
            <a:off x="2336800" y="1106905"/>
            <a:ext cx="2743200" cy="3073419"/>
          </a:xfrm>
          <a:prstGeom prst="roundRect">
            <a:avLst/>
          </a:prstGeom>
          <a:gradFill>
            <a:gsLst>
              <a:gs pos="0">
                <a:srgbClr val="F7B217"/>
              </a:gs>
              <a:gs pos="100000">
                <a:schemeClr val="accent4">
                  <a:tint val="61000"/>
                  <a:alpha val="100000"/>
                  <a:satMod val="18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rtlCol="0" anchor="t" anchorCtr="0"/>
          <a:lstStyle/>
          <a:p>
            <a:pPr algn="ctr"/>
            <a:r>
              <a:rPr lang="en-US" sz="1800" dirty="0"/>
              <a:t>2</a:t>
            </a:r>
            <a:r>
              <a:rPr lang="en-US" sz="1800" i="1" dirty="0" smtClean="0"/>
              <a:t>. Start client</a:t>
            </a:r>
            <a:endParaRPr lang="en-US" sz="1800" i="1" dirty="0"/>
          </a:p>
        </p:txBody>
      </p:sp>
      <p:sp>
        <p:nvSpPr>
          <p:cNvPr id="2" name="Rounded Rectangle 1"/>
          <p:cNvSpPr/>
          <p:nvPr/>
        </p:nvSpPr>
        <p:spPr bwMode="auto">
          <a:xfrm>
            <a:off x="6096000" y="1094874"/>
            <a:ext cx="2743200" cy="3085450"/>
          </a:xfrm>
          <a:prstGeom prst="roundRect">
            <a:avLst/>
          </a:prstGeom>
          <a:gradFill>
            <a:gsLst>
              <a:gs pos="0">
                <a:srgbClr val="F7B217"/>
              </a:gs>
              <a:gs pos="100000">
                <a:schemeClr val="accent4">
                  <a:tint val="61000"/>
                  <a:alpha val="100000"/>
                  <a:satMod val="180000"/>
                </a:schemeClr>
              </a:gs>
            </a:gsLs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tIns="0" rtlCol="0" anchor="t" anchorCtr="0"/>
          <a:lstStyle/>
          <a:p>
            <a:pPr algn="ctr"/>
            <a:r>
              <a:rPr lang="en-US" sz="1800" dirty="0" smtClean="0"/>
              <a:t>1</a:t>
            </a:r>
            <a:r>
              <a:rPr lang="en-US" sz="1800" i="1" dirty="0" smtClean="0"/>
              <a:t>. Start server</a:t>
            </a:r>
            <a:endParaRPr lang="en-US" sz="1800" i="1" dirty="0"/>
          </a:p>
        </p:txBody>
      </p:sp>
      <p:grpSp>
        <p:nvGrpSpPr>
          <p:cNvPr id="3" name="Group 56"/>
          <p:cNvGrpSpPr/>
          <p:nvPr/>
        </p:nvGrpSpPr>
        <p:grpSpPr>
          <a:xfrm>
            <a:off x="609600" y="4180323"/>
            <a:ext cx="8534400" cy="1371600"/>
            <a:chOff x="457200" y="4132968"/>
            <a:chExt cx="6400800" cy="1371600"/>
          </a:xfrm>
        </p:grpSpPr>
        <p:sp>
          <p:nvSpPr>
            <p:cNvPr id="56" name="Rectangle 55"/>
            <p:cNvSpPr/>
            <p:nvPr/>
          </p:nvSpPr>
          <p:spPr bwMode="auto">
            <a:xfrm>
              <a:off x="1447800" y="4132968"/>
              <a:ext cx="5410200" cy="1371600"/>
            </a:xfrm>
            <a:prstGeom prst="rect">
              <a:avLst/>
            </a:prstGeom>
            <a:solidFill>
              <a:srgbClr val="F1C7C7"/>
            </a:solidFill>
            <a:ln w="12700">
              <a:solidFill>
                <a:schemeClr val="tx1"/>
              </a:solidFill>
              <a:miter lim="800000"/>
              <a:headEnd type="none" w="med" len="med"/>
              <a:tailEnd type="none" w="med" len="med"/>
            </a:ln>
            <a:effectLst/>
          </p:spPr>
          <p:txBody>
            <a:bodyPr rtlCol="0" anchor="ctr"/>
            <a:lstStyle/>
            <a:p>
              <a:pPr algn="ctr"/>
              <a:endParaRPr lang="en-US"/>
            </a:p>
          </p:txBody>
        </p:sp>
        <p:grpSp>
          <p:nvGrpSpPr>
            <p:cNvPr id="4" name="Group 4"/>
            <p:cNvGrpSpPr>
              <a:grpSpLocks/>
            </p:cNvGrpSpPr>
            <p:nvPr/>
          </p:nvGrpSpPr>
          <p:grpSpPr bwMode="auto">
            <a:xfrm>
              <a:off x="6324600" y="4507795"/>
              <a:ext cx="381000" cy="685800"/>
              <a:chOff x="3984" y="3264"/>
              <a:chExt cx="240" cy="432"/>
            </a:xfrm>
          </p:grpSpPr>
          <p:sp>
            <p:nvSpPr>
              <p:cNvPr id="759813" name="Line 5"/>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4" name="Line 6"/>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5" name="Line 7"/>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grpSp>
          <p:nvGrpSpPr>
            <p:cNvPr id="5" name="Group 8"/>
            <p:cNvGrpSpPr>
              <a:grpSpLocks/>
            </p:cNvGrpSpPr>
            <p:nvPr/>
          </p:nvGrpSpPr>
          <p:grpSpPr bwMode="auto">
            <a:xfrm rot="10800000" flipV="1">
              <a:off x="1676400" y="4507795"/>
              <a:ext cx="381000" cy="685800"/>
              <a:chOff x="3984" y="3264"/>
              <a:chExt cx="240" cy="432"/>
            </a:xfrm>
          </p:grpSpPr>
          <p:sp>
            <p:nvSpPr>
              <p:cNvPr id="759817" name="Line 9"/>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8" name="Line 10"/>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9" name="Line 11"/>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sp>
          <p:nvSpPr>
            <p:cNvPr id="759820" name="Text Box 12"/>
            <p:cNvSpPr txBox="1">
              <a:spLocks noChangeArrowheads="1"/>
            </p:cNvSpPr>
            <p:nvPr/>
          </p:nvSpPr>
          <p:spPr bwMode="auto">
            <a:xfrm>
              <a:off x="457200" y="4401432"/>
              <a:ext cx="838200" cy="825500"/>
            </a:xfrm>
            <a:prstGeom prst="rect">
              <a:avLst/>
            </a:prstGeom>
            <a:noFill/>
            <a:ln w="12700">
              <a:noFill/>
              <a:miter lim="800000"/>
              <a:headEnd/>
              <a:tailEnd/>
            </a:ln>
            <a:effectLst/>
          </p:spPr>
          <p:txBody>
            <a:bodyPr wrap="square" anchor="ctr">
              <a:spAutoFit/>
            </a:bodyPr>
            <a:lstStyle/>
            <a:p>
              <a:r>
                <a:rPr lang="en-US" sz="1600" dirty="0">
                  <a:solidFill>
                    <a:srgbClr val="C00000"/>
                  </a:solidFill>
                  <a:latin typeface="Calibri" pitchFamily="34" charset="0"/>
                </a:rPr>
                <a:t>Client / Server</a:t>
              </a:r>
            </a:p>
            <a:p>
              <a:r>
                <a:rPr lang="en-US" sz="1600" dirty="0">
                  <a:solidFill>
                    <a:srgbClr val="C00000"/>
                  </a:solidFill>
                  <a:latin typeface="Calibri" pitchFamily="34" charset="0"/>
                </a:rPr>
                <a:t>Session</a:t>
              </a:r>
            </a:p>
          </p:txBody>
        </p:sp>
      </p:grpSp>
      <p:sp>
        <p:nvSpPr>
          <p:cNvPr id="759821" name="Rectangle 13"/>
          <p:cNvSpPr>
            <a:spLocks noGrp="1" noChangeArrowheads="1"/>
          </p:cNvSpPr>
          <p:nvPr>
            <p:ph type="title"/>
          </p:nvPr>
        </p:nvSpPr>
        <p:spPr>
          <a:xfrm>
            <a:off x="866273" y="144379"/>
            <a:ext cx="10491538" cy="794084"/>
          </a:xfrm>
        </p:spPr>
        <p:txBody>
          <a:bodyPr>
            <a:normAutofit/>
          </a:bodyPr>
          <a:lstStyle/>
          <a:p>
            <a:pPr algn="ctr"/>
            <a:r>
              <a:rPr lang="en-US" dirty="0" smtClean="0"/>
              <a:t>Sockets Interface</a:t>
            </a:r>
            <a:endParaRPr lang="en-US" dirty="0"/>
          </a:p>
        </p:txBody>
      </p:sp>
      <p:sp>
        <p:nvSpPr>
          <p:cNvPr id="759822" name="Text Box 14"/>
          <p:cNvSpPr txBox="1">
            <a:spLocks noChangeArrowheads="1"/>
          </p:cNvSpPr>
          <p:nvPr/>
        </p:nvSpPr>
        <p:spPr bwMode="auto">
          <a:xfrm>
            <a:off x="1297540" y="1167917"/>
            <a:ext cx="1046954" cy="523220"/>
          </a:xfrm>
          <a:prstGeom prst="rect">
            <a:avLst/>
          </a:prstGeom>
          <a:noFill/>
          <a:ln w="12700">
            <a:noFill/>
            <a:miter lim="800000"/>
            <a:headEnd/>
            <a:tailEnd/>
          </a:ln>
          <a:effectLst/>
        </p:spPr>
        <p:txBody>
          <a:bodyPr wrap="none" anchor="ctr">
            <a:spAutoFit/>
          </a:bodyPr>
          <a:lstStyle/>
          <a:p>
            <a:pPr algn="ctr"/>
            <a:r>
              <a:rPr lang="en-US" sz="2800" b="1" dirty="0">
                <a:solidFill>
                  <a:srgbClr val="1E3272"/>
                </a:solidFill>
                <a:latin typeface="Calibri" pitchFamily="34" charset="0"/>
              </a:rPr>
              <a:t>Client</a:t>
            </a:r>
            <a:endParaRPr lang="en-US" b="1" dirty="0">
              <a:solidFill>
                <a:srgbClr val="1E3272"/>
              </a:solidFill>
              <a:latin typeface="Calibri" pitchFamily="34" charset="0"/>
            </a:endParaRPr>
          </a:p>
        </p:txBody>
      </p:sp>
      <p:sp>
        <p:nvSpPr>
          <p:cNvPr id="759823" name="Text Box 15"/>
          <p:cNvSpPr txBox="1">
            <a:spLocks noChangeArrowheads="1"/>
          </p:cNvSpPr>
          <p:nvPr/>
        </p:nvSpPr>
        <p:spPr bwMode="auto">
          <a:xfrm>
            <a:off x="8840086" y="1252138"/>
            <a:ext cx="1143070" cy="523220"/>
          </a:xfrm>
          <a:prstGeom prst="rect">
            <a:avLst/>
          </a:prstGeom>
          <a:noFill/>
          <a:ln w="12700">
            <a:noFill/>
            <a:miter lim="800000"/>
            <a:headEnd/>
            <a:tailEnd/>
          </a:ln>
          <a:effectLst/>
        </p:spPr>
        <p:txBody>
          <a:bodyPr wrap="none" anchor="ctr">
            <a:spAutoFit/>
          </a:bodyPr>
          <a:lstStyle/>
          <a:p>
            <a:pPr algn="ctr"/>
            <a:r>
              <a:rPr lang="en-US" sz="2800" b="1" dirty="0">
                <a:solidFill>
                  <a:srgbClr val="1E3272"/>
                </a:solidFill>
                <a:latin typeface="Calibri" pitchFamily="34" charset="0"/>
              </a:rPr>
              <a:t>Server</a:t>
            </a:r>
            <a:endParaRPr lang="en-US" b="1" dirty="0">
              <a:solidFill>
                <a:srgbClr val="1E3272"/>
              </a:solidFill>
              <a:latin typeface="Calibri" pitchFamily="34" charset="0"/>
            </a:endParaRPr>
          </a:p>
        </p:txBody>
      </p:sp>
      <p:sp>
        <p:nvSpPr>
          <p:cNvPr id="759824" name="Line 16"/>
          <p:cNvSpPr>
            <a:spLocks noChangeShapeType="1"/>
          </p:cNvSpPr>
          <p:nvPr/>
        </p:nvSpPr>
        <p:spPr bwMode="auto">
          <a:xfrm>
            <a:off x="3759200" y="2028555"/>
            <a:ext cx="0" cy="16764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5" name="Line 17"/>
          <p:cNvSpPr>
            <a:spLocks noChangeShapeType="1"/>
          </p:cNvSpPr>
          <p:nvPr/>
        </p:nvSpPr>
        <p:spPr bwMode="auto">
          <a:xfrm>
            <a:off x="7518400" y="2353254"/>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6" name="Line 18"/>
          <p:cNvSpPr>
            <a:spLocks noChangeShapeType="1"/>
          </p:cNvSpPr>
          <p:nvPr/>
        </p:nvSpPr>
        <p:spPr bwMode="auto">
          <a:xfrm>
            <a:off x="7518400" y="2870606"/>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7" name="Line 19"/>
          <p:cNvSpPr>
            <a:spLocks noChangeShapeType="1"/>
          </p:cNvSpPr>
          <p:nvPr/>
        </p:nvSpPr>
        <p:spPr bwMode="auto">
          <a:xfrm>
            <a:off x="7518400" y="3375926"/>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8" name="Line 20"/>
          <p:cNvSpPr>
            <a:spLocks noChangeShapeType="1"/>
          </p:cNvSpPr>
          <p:nvPr/>
        </p:nvSpPr>
        <p:spPr bwMode="auto">
          <a:xfrm>
            <a:off x="4064000" y="3857355"/>
            <a:ext cx="2438400"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759829" name="Rectangle 21"/>
          <p:cNvSpPr>
            <a:spLocks noChangeArrowheads="1"/>
          </p:cNvSpPr>
          <p:nvPr/>
        </p:nvSpPr>
        <p:spPr bwMode="auto">
          <a:xfrm>
            <a:off x="2743200" y="2231693"/>
            <a:ext cx="2032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a:latin typeface="Courier New" pitchFamily="49" charset="0"/>
              </a:rPr>
              <a:t>socket</a:t>
            </a:r>
          </a:p>
        </p:txBody>
      </p:sp>
      <p:sp>
        <p:nvSpPr>
          <p:cNvPr id="759830" name="Rectangle 22"/>
          <p:cNvSpPr>
            <a:spLocks noChangeArrowheads="1"/>
          </p:cNvSpPr>
          <p:nvPr/>
        </p:nvSpPr>
        <p:spPr bwMode="auto">
          <a:xfrm>
            <a:off x="6502400" y="2111373"/>
            <a:ext cx="19304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759831" name="Rectangle 23"/>
          <p:cNvSpPr>
            <a:spLocks noChangeArrowheads="1"/>
          </p:cNvSpPr>
          <p:nvPr/>
        </p:nvSpPr>
        <p:spPr bwMode="auto">
          <a:xfrm>
            <a:off x="6502400" y="2665740"/>
            <a:ext cx="19304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bind</a:t>
            </a:r>
          </a:p>
        </p:txBody>
      </p:sp>
      <p:sp>
        <p:nvSpPr>
          <p:cNvPr id="759832" name="Rectangle 24"/>
          <p:cNvSpPr>
            <a:spLocks noChangeArrowheads="1"/>
          </p:cNvSpPr>
          <p:nvPr/>
        </p:nvSpPr>
        <p:spPr bwMode="auto">
          <a:xfrm>
            <a:off x="6502400" y="3159948"/>
            <a:ext cx="19304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listen</a:t>
            </a:r>
          </a:p>
        </p:txBody>
      </p:sp>
      <p:grpSp>
        <p:nvGrpSpPr>
          <p:cNvPr id="6" name="Group 25"/>
          <p:cNvGrpSpPr>
            <a:grpSpLocks/>
          </p:cNvGrpSpPr>
          <p:nvPr/>
        </p:nvGrpSpPr>
        <p:grpSpPr bwMode="auto">
          <a:xfrm>
            <a:off x="2743200" y="4025630"/>
            <a:ext cx="5689600" cy="1392238"/>
            <a:chOff x="1296" y="2506"/>
            <a:chExt cx="2688" cy="877"/>
          </a:xfrm>
        </p:grpSpPr>
        <p:sp>
          <p:nvSpPr>
            <p:cNvPr id="759834" name="Line 26"/>
            <p:cNvSpPr>
              <a:spLocks noChangeShapeType="1"/>
            </p:cNvSpPr>
            <p:nvPr/>
          </p:nvSpPr>
          <p:spPr bwMode="auto">
            <a:xfrm>
              <a:off x="1776" y="2506"/>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5" name="Line 27"/>
            <p:cNvSpPr>
              <a:spLocks noChangeShapeType="1"/>
            </p:cNvSpPr>
            <p:nvPr/>
          </p:nvSpPr>
          <p:spPr bwMode="auto">
            <a:xfrm>
              <a:off x="1776" y="2938"/>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6" name="Line 28"/>
            <p:cNvSpPr>
              <a:spLocks noChangeShapeType="1"/>
            </p:cNvSpPr>
            <p:nvPr/>
          </p:nvSpPr>
          <p:spPr bwMode="auto">
            <a:xfrm>
              <a:off x="3552" y="2506"/>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7" name="Line 29"/>
            <p:cNvSpPr>
              <a:spLocks noChangeShapeType="1"/>
            </p:cNvSpPr>
            <p:nvPr/>
          </p:nvSpPr>
          <p:spPr bwMode="auto">
            <a:xfrm>
              <a:off x="3552" y="2938"/>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8" name="Line 30"/>
            <p:cNvSpPr>
              <a:spLocks noChangeShapeType="1"/>
            </p:cNvSpPr>
            <p:nvPr/>
          </p:nvSpPr>
          <p:spPr bwMode="auto">
            <a:xfrm flipV="1">
              <a:off x="2256" y="2832"/>
              <a:ext cx="816"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9" name="Line 31"/>
            <p:cNvSpPr>
              <a:spLocks noChangeShapeType="1"/>
            </p:cNvSpPr>
            <p:nvPr/>
          </p:nvSpPr>
          <p:spPr bwMode="auto">
            <a:xfrm flipH="1">
              <a:off x="2256" y="3264"/>
              <a:ext cx="816"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0" name="Rectangle 32"/>
            <p:cNvSpPr>
              <a:spLocks noChangeArrowheads="1"/>
            </p:cNvSpPr>
            <p:nvPr/>
          </p:nvSpPr>
          <p:spPr bwMode="auto">
            <a:xfrm>
              <a:off x="3072" y="2718"/>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smtClean="0">
                  <a:latin typeface="Courier New" pitchFamily="49" charset="0"/>
                </a:rPr>
                <a:t>read</a:t>
              </a:r>
              <a:endParaRPr lang="en-US" sz="1400" dirty="0">
                <a:latin typeface="Courier New" pitchFamily="49" charset="0"/>
              </a:endParaRPr>
            </a:p>
          </p:txBody>
        </p:sp>
        <p:sp>
          <p:nvSpPr>
            <p:cNvPr id="759841" name="Rectangle 33"/>
            <p:cNvSpPr>
              <a:spLocks noChangeArrowheads="1"/>
            </p:cNvSpPr>
            <p:nvPr/>
          </p:nvSpPr>
          <p:spPr bwMode="auto">
            <a:xfrm>
              <a:off x="3072" y="3143"/>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smtClean="0">
                  <a:latin typeface="Courier New" pitchFamily="49" charset="0"/>
                </a:rPr>
                <a:t>write</a:t>
              </a:r>
              <a:endParaRPr lang="en-US" sz="1400" dirty="0">
                <a:latin typeface="Courier New" pitchFamily="49" charset="0"/>
              </a:endParaRPr>
            </a:p>
          </p:txBody>
        </p:sp>
        <p:sp>
          <p:nvSpPr>
            <p:cNvPr id="759842" name="Rectangle 34"/>
            <p:cNvSpPr>
              <a:spLocks noChangeArrowheads="1"/>
            </p:cNvSpPr>
            <p:nvPr/>
          </p:nvSpPr>
          <p:spPr bwMode="auto">
            <a:xfrm>
              <a:off x="1296" y="3143"/>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smtClean="0">
                  <a:latin typeface="Courier New" pitchFamily="49" charset="0"/>
                </a:rPr>
                <a:t>read</a:t>
              </a:r>
              <a:endParaRPr lang="en-US" sz="1400" dirty="0">
                <a:latin typeface="Courier New" pitchFamily="49" charset="0"/>
              </a:endParaRPr>
            </a:p>
          </p:txBody>
        </p:sp>
        <p:sp>
          <p:nvSpPr>
            <p:cNvPr id="759843" name="Rectangle 35"/>
            <p:cNvSpPr>
              <a:spLocks noChangeArrowheads="1"/>
            </p:cNvSpPr>
            <p:nvPr/>
          </p:nvSpPr>
          <p:spPr bwMode="auto">
            <a:xfrm>
              <a:off x="1296" y="2718"/>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smtClean="0">
                  <a:latin typeface="Courier New" pitchFamily="49" charset="0"/>
                </a:rPr>
                <a:t>write</a:t>
              </a:r>
              <a:endParaRPr lang="en-US" sz="1400" dirty="0">
                <a:latin typeface="Courier New" pitchFamily="49" charset="0"/>
              </a:endParaRPr>
            </a:p>
          </p:txBody>
        </p:sp>
      </p:grpSp>
      <p:sp>
        <p:nvSpPr>
          <p:cNvPr id="759844" name="Text Box 36"/>
          <p:cNvSpPr txBox="1">
            <a:spLocks noChangeArrowheads="1"/>
          </p:cNvSpPr>
          <p:nvPr/>
        </p:nvSpPr>
        <p:spPr bwMode="auto">
          <a:xfrm>
            <a:off x="5044700" y="3247756"/>
            <a:ext cx="1138453" cy="584775"/>
          </a:xfrm>
          <a:prstGeom prst="rect">
            <a:avLst/>
          </a:prstGeom>
          <a:noFill/>
          <a:ln w="12700">
            <a:noFill/>
            <a:miter lim="800000"/>
            <a:headEnd/>
            <a:tailEnd/>
          </a:ln>
          <a:effectLst/>
        </p:spPr>
        <p:txBody>
          <a:bodyPr wrap="none" anchor="ctr">
            <a:spAutoFit/>
          </a:bodyPr>
          <a:lstStyle/>
          <a:p>
            <a:pPr algn="ctr"/>
            <a:r>
              <a:rPr lang="en-US" sz="1600" dirty="0">
                <a:latin typeface="Calibri" pitchFamily="34" charset="0"/>
              </a:rPr>
              <a:t>Connection</a:t>
            </a:r>
          </a:p>
          <a:p>
            <a:pPr algn="ctr"/>
            <a:r>
              <a:rPr lang="en-US" sz="1600" dirty="0">
                <a:latin typeface="Calibri" pitchFamily="34" charset="0"/>
              </a:rPr>
              <a:t>request</a:t>
            </a:r>
          </a:p>
        </p:txBody>
      </p:sp>
      <p:grpSp>
        <p:nvGrpSpPr>
          <p:cNvPr id="7" name="Group 37"/>
          <p:cNvGrpSpPr>
            <a:grpSpLocks/>
          </p:cNvGrpSpPr>
          <p:nvPr/>
        </p:nvGrpSpPr>
        <p:grpSpPr bwMode="auto">
          <a:xfrm>
            <a:off x="2743200" y="3870326"/>
            <a:ext cx="6807200" cy="2790825"/>
            <a:chOff x="1296" y="2400"/>
            <a:chExt cx="3216" cy="1758"/>
          </a:xfrm>
        </p:grpSpPr>
        <p:sp>
          <p:nvSpPr>
            <p:cNvPr id="759846" name="Line 38"/>
            <p:cNvSpPr>
              <a:spLocks noChangeShapeType="1"/>
            </p:cNvSpPr>
            <p:nvPr/>
          </p:nvSpPr>
          <p:spPr bwMode="auto">
            <a:xfrm>
              <a:off x="1776" y="3370"/>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7" name="Line 39"/>
            <p:cNvSpPr>
              <a:spLocks noChangeShapeType="1"/>
            </p:cNvSpPr>
            <p:nvPr/>
          </p:nvSpPr>
          <p:spPr bwMode="auto">
            <a:xfrm>
              <a:off x="3552" y="3370"/>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8" name="Line 40"/>
            <p:cNvSpPr>
              <a:spLocks noChangeShapeType="1"/>
            </p:cNvSpPr>
            <p:nvPr/>
          </p:nvSpPr>
          <p:spPr bwMode="auto">
            <a:xfrm>
              <a:off x="3552" y="3719"/>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9" name="Line 41"/>
            <p:cNvSpPr>
              <a:spLocks noChangeShapeType="1"/>
            </p:cNvSpPr>
            <p:nvPr/>
          </p:nvSpPr>
          <p:spPr bwMode="auto">
            <a:xfrm flipV="1">
              <a:off x="1920" y="3696"/>
              <a:ext cx="1152"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759850" name="Rectangle 42"/>
            <p:cNvSpPr>
              <a:spLocks noChangeArrowheads="1"/>
            </p:cNvSpPr>
            <p:nvPr/>
          </p:nvSpPr>
          <p:spPr bwMode="auto">
            <a:xfrm>
              <a:off x="3072" y="3568"/>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smtClean="0">
                  <a:latin typeface="Courier New" pitchFamily="49" charset="0"/>
                </a:rPr>
                <a:t>read</a:t>
              </a:r>
              <a:endParaRPr lang="en-US" sz="1400" dirty="0">
                <a:latin typeface="Courier New" pitchFamily="49" charset="0"/>
              </a:endParaRPr>
            </a:p>
          </p:txBody>
        </p:sp>
        <p:sp>
          <p:nvSpPr>
            <p:cNvPr id="759851" name="Rectangle 43"/>
            <p:cNvSpPr>
              <a:spLocks noChangeArrowheads="1"/>
            </p:cNvSpPr>
            <p:nvPr/>
          </p:nvSpPr>
          <p:spPr bwMode="auto">
            <a:xfrm>
              <a:off x="3072" y="3918"/>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close</a:t>
              </a:r>
            </a:p>
          </p:txBody>
        </p:sp>
        <p:sp>
          <p:nvSpPr>
            <p:cNvPr id="759852" name="Rectangle 44"/>
            <p:cNvSpPr>
              <a:spLocks noChangeArrowheads="1"/>
            </p:cNvSpPr>
            <p:nvPr/>
          </p:nvSpPr>
          <p:spPr bwMode="auto">
            <a:xfrm>
              <a:off x="1296" y="3569"/>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close</a:t>
              </a:r>
            </a:p>
          </p:txBody>
        </p:sp>
        <p:sp>
          <p:nvSpPr>
            <p:cNvPr id="759853" name="Text Box 45"/>
            <p:cNvSpPr txBox="1">
              <a:spLocks noChangeArrowheads="1"/>
            </p:cNvSpPr>
            <p:nvPr/>
          </p:nvSpPr>
          <p:spPr bwMode="auto">
            <a:xfrm>
              <a:off x="2534" y="3524"/>
              <a:ext cx="222" cy="194"/>
            </a:xfrm>
            <a:prstGeom prst="rect">
              <a:avLst/>
            </a:prstGeom>
            <a:noFill/>
            <a:ln w="12700">
              <a:noFill/>
              <a:miter lim="800000"/>
              <a:headEnd/>
              <a:tailEnd/>
            </a:ln>
            <a:effectLst/>
          </p:spPr>
          <p:txBody>
            <a:bodyPr wrap="none" anchor="ctr">
              <a:spAutoFit/>
            </a:bodyPr>
            <a:lstStyle/>
            <a:p>
              <a:pPr algn="ctr"/>
              <a:r>
                <a:rPr lang="en-US" sz="1400" dirty="0">
                  <a:latin typeface="Calibri" pitchFamily="34" charset="0"/>
                </a:rPr>
                <a:t>EOF</a:t>
              </a:r>
            </a:p>
          </p:txBody>
        </p:sp>
        <p:sp>
          <p:nvSpPr>
            <p:cNvPr id="759854" name="Line 46"/>
            <p:cNvSpPr>
              <a:spLocks noChangeShapeType="1"/>
            </p:cNvSpPr>
            <p:nvPr/>
          </p:nvSpPr>
          <p:spPr bwMode="auto">
            <a:xfrm>
              <a:off x="3984" y="4128"/>
              <a:ext cx="528"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5" name="Line 47"/>
            <p:cNvSpPr>
              <a:spLocks noChangeShapeType="1"/>
            </p:cNvSpPr>
            <p:nvPr/>
          </p:nvSpPr>
          <p:spPr bwMode="auto">
            <a:xfrm flipV="1">
              <a:off x="4512" y="2400"/>
              <a:ext cx="0" cy="1728"/>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6" name="Line 48"/>
            <p:cNvSpPr>
              <a:spLocks noChangeShapeType="1"/>
            </p:cNvSpPr>
            <p:nvPr/>
          </p:nvSpPr>
          <p:spPr bwMode="auto">
            <a:xfrm flipH="1">
              <a:off x="3984" y="2400"/>
              <a:ext cx="528"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sp>
        <p:nvSpPr>
          <p:cNvPr id="759857" name="Text Box 49"/>
          <p:cNvSpPr txBox="1">
            <a:spLocks noChangeArrowheads="1"/>
          </p:cNvSpPr>
          <p:nvPr/>
        </p:nvSpPr>
        <p:spPr bwMode="auto">
          <a:xfrm>
            <a:off x="9412616" y="4847956"/>
            <a:ext cx="1637756" cy="830997"/>
          </a:xfrm>
          <a:prstGeom prst="rect">
            <a:avLst/>
          </a:prstGeom>
          <a:noFill/>
          <a:ln w="12700">
            <a:noFill/>
            <a:miter lim="800000"/>
            <a:headEnd/>
            <a:tailEnd/>
          </a:ln>
          <a:effectLst/>
        </p:spPr>
        <p:txBody>
          <a:bodyPr wrap="none" anchor="ctr">
            <a:spAutoFit/>
          </a:bodyPr>
          <a:lstStyle/>
          <a:p>
            <a:r>
              <a:rPr lang="en-US" sz="1600" dirty="0">
                <a:latin typeface="Calibri" pitchFamily="34" charset="0"/>
              </a:rPr>
              <a:t>Await connection</a:t>
            </a:r>
          </a:p>
          <a:p>
            <a:r>
              <a:rPr lang="en-US" sz="1600" dirty="0">
                <a:latin typeface="Calibri" pitchFamily="34" charset="0"/>
              </a:rPr>
              <a:t>request from</a:t>
            </a:r>
          </a:p>
          <a:p>
            <a:r>
              <a:rPr lang="en-US" sz="1600" dirty="0">
                <a:latin typeface="Calibri" pitchFamily="34" charset="0"/>
              </a:rPr>
              <a:t>next client</a:t>
            </a:r>
          </a:p>
        </p:txBody>
      </p:sp>
      <p:sp>
        <p:nvSpPr>
          <p:cNvPr id="759858" name="AutoShape 50"/>
          <p:cNvSpPr>
            <a:spLocks/>
          </p:cNvSpPr>
          <p:nvPr/>
        </p:nvSpPr>
        <p:spPr bwMode="auto">
          <a:xfrm>
            <a:off x="8623968" y="1517990"/>
            <a:ext cx="203200" cy="2447655"/>
          </a:xfrm>
          <a:prstGeom prst="rightBrace">
            <a:avLst>
              <a:gd name="adj1" fmla="val 958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9" name="Text Box 51"/>
          <p:cNvSpPr txBox="1">
            <a:spLocks noChangeArrowheads="1"/>
          </p:cNvSpPr>
          <p:nvPr/>
        </p:nvSpPr>
        <p:spPr bwMode="auto">
          <a:xfrm>
            <a:off x="9054533" y="2501900"/>
            <a:ext cx="1789272" cy="338554"/>
          </a:xfrm>
          <a:prstGeom prst="rect">
            <a:avLst/>
          </a:prstGeom>
          <a:noFill/>
          <a:ln w="12700">
            <a:noFill/>
            <a:miter lim="800000"/>
            <a:headEnd/>
            <a:tailEnd/>
          </a:ln>
          <a:effectLst/>
        </p:spPr>
        <p:txBody>
          <a:bodyPr wrap="none" anchor="ctr">
            <a:spAutoFit/>
          </a:bodyPr>
          <a:lstStyle/>
          <a:p>
            <a:pPr algn="ctr"/>
            <a:r>
              <a:rPr lang="en-US" sz="1600" dirty="0" err="1">
                <a:latin typeface="Courier New" pitchFamily="49" charset="0"/>
              </a:rPr>
              <a:t>open_listenfd</a:t>
            </a:r>
            <a:endParaRPr lang="en-US" sz="1600" dirty="0">
              <a:latin typeface="Courier New" pitchFamily="49" charset="0"/>
            </a:endParaRPr>
          </a:p>
        </p:txBody>
      </p:sp>
      <p:sp>
        <p:nvSpPr>
          <p:cNvPr id="759860" name="AutoShape 52"/>
          <p:cNvSpPr>
            <a:spLocks/>
          </p:cNvSpPr>
          <p:nvPr/>
        </p:nvSpPr>
        <p:spPr bwMode="auto">
          <a:xfrm>
            <a:off x="2322095" y="1612232"/>
            <a:ext cx="205873" cy="2413564"/>
          </a:xfrm>
          <a:prstGeom prst="leftBrace">
            <a:avLst>
              <a:gd name="adj1" fmla="val 1333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61" name="Text Box 53"/>
          <p:cNvSpPr txBox="1">
            <a:spLocks noChangeArrowheads="1"/>
          </p:cNvSpPr>
          <p:nvPr/>
        </p:nvSpPr>
        <p:spPr bwMode="auto">
          <a:xfrm>
            <a:off x="371746" y="2609862"/>
            <a:ext cx="1789272" cy="338554"/>
          </a:xfrm>
          <a:prstGeom prst="rect">
            <a:avLst/>
          </a:prstGeom>
          <a:noFill/>
          <a:ln w="12700">
            <a:noFill/>
            <a:miter lim="800000"/>
            <a:headEnd/>
            <a:tailEnd/>
          </a:ln>
          <a:effectLst/>
        </p:spPr>
        <p:txBody>
          <a:bodyPr wrap="none" anchor="ctr">
            <a:spAutoFit/>
          </a:bodyPr>
          <a:lstStyle/>
          <a:p>
            <a:pPr algn="ctr"/>
            <a:r>
              <a:rPr lang="en-US" sz="1600" dirty="0" err="1">
                <a:latin typeface="Courier New" pitchFamily="49" charset="0"/>
              </a:rPr>
              <a:t>open_clientfd</a:t>
            </a:r>
            <a:endParaRPr lang="en-US" sz="1600" dirty="0">
              <a:latin typeface="Courier New" pitchFamily="49" charset="0"/>
            </a:endParaRPr>
          </a:p>
        </p:txBody>
      </p:sp>
      <p:sp>
        <p:nvSpPr>
          <p:cNvPr id="759862" name="Rectangle 54"/>
          <p:cNvSpPr>
            <a:spLocks noChangeArrowheads="1"/>
          </p:cNvSpPr>
          <p:nvPr/>
        </p:nvSpPr>
        <p:spPr bwMode="auto">
          <a:xfrm>
            <a:off x="6502400" y="3687493"/>
            <a:ext cx="19304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accept</a:t>
            </a:r>
          </a:p>
        </p:txBody>
      </p:sp>
      <p:sp>
        <p:nvSpPr>
          <p:cNvPr id="759863" name="Rectangle 55"/>
          <p:cNvSpPr>
            <a:spLocks noChangeArrowheads="1"/>
          </p:cNvSpPr>
          <p:nvPr/>
        </p:nvSpPr>
        <p:spPr bwMode="auto">
          <a:xfrm>
            <a:off x="2743200" y="3687493"/>
            <a:ext cx="2032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connect</a:t>
            </a:r>
          </a:p>
        </p:txBody>
      </p:sp>
      <p:sp>
        <p:nvSpPr>
          <p:cNvPr id="58" name="Line 17"/>
          <p:cNvSpPr>
            <a:spLocks noChangeShapeType="1"/>
          </p:cNvSpPr>
          <p:nvPr/>
        </p:nvSpPr>
        <p:spPr bwMode="auto">
          <a:xfrm>
            <a:off x="7518400" y="1795981"/>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59" name="Rectangle 22"/>
          <p:cNvSpPr>
            <a:spLocks noChangeArrowheads="1"/>
          </p:cNvSpPr>
          <p:nvPr/>
        </p:nvSpPr>
        <p:spPr bwMode="auto">
          <a:xfrm>
            <a:off x="6502400" y="1590196"/>
            <a:ext cx="19304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err="1" smtClean="0">
                <a:latin typeface="Courier New" pitchFamily="49" charset="0"/>
              </a:rPr>
              <a:t>getaddrinfo</a:t>
            </a:r>
            <a:endParaRPr lang="en-US" sz="1400" dirty="0">
              <a:latin typeface="Courier New" pitchFamily="49" charset="0"/>
            </a:endParaRPr>
          </a:p>
        </p:txBody>
      </p:sp>
      <p:sp>
        <p:nvSpPr>
          <p:cNvPr id="61" name="Line 17"/>
          <p:cNvSpPr>
            <a:spLocks noChangeShapeType="1"/>
          </p:cNvSpPr>
          <p:nvPr/>
        </p:nvSpPr>
        <p:spPr bwMode="auto">
          <a:xfrm>
            <a:off x="3759201" y="1904269"/>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62" name="Rectangle 22"/>
          <p:cNvSpPr>
            <a:spLocks noChangeArrowheads="1"/>
          </p:cNvSpPr>
          <p:nvPr/>
        </p:nvSpPr>
        <p:spPr bwMode="auto">
          <a:xfrm>
            <a:off x="2743201" y="1638324"/>
            <a:ext cx="19304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err="1" smtClean="0">
                <a:latin typeface="Courier New" pitchFamily="49" charset="0"/>
              </a:rPr>
              <a:t>getaddrinfo</a:t>
            </a:r>
            <a:endParaRPr lang="en-US" sz="1400" dirty="0">
              <a:latin typeface="Courier New" pitchFamily="49" charset="0"/>
            </a:endParaRPr>
          </a:p>
        </p:txBody>
      </p:sp>
      <p:sp>
        <p:nvSpPr>
          <p:cNvPr id="67"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17</a:t>
            </a:fld>
            <a:endParaRPr lang="ru-RU" dirty="0"/>
          </a:p>
        </p:txBody>
      </p:sp>
    </p:spTree>
    <p:extLst>
      <p:ext uri="{BB962C8B-B14F-4D97-AF65-F5344CB8AC3E}">
        <p14:creationId xmlns:p14="http://schemas.microsoft.com/office/powerpoint/2010/main" xmlns="" val="4104851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5" grpId="0" animBg="1"/>
      <p:bldP spid="64" grpId="0" animBg="1"/>
      <p:bldP spid="63"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854242" y="144379"/>
            <a:ext cx="11174774" cy="998621"/>
          </a:xfrm>
        </p:spPr>
        <p:txBody>
          <a:bodyPr>
            <a:normAutofit/>
          </a:bodyPr>
          <a:lstStyle/>
          <a:p>
            <a:r>
              <a:rPr lang="en-US" dirty="0" smtClean="0"/>
              <a:t>Recall: Socket </a:t>
            </a:r>
            <a:r>
              <a:rPr lang="en-US" dirty="0"/>
              <a:t>Address Structures</a:t>
            </a:r>
          </a:p>
        </p:txBody>
      </p:sp>
      <p:sp>
        <p:nvSpPr>
          <p:cNvPr id="752643" name="Rectangle 3"/>
          <p:cNvSpPr>
            <a:spLocks noGrp="1" noChangeArrowheads="1"/>
          </p:cNvSpPr>
          <p:nvPr>
            <p:ph type="body" idx="1"/>
          </p:nvPr>
        </p:nvSpPr>
        <p:spPr>
          <a:xfrm>
            <a:off x="406400" y="1219200"/>
            <a:ext cx="11622616" cy="2286000"/>
          </a:xfrm>
        </p:spPr>
        <p:txBody>
          <a:bodyPr>
            <a:normAutofit fontScale="85000" lnSpcReduction="20000"/>
          </a:bodyPr>
          <a:lstStyle/>
          <a:p>
            <a:r>
              <a:rPr lang="en-US" dirty="0"/>
              <a:t>Generic socket address:</a:t>
            </a:r>
          </a:p>
          <a:p>
            <a:pPr lvl="1"/>
            <a:r>
              <a:rPr lang="en-US" dirty="0"/>
              <a:t>For address arguments to </a:t>
            </a:r>
            <a:r>
              <a:rPr lang="en-US" b="1" dirty="0">
                <a:latin typeface="Courier New" pitchFamily="49" charset="0"/>
              </a:rPr>
              <a:t>connect</a:t>
            </a:r>
            <a:r>
              <a:rPr lang="en-US" dirty="0"/>
              <a:t>, </a:t>
            </a:r>
            <a:r>
              <a:rPr lang="en-US" b="1" dirty="0">
                <a:latin typeface="Courier New" pitchFamily="49" charset="0"/>
              </a:rPr>
              <a:t>bind</a:t>
            </a:r>
            <a:r>
              <a:rPr lang="en-US" dirty="0"/>
              <a:t>, and </a:t>
            </a:r>
            <a:r>
              <a:rPr lang="en-US" b="1" dirty="0" smtClean="0">
                <a:latin typeface="Courier New" pitchFamily="49" charset="0"/>
              </a:rPr>
              <a:t>accept</a:t>
            </a:r>
            <a:endParaRPr lang="en-US" dirty="0">
              <a:latin typeface="Courier New" pitchFamily="49" charset="0"/>
            </a:endParaRPr>
          </a:p>
          <a:p>
            <a:pPr lvl="1"/>
            <a:r>
              <a:rPr lang="en-US" dirty="0"/>
              <a:t>Necessary only because C did not have generic (</a:t>
            </a:r>
            <a:r>
              <a:rPr lang="en-US" b="1" dirty="0">
                <a:latin typeface="Courier New" pitchFamily="49" charset="0"/>
              </a:rPr>
              <a:t>void *</a:t>
            </a:r>
            <a:r>
              <a:rPr lang="en-US" dirty="0"/>
              <a:t>) pointers when the sockets interface was </a:t>
            </a:r>
            <a:r>
              <a:rPr lang="en-US" dirty="0" smtClean="0"/>
              <a:t>designed</a:t>
            </a:r>
          </a:p>
          <a:p>
            <a:pPr lvl="1"/>
            <a:r>
              <a:rPr lang="en-US" dirty="0" smtClean="0">
                <a:latin typeface="+mn-lt"/>
              </a:rPr>
              <a:t>For casting convenience, we adopt the Stevens convention: </a:t>
            </a:r>
          </a:p>
          <a:p>
            <a:pPr marL="457200" lvl="1" indent="0">
              <a:buNone/>
            </a:pPr>
            <a:r>
              <a:rPr lang="en-US" b="1" dirty="0">
                <a:latin typeface="+mn-lt"/>
              </a:rPr>
              <a:t> </a:t>
            </a:r>
            <a:r>
              <a:rPr lang="en-US" b="1" dirty="0" smtClean="0">
                <a:latin typeface="+mn-lt"/>
              </a:rPr>
              <a:t>    </a:t>
            </a:r>
            <a:r>
              <a:rPr lang="en-US" b="1" dirty="0" err="1" smtClean="0">
                <a:latin typeface="Courier New" pitchFamily="49" charset="0"/>
              </a:rPr>
              <a:t>typedef</a:t>
            </a:r>
            <a:r>
              <a:rPr lang="en-US" b="1" dirty="0" smtClean="0">
                <a:latin typeface="Courier New" pitchFamily="49" charset="0"/>
              </a:rPr>
              <a:t> </a:t>
            </a:r>
            <a:r>
              <a:rPr lang="en-US" b="1" dirty="0" err="1">
                <a:latin typeface="Courier New" pitchFamily="49" charset="0"/>
              </a:rPr>
              <a:t>struct</a:t>
            </a:r>
            <a:r>
              <a:rPr lang="en-US" b="1" dirty="0">
                <a:latin typeface="Courier New" pitchFamily="49" charset="0"/>
              </a:rPr>
              <a:t> </a:t>
            </a:r>
            <a:r>
              <a:rPr lang="en-US" b="1" dirty="0" err="1">
                <a:latin typeface="Courier New" pitchFamily="49" charset="0"/>
              </a:rPr>
              <a:t>sockaddr</a:t>
            </a:r>
            <a:r>
              <a:rPr lang="en-US" b="1" dirty="0">
                <a:latin typeface="Courier New" pitchFamily="49" charset="0"/>
              </a:rPr>
              <a:t> SA;</a:t>
            </a:r>
          </a:p>
          <a:p>
            <a:pPr lvl="1"/>
            <a:endParaRPr lang="en-US" dirty="0"/>
          </a:p>
          <a:p>
            <a:pPr lvl="1"/>
            <a:endParaRPr lang="en-US" dirty="0"/>
          </a:p>
          <a:p>
            <a:pPr lvl="1"/>
            <a:endParaRPr lang="en-US" dirty="0"/>
          </a:p>
          <a:p>
            <a:pPr lvl="1"/>
            <a:endParaRPr lang="en-US" dirty="0"/>
          </a:p>
          <a:p>
            <a:endParaRPr lang="en-US" dirty="0"/>
          </a:p>
        </p:txBody>
      </p:sp>
      <p:sp>
        <p:nvSpPr>
          <p:cNvPr id="752646" name="Rectangle 6"/>
          <p:cNvSpPr>
            <a:spLocks noChangeArrowheads="1"/>
          </p:cNvSpPr>
          <p:nvPr/>
        </p:nvSpPr>
        <p:spPr bwMode="auto">
          <a:xfrm>
            <a:off x="1128733" y="3570982"/>
            <a:ext cx="6109365" cy="1077218"/>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a:latin typeface="Courier New" pitchFamily="49" charset="0"/>
              </a:rPr>
              <a:t>struct</a:t>
            </a:r>
            <a:r>
              <a:rPr lang="en-US" sz="1600" dirty="0">
                <a:latin typeface="Courier New" pitchFamily="49" charset="0"/>
              </a:rPr>
              <a:t> </a:t>
            </a:r>
            <a:r>
              <a:rPr lang="en-US" sz="1600" dirty="0" err="1">
                <a:latin typeface="Courier New" pitchFamily="49" charset="0"/>
              </a:rPr>
              <a:t>sockaddr</a:t>
            </a:r>
            <a:r>
              <a:rPr lang="en-US" sz="1600" dirty="0">
                <a:latin typeface="Courier New" pitchFamily="49" charset="0"/>
              </a:rPr>
              <a:t> { </a:t>
            </a:r>
          </a:p>
          <a:p>
            <a:r>
              <a:rPr lang="en-US" sz="1600" dirty="0">
                <a:latin typeface="Courier New" pitchFamily="49" charset="0"/>
              </a:rPr>
              <a:t>  </a:t>
            </a:r>
            <a:r>
              <a:rPr lang="en-US" sz="1600" dirty="0" smtClean="0">
                <a:latin typeface="Courier New" pitchFamily="49" charset="0"/>
              </a:rPr>
              <a:t>uint16_t  </a:t>
            </a:r>
            <a:r>
              <a:rPr lang="en-US" sz="1600" dirty="0" err="1">
                <a:latin typeface="Courier New" pitchFamily="49" charset="0"/>
              </a:rPr>
              <a:t>sa_family</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Protocol </a:t>
            </a:r>
            <a:r>
              <a:rPr lang="en-US" sz="1600" dirty="0">
                <a:solidFill>
                  <a:srgbClr val="990000"/>
                </a:solidFill>
                <a:latin typeface="Courier New" pitchFamily="49" charset="0"/>
              </a:rPr>
              <a:t>family */ </a:t>
            </a:r>
          </a:p>
          <a:p>
            <a:r>
              <a:rPr lang="en-US" sz="1600" dirty="0">
                <a:latin typeface="Courier New" pitchFamily="49" charset="0"/>
              </a:rPr>
              <a:t>  char      </a:t>
            </a:r>
            <a:r>
              <a:rPr lang="en-US" sz="1600" dirty="0" err="1" smtClean="0">
                <a:latin typeface="Courier New" pitchFamily="49" charset="0"/>
              </a:rPr>
              <a:t>sa_data</a:t>
            </a:r>
            <a:r>
              <a:rPr lang="en-US" sz="1600" dirty="0">
                <a:latin typeface="Courier New" pitchFamily="49" charset="0"/>
              </a:rPr>
              <a:t>[14];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Address </a:t>
            </a:r>
            <a:r>
              <a:rPr lang="en-US" sz="1600" dirty="0">
                <a:solidFill>
                  <a:srgbClr val="990000"/>
                </a:solidFill>
                <a:latin typeface="Courier New" pitchFamily="49" charset="0"/>
              </a:rPr>
              <a:t>data.  */ </a:t>
            </a:r>
          </a:p>
          <a:p>
            <a:r>
              <a:rPr lang="en-US" sz="1600" dirty="0">
                <a:latin typeface="Courier New" pitchFamily="49" charset="0"/>
              </a:rPr>
              <a:t>};       </a:t>
            </a:r>
          </a:p>
        </p:txBody>
      </p:sp>
      <p:grpSp>
        <p:nvGrpSpPr>
          <p:cNvPr id="2" name="Group 24"/>
          <p:cNvGrpSpPr>
            <a:grpSpLocks/>
          </p:cNvGrpSpPr>
          <p:nvPr/>
        </p:nvGrpSpPr>
        <p:grpSpPr bwMode="auto">
          <a:xfrm>
            <a:off x="406400" y="5209764"/>
            <a:ext cx="11379200" cy="369888"/>
            <a:chOff x="960" y="2812"/>
            <a:chExt cx="5376" cy="233"/>
          </a:xfrm>
        </p:grpSpPr>
        <p:sp>
          <p:nvSpPr>
            <p:cNvPr id="752648" name="Rectangle 8"/>
            <p:cNvSpPr>
              <a:spLocks noChangeArrowheads="1"/>
            </p:cNvSpPr>
            <p:nvPr/>
          </p:nvSpPr>
          <p:spPr bwMode="auto">
            <a:xfrm>
              <a:off x="960" y="2812"/>
              <a:ext cx="336" cy="233"/>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49" name="Rectangle 9"/>
            <p:cNvSpPr>
              <a:spLocks noChangeArrowheads="1"/>
            </p:cNvSpPr>
            <p:nvPr/>
          </p:nvSpPr>
          <p:spPr bwMode="auto">
            <a:xfrm>
              <a:off x="1296" y="2812"/>
              <a:ext cx="336" cy="233"/>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0" name="Rectangle 10"/>
            <p:cNvSpPr>
              <a:spLocks noChangeArrowheads="1"/>
            </p:cNvSpPr>
            <p:nvPr/>
          </p:nvSpPr>
          <p:spPr bwMode="auto">
            <a:xfrm>
              <a:off x="1632"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1" name="Rectangle 11"/>
            <p:cNvSpPr>
              <a:spLocks noChangeArrowheads="1"/>
            </p:cNvSpPr>
            <p:nvPr/>
          </p:nvSpPr>
          <p:spPr bwMode="auto">
            <a:xfrm>
              <a:off x="1968"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2" name="Rectangle 12"/>
            <p:cNvSpPr>
              <a:spLocks noChangeArrowheads="1"/>
            </p:cNvSpPr>
            <p:nvPr/>
          </p:nvSpPr>
          <p:spPr bwMode="auto">
            <a:xfrm>
              <a:off x="2304"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3" name="Rectangle 13"/>
            <p:cNvSpPr>
              <a:spLocks noChangeArrowheads="1"/>
            </p:cNvSpPr>
            <p:nvPr/>
          </p:nvSpPr>
          <p:spPr bwMode="auto">
            <a:xfrm>
              <a:off x="2640"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4" name="Rectangle 14"/>
            <p:cNvSpPr>
              <a:spLocks noChangeArrowheads="1"/>
            </p:cNvSpPr>
            <p:nvPr/>
          </p:nvSpPr>
          <p:spPr bwMode="auto">
            <a:xfrm>
              <a:off x="2976"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5" name="Rectangle 15"/>
            <p:cNvSpPr>
              <a:spLocks noChangeArrowheads="1"/>
            </p:cNvSpPr>
            <p:nvPr/>
          </p:nvSpPr>
          <p:spPr bwMode="auto">
            <a:xfrm>
              <a:off x="3312"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6" name="Rectangle 16"/>
            <p:cNvSpPr>
              <a:spLocks noChangeArrowheads="1"/>
            </p:cNvSpPr>
            <p:nvPr/>
          </p:nvSpPr>
          <p:spPr bwMode="auto">
            <a:xfrm>
              <a:off x="3648"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7" name="Rectangle 17"/>
            <p:cNvSpPr>
              <a:spLocks noChangeArrowheads="1"/>
            </p:cNvSpPr>
            <p:nvPr/>
          </p:nvSpPr>
          <p:spPr bwMode="auto">
            <a:xfrm>
              <a:off x="3984"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8" name="Rectangle 18"/>
            <p:cNvSpPr>
              <a:spLocks noChangeArrowheads="1"/>
            </p:cNvSpPr>
            <p:nvPr/>
          </p:nvSpPr>
          <p:spPr bwMode="auto">
            <a:xfrm>
              <a:off x="4320"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9" name="Rectangle 19"/>
            <p:cNvSpPr>
              <a:spLocks noChangeArrowheads="1"/>
            </p:cNvSpPr>
            <p:nvPr/>
          </p:nvSpPr>
          <p:spPr bwMode="auto">
            <a:xfrm>
              <a:off x="4656"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60" name="Rectangle 20"/>
            <p:cNvSpPr>
              <a:spLocks noChangeArrowheads="1"/>
            </p:cNvSpPr>
            <p:nvPr/>
          </p:nvSpPr>
          <p:spPr bwMode="auto">
            <a:xfrm>
              <a:off x="4992"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61" name="Rectangle 21"/>
            <p:cNvSpPr>
              <a:spLocks noChangeArrowheads="1"/>
            </p:cNvSpPr>
            <p:nvPr/>
          </p:nvSpPr>
          <p:spPr bwMode="auto">
            <a:xfrm>
              <a:off x="5328"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62" name="Rectangle 22"/>
            <p:cNvSpPr>
              <a:spLocks noChangeArrowheads="1"/>
            </p:cNvSpPr>
            <p:nvPr/>
          </p:nvSpPr>
          <p:spPr bwMode="auto">
            <a:xfrm>
              <a:off x="5664"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63" name="Rectangle 23"/>
            <p:cNvSpPr>
              <a:spLocks noChangeArrowheads="1"/>
            </p:cNvSpPr>
            <p:nvPr/>
          </p:nvSpPr>
          <p:spPr bwMode="auto">
            <a:xfrm>
              <a:off x="6000" y="2812"/>
              <a:ext cx="336" cy="233"/>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grpSp>
      <p:sp>
        <p:nvSpPr>
          <p:cNvPr id="752666" name="Text Box 26"/>
          <p:cNvSpPr txBox="1">
            <a:spLocks noChangeArrowheads="1"/>
          </p:cNvSpPr>
          <p:nvPr/>
        </p:nvSpPr>
        <p:spPr bwMode="auto">
          <a:xfrm>
            <a:off x="468142" y="4828758"/>
            <a:ext cx="1295546" cy="338554"/>
          </a:xfrm>
          <a:prstGeom prst="rect">
            <a:avLst/>
          </a:prstGeom>
          <a:noFill/>
          <a:ln w="12700">
            <a:noFill/>
            <a:miter lim="800000"/>
            <a:headEnd/>
            <a:tailEnd/>
          </a:ln>
          <a:effectLst/>
        </p:spPr>
        <p:txBody>
          <a:bodyPr wrap="none">
            <a:spAutoFit/>
          </a:bodyPr>
          <a:lstStyle/>
          <a:p>
            <a:pPr algn="ctr"/>
            <a:r>
              <a:rPr lang="en-US" sz="1600">
                <a:latin typeface="Courier New" pitchFamily="49" charset="0"/>
              </a:rPr>
              <a:t>sa_family</a:t>
            </a:r>
          </a:p>
        </p:txBody>
      </p:sp>
      <p:sp>
        <p:nvSpPr>
          <p:cNvPr id="752670" name="Text Box 30"/>
          <p:cNvSpPr txBox="1">
            <a:spLocks noChangeArrowheads="1"/>
          </p:cNvSpPr>
          <p:nvPr/>
        </p:nvSpPr>
        <p:spPr bwMode="auto">
          <a:xfrm>
            <a:off x="6118316" y="6138446"/>
            <a:ext cx="1400640" cy="338554"/>
          </a:xfrm>
          <a:prstGeom prst="rect">
            <a:avLst/>
          </a:prstGeom>
          <a:noFill/>
          <a:ln w="12700">
            <a:noFill/>
            <a:miter lim="800000"/>
            <a:headEnd/>
            <a:tailEnd/>
          </a:ln>
          <a:effectLst/>
        </p:spPr>
        <p:txBody>
          <a:bodyPr wrap="none">
            <a:spAutoFit/>
          </a:bodyPr>
          <a:lstStyle/>
          <a:p>
            <a:pPr algn="ctr"/>
            <a:r>
              <a:rPr lang="en-US" sz="1600" dirty="0">
                <a:latin typeface="Calibri" pitchFamily="34" charset="0"/>
              </a:rPr>
              <a:t>Family Specific</a:t>
            </a:r>
          </a:p>
        </p:txBody>
      </p:sp>
      <p:sp>
        <p:nvSpPr>
          <p:cNvPr id="27" name="AutoShape 50"/>
          <p:cNvSpPr>
            <a:spLocks/>
          </p:cNvSpPr>
          <p:nvPr/>
        </p:nvSpPr>
        <p:spPr bwMode="auto">
          <a:xfrm rot="5400000">
            <a:off x="6654800" y="948907"/>
            <a:ext cx="304800" cy="9956800"/>
          </a:xfrm>
          <a:prstGeom prst="rightBrace">
            <a:avLst>
              <a:gd name="adj1" fmla="val 95833"/>
              <a:gd name="adj2" fmla="val 50000"/>
            </a:avLst>
          </a:prstGeom>
          <a:noFill/>
          <a:ln w="28575">
            <a:solidFill>
              <a:schemeClr val="tx1"/>
            </a:solidFill>
            <a:round/>
            <a:headEnd/>
            <a:tailEnd/>
          </a:ln>
          <a:effectLst/>
        </p:spPr>
        <p:txBody>
          <a:bodyPr wrap="none" anchor="ctr"/>
          <a:lstStyle/>
          <a:p>
            <a:endParaRPr lang="en-US" dirty="0">
              <a:latin typeface="Calibri" pitchFamily="34" charset="0"/>
            </a:endParaRPr>
          </a:p>
        </p:txBody>
      </p:sp>
      <p:sp>
        <p:nvSpPr>
          <p:cNvPr id="2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18</a:t>
            </a:fld>
            <a:endParaRPr lang="ru-RU" dirty="0"/>
          </a:p>
        </p:txBody>
      </p:sp>
    </p:spTree>
    <p:extLst>
      <p:ext uri="{BB962C8B-B14F-4D97-AF65-F5344CB8AC3E}">
        <p14:creationId xmlns:p14="http://schemas.microsoft.com/office/powerpoint/2010/main" xmlns="" val="54065980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854242" y="168442"/>
            <a:ext cx="10539663" cy="806116"/>
          </a:xfrm>
        </p:spPr>
        <p:txBody>
          <a:bodyPr>
            <a:normAutofit/>
          </a:bodyPr>
          <a:lstStyle/>
          <a:p>
            <a:r>
              <a:rPr lang="en-US" dirty="0" smtClean="0"/>
              <a:t>Socket </a:t>
            </a:r>
            <a:r>
              <a:rPr lang="en-US" dirty="0"/>
              <a:t>Address Structures</a:t>
            </a:r>
          </a:p>
        </p:txBody>
      </p:sp>
      <p:sp>
        <p:nvSpPr>
          <p:cNvPr id="752643" name="Rectangle 3"/>
          <p:cNvSpPr>
            <a:spLocks noGrp="1" noChangeArrowheads="1"/>
          </p:cNvSpPr>
          <p:nvPr>
            <p:ph type="body" idx="1"/>
          </p:nvPr>
        </p:nvSpPr>
        <p:spPr>
          <a:xfrm>
            <a:off x="815489" y="1219200"/>
            <a:ext cx="10530290" cy="1676400"/>
          </a:xfrm>
        </p:spPr>
        <p:txBody>
          <a:bodyPr>
            <a:normAutofit fontScale="92500" lnSpcReduction="10000"/>
          </a:bodyPr>
          <a:lstStyle/>
          <a:p>
            <a:r>
              <a:rPr lang="en-US" dirty="0" smtClean="0"/>
              <a:t>Internet-specific socket address:</a:t>
            </a:r>
            <a:endParaRPr lang="en-US" dirty="0"/>
          </a:p>
          <a:p>
            <a:pPr lvl="1"/>
            <a:r>
              <a:rPr lang="en-US" dirty="0" smtClean="0"/>
              <a:t>Must cast (</a:t>
            </a:r>
            <a:r>
              <a:rPr lang="en-US" dirty="0" err="1" smtClean="0">
                <a:latin typeface="Courier New"/>
                <a:cs typeface="Courier New"/>
              </a:rPr>
              <a:t>struct</a:t>
            </a:r>
            <a:r>
              <a:rPr lang="en-US" dirty="0" smtClean="0">
                <a:latin typeface="Courier New"/>
                <a:cs typeface="Courier New"/>
              </a:rPr>
              <a:t> </a:t>
            </a:r>
            <a:r>
              <a:rPr lang="en-US" dirty="0" err="1" smtClean="0">
                <a:latin typeface="Courier New" pitchFamily="49" charset="0"/>
              </a:rPr>
              <a:t>sockaddr_in</a:t>
            </a:r>
            <a:r>
              <a:rPr lang="en-US" dirty="0" smtClean="0">
                <a:latin typeface="Courier New" pitchFamily="49" charset="0"/>
              </a:rPr>
              <a:t> *</a:t>
            </a:r>
            <a:r>
              <a:rPr lang="en-US" dirty="0" smtClean="0"/>
              <a:t>) to (</a:t>
            </a:r>
            <a:r>
              <a:rPr lang="en-US" dirty="0" err="1" smtClean="0">
                <a:latin typeface="Courier New" pitchFamily="49" charset="0"/>
              </a:rPr>
              <a:t>struct</a:t>
            </a:r>
            <a:r>
              <a:rPr lang="en-US" dirty="0" smtClean="0">
                <a:latin typeface="Courier New" pitchFamily="49" charset="0"/>
              </a:rPr>
              <a:t> </a:t>
            </a:r>
            <a:r>
              <a:rPr lang="en-US" dirty="0" err="1" smtClean="0">
                <a:latin typeface="Courier New" pitchFamily="49" charset="0"/>
              </a:rPr>
              <a:t>sockaddr</a:t>
            </a:r>
            <a:r>
              <a:rPr lang="en-US" dirty="0" smtClean="0">
                <a:latin typeface="Courier New" pitchFamily="49" charset="0"/>
              </a:rPr>
              <a:t> *</a:t>
            </a:r>
            <a:r>
              <a:rPr lang="en-US" dirty="0" smtClean="0"/>
              <a:t>) for functions that take socket address arguments. </a:t>
            </a:r>
            <a:endParaRPr lang="en-US" dirty="0"/>
          </a:p>
        </p:txBody>
      </p:sp>
      <p:sp>
        <p:nvSpPr>
          <p:cNvPr id="752648" name="Rectangle 8"/>
          <p:cNvSpPr>
            <a:spLocks noChangeArrowheads="1"/>
          </p:cNvSpPr>
          <p:nvPr/>
        </p:nvSpPr>
        <p:spPr bwMode="auto">
          <a:xfrm>
            <a:off x="406400" y="5194994"/>
            <a:ext cx="711200" cy="369332"/>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49" name="Rectangle 9"/>
          <p:cNvSpPr>
            <a:spLocks noChangeArrowheads="1"/>
          </p:cNvSpPr>
          <p:nvPr/>
        </p:nvSpPr>
        <p:spPr bwMode="auto">
          <a:xfrm>
            <a:off x="1117600" y="5194994"/>
            <a:ext cx="711200" cy="369332"/>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0" name="Rectangle 10"/>
          <p:cNvSpPr>
            <a:spLocks noChangeArrowheads="1"/>
          </p:cNvSpPr>
          <p:nvPr/>
        </p:nvSpPr>
        <p:spPr bwMode="auto">
          <a:xfrm>
            <a:off x="1828800" y="5194994"/>
            <a:ext cx="711200" cy="369332"/>
          </a:xfrm>
          <a:prstGeom prst="rect">
            <a:avLst/>
          </a:prstGeom>
          <a:solidFill>
            <a:schemeClr val="accent2">
              <a:lumMod val="20000"/>
              <a:lumOff val="80000"/>
            </a:schemeClr>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1" name="Rectangle 11"/>
          <p:cNvSpPr>
            <a:spLocks noChangeArrowheads="1"/>
          </p:cNvSpPr>
          <p:nvPr/>
        </p:nvSpPr>
        <p:spPr bwMode="auto">
          <a:xfrm>
            <a:off x="2540000" y="5194994"/>
            <a:ext cx="711200" cy="369332"/>
          </a:xfrm>
          <a:prstGeom prst="rect">
            <a:avLst/>
          </a:prstGeom>
          <a:solidFill>
            <a:schemeClr val="accent2">
              <a:lumMod val="20000"/>
              <a:lumOff val="80000"/>
            </a:schemeClr>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2" name="Rectangle 12"/>
          <p:cNvSpPr>
            <a:spLocks noChangeArrowheads="1"/>
          </p:cNvSpPr>
          <p:nvPr/>
        </p:nvSpPr>
        <p:spPr bwMode="auto">
          <a:xfrm>
            <a:off x="3251200" y="5194994"/>
            <a:ext cx="711200" cy="369332"/>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3" name="Rectangle 13"/>
          <p:cNvSpPr>
            <a:spLocks noChangeArrowheads="1"/>
          </p:cNvSpPr>
          <p:nvPr/>
        </p:nvSpPr>
        <p:spPr bwMode="auto">
          <a:xfrm>
            <a:off x="3962400" y="5194994"/>
            <a:ext cx="711200" cy="369332"/>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4" name="Rectangle 14"/>
          <p:cNvSpPr>
            <a:spLocks noChangeArrowheads="1"/>
          </p:cNvSpPr>
          <p:nvPr/>
        </p:nvSpPr>
        <p:spPr bwMode="auto">
          <a:xfrm>
            <a:off x="4673600" y="5194994"/>
            <a:ext cx="711200" cy="369332"/>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5" name="Rectangle 15"/>
          <p:cNvSpPr>
            <a:spLocks noChangeArrowheads="1"/>
          </p:cNvSpPr>
          <p:nvPr/>
        </p:nvSpPr>
        <p:spPr bwMode="auto">
          <a:xfrm>
            <a:off x="5384800" y="5194994"/>
            <a:ext cx="711200" cy="369332"/>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6" name="Rectangle 16"/>
          <p:cNvSpPr>
            <a:spLocks noChangeArrowheads="1"/>
          </p:cNvSpPr>
          <p:nvPr/>
        </p:nvSpPr>
        <p:spPr bwMode="auto">
          <a:xfrm>
            <a:off x="6096000" y="5194994"/>
            <a:ext cx="711200" cy="369332"/>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endParaRPr lang="en-US" dirty="0">
              <a:latin typeface="Courier New" pitchFamily="49" charset="0"/>
              <a:cs typeface="Courier New" pitchFamily="49" charset="0"/>
            </a:endParaRPr>
          </a:p>
        </p:txBody>
      </p:sp>
      <p:sp>
        <p:nvSpPr>
          <p:cNvPr id="752657" name="Rectangle 17"/>
          <p:cNvSpPr>
            <a:spLocks noChangeArrowheads="1"/>
          </p:cNvSpPr>
          <p:nvPr/>
        </p:nvSpPr>
        <p:spPr bwMode="auto">
          <a:xfrm>
            <a:off x="6807200" y="5194994"/>
            <a:ext cx="711200" cy="369332"/>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58" name="Rectangle 18"/>
          <p:cNvSpPr>
            <a:spLocks noChangeArrowheads="1"/>
          </p:cNvSpPr>
          <p:nvPr/>
        </p:nvSpPr>
        <p:spPr bwMode="auto">
          <a:xfrm>
            <a:off x="7518400" y="5194994"/>
            <a:ext cx="711200" cy="369332"/>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59" name="Rectangle 19"/>
          <p:cNvSpPr>
            <a:spLocks noChangeArrowheads="1"/>
          </p:cNvSpPr>
          <p:nvPr/>
        </p:nvSpPr>
        <p:spPr bwMode="auto">
          <a:xfrm>
            <a:off x="8229600" y="5194994"/>
            <a:ext cx="711200" cy="369332"/>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0" name="Rectangle 20"/>
          <p:cNvSpPr>
            <a:spLocks noChangeArrowheads="1"/>
          </p:cNvSpPr>
          <p:nvPr/>
        </p:nvSpPr>
        <p:spPr bwMode="auto">
          <a:xfrm>
            <a:off x="8940800" y="5194994"/>
            <a:ext cx="711200" cy="369332"/>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1" name="Rectangle 21"/>
          <p:cNvSpPr>
            <a:spLocks noChangeArrowheads="1"/>
          </p:cNvSpPr>
          <p:nvPr/>
        </p:nvSpPr>
        <p:spPr bwMode="auto">
          <a:xfrm>
            <a:off x="9652000" y="5194994"/>
            <a:ext cx="711200" cy="369332"/>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2" name="Rectangle 22"/>
          <p:cNvSpPr>
            <a:spLocks noChangeArrowheads="1"/>
          </p:cNvSpPr>
          <p:nvPr/>
        </p:nvSpPr>
        <p:spPr bwMode="auto">
          <a:xfrm>
            <a:off x="10363200" y="5194994"/>
            <a:ext cx="711200" cy="369332"/>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3" name="Rectangle 23"/>
          <p:cNvSpPr>
            <a:spLocks noChangeArrowheads="1"/>
          </p:cNvSpPr>
          <p:nvPr/>
        </p:nvSpPr>
        <p:spPr bwMode="auto">
          <a:xfrm>
            <a:off x="11074400" y="5194994"/>
            <a:ext cx="711200" cy="369332"/>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6" name="Text Box 26"/>
          <p:cNvSpPr txBox="1">
            <a:spLocks noChangeArrowheads="1"/>
          </p:cNvSpPr>
          <p:nvPr/>
        </p:nvSpPr>
        <p:spPr bwMode="auto">
          <a:xfrm>
            <a:off x="324835" y="5608260"/>
            <a:ext cx="1295546" cy="338554"/>
          </a:xfrm>
          <a:prstGeom prst="rect">
            <a:avLst/>
          </a:prstGeom>
          <a:noFill/>
          <a:ln w="12700">
            <a:noFill/>
            <a:miter lim="800000"/>
            <a:headEnd/>
            <a:tailEnd/>
          </a:ln>
          <a:effectLst/>
        </p:spPr>
        <p:txBody>
          <a:bodyPr wrap="none">
            <a:spAutoFit/>
          </a:bodyPr>
          <a:lstStyle/>
          <a:p>
            <a:pPr algn="ctr"/>
            <a:r>
              <a:rPr lang="en-US" sz="1600" dirty="0" err="1">
                <a:latin typeface="Courier New" pitchFamily="49" charset="0"/>
              </a:rPr>
              <a:t>sa_family</a:t>
            </a:r>
            <a:endParaRPr lang="en-US" sz="1600" dirty="0">
              <a:latin typeface="Courier New" pitchFamily="49" charset="0"/>
            </a:endParaRPr>
          </a:p>
        </p:txBody>
      </p:sp>
      <p:sp>
        <p:nvSpPr>
          <p:cNvPr id="752670" name="Text Box 30"/>
          <p:cNvSpPr txBox="1">
            <a:spLocks noChangeArrowheads="1"/>
          </p:cNvSpPr>
          <p:nvPr/>
        </p:nvSpPr>
        <p:spPr bwMode="auto">
          <a:xfrm>
            <a:off x="6118316" y="6124198"/>
            <a:ext cx="1400640" cy="338554"/>
          </a:xfrm>
          <a:prstGeom prst="rect">
            <a:avLst/>
          </a:prstGeom>
          <a:noFill/>
          <a:ln w="12700">
            <a:noFill/>
            <a:miter lim="800000"/>
            <a:headEnd/>
            <a:tailEnd/>
          </a:ln>
          <a:effectLst/>
        </p:spPr>
        <p:txBody>
          <a:bodyPr wrap="none">
            <a:spAutoFit/>
          </a:bodyPr>
          <a:lstStyle/>
          <a:p>
            <a:pPr algn="ctr"/>
            <a:r>
              <a:rPr lang="en-US" sz="1600" dirty="0">
                <a:latin typeface="Calibri" pitchFamily="34" charset="0"/>
              </a:rPr>
              <a:t>Family Specific</a:t>
            </a:r>
          </a:p>
        </p:txBody>
      </p:sp>
      <p:sp>
        <p:nvSpPr>
          <p:cNvPr id="27" name="AutoShape 50"/>
          <p:cNvSpPr>
            <a:spLocks/>
          </p:cNvSpPr>
          <p:nvPr/>
        </p:nvSpPr>
        <p:spPr bwMode="auto">
          <a:xfrm rot="5400000">
            <a:off x="6654800" y="934659"/>
            <a:ext cx="304800" cy="9956800"/>
          </a:xfrm>
          <a:prstGeom prst="rightBrace">
            <a:avLst>
              <a:gd name="adj1" fmla="val 95833"/>
              <a:gd name="adj2" fmla="val 50000"/>
            </a:avLst>
          </a:prstGeom>
          <a:noFill/>
          <a:ln w="28575">
            <a:solidFill>
              <a:schemeClr val="tx1"/>
            </a:solidFill>
            <a:round/>
            <a:headEnd/>
            <a:tailEnd/>
          </a:ln>
          <a:effectLst/>
        </p:spPr>
        <p:txBody>
          <a:bodyPr wrap="none" anchor="ctr"/>
          <a:lstStyle/>
          <a:p>
            <a:endParaRPr lang="en-US" dirty="0">
              <a:latin typeface="Calibri" pitchFamily="34" charset="0"/>
            </a:endParaRPr>
          </a:p>
        </p:txBody>
      </p:sp>
      <p:sp>
        <p:nvSpPr>
          <p:cNvPr id="25" name="Rectangle 5"/>
          <p:cNvSpPr>
            <a:spLocks noChangeArrowheads="1"/>
          </p:cNvSpPr>
          <p:nvPr/>
        </p:nvSpPr>
        <p:spPr bwMode="auto">
          <a:xfrm>
            <a:off x="966536" y="3072064"/>
            <a:ext cx="8824852" cy="1569660"/>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a:latin typeface="Courier New" pitchFamily="49" charset="0"/>
              </a:rPr>
              <a:t>struct sockaddr_in  { </a:t>
            </a:r>
          </a:p>
          <a:p>
            <a:r>
              <a:rPr lang="en-US" sz="1600" dirty="0">
                <a:latin typeface="Courier New" pitchFamily="49" charset="0"/>
              </a:rPr>
              <a:t>  </a:t>
            </a:r>
            <a:r>
              <a:rPr lang="en-US" sz="1600" dirty="0" smtClean="0">
                <a:latin typeface="Courier New" pitchFamily="49" charset="0"/>
              </a:rPr>
              <a:t>uint16_t        </a:t>
            </a:r>
            <a:r>
              <a:rPr lang="en-US" sz="1600" dirty="0" err="1" smtClean="0">
                <a:latin typeface="Courier New" pitchFamily="49" charset="0"/>
              </a:rPr>
              <a:t>sin_family</a:t>
            </a:r>
            <a:r>
              <a:rPr lang="en-US" sz="1600" dirty="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Protocol family </a:t>
            </a:r>
            <a:r>
              <a:rPr lang="en-US" sz="1600" dirty="0">
                <a:solidFill>
                  <a:srgbClr val="990000"/>
                </a:solidFill>
                <a:latin typeface="Courier New" pitchFamily="49" charset="0"/>
              </a:rPr>
              <a:t>(always AF_INET) */ </a:t>
            </a:r>
          </a:p>
          <a:p>
            <a:r>
              <a:rPr lang="en-US" sz="1600" dirty="0">
                <a:latin typeface="Courier New" pitchFamily="49" charset="0"/>
              </a:rPr>
              <a:t>  </a:t>
            </a:r>
            <a:r>
              <a:rPr lang="en-US" sz="1600" dirty="0" smtClean="0">
                <a:latin typeface="Courier New" pitchFamily="49" charset="0"/>
              </a:rPr>
              <a:t>uint16_t        </a:t>
            </a:r>
            <a:r>
              <a:rPr lang="en-US" sz="1600" dirty="0" err="1" smtClean="0">
                <a:latin typeface="Courier New" pitchFamily="49" charset="0"/>
              </a:rPr>
              <a:t>sin_port</a:t>
            </a:r>
            <a:r>
              <a:rPr lang="en-US" sz="1600" dirty="0" smtClean="0">
                <a:latin typeface="Courier New" pitchFamily="49" charset="0"/>
              </a:rPr>
              <a:t>;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Port </a:t>
            </a:r>
            <a:r>
              <a:rPr lang="en-US" sz="1600" dirty="0" err="1">
                <a:solidFill>
                  <a:srgbClr val="990000"/>
                </a:solidFill>
                <a:latin typeface="Courier New" pitchFamily="49" charset="0"/>
              </a:rPr>
              <a:t>num</a:t>
            </a:r>
            <a:r>
              <a:rPr lang="en-US" sz="1600" dirty="0">
                <a:solidFill>
                  <a:srgbClr val="990000"/>
                </a:solidFill>
                <a:latin typeface="Courier New" pitchFamily="49" charset="0"/>
              </a:rPr>
              <a:t> in network byte order */ </a:t>
            </a:r>
          </a:p>
          <a:p>
            <a:r>
              <a:rPr lang="en-US" sz="1600" dirty="0" err="1">
                <a:latin typeface="Courier New" pitchFamily="49" charset="0"/>
              </a:rPr>
              <a:t>  struct in_addr  sin_addr;    </a:t>
            </a:r>
            <a:r>
              <a:rPr lang="en-US" sz="1600" dirty="0" err="1">
                <a:solidFill>
                  <a:srgbClr val="990000"/>
                </a:solidFill>
                <a:latin typeface="Courier New" pitchFamily="49" charset="0"/>
              </a:rPr>
              <a:t>/* IP addr in network byte order */ </a:t>
            </a:r>
          </a:p>
          <a:p>
            <a:r>
              <a:rPr lang="en-US" sz="1600" dirty="0">
                <a:latin typeface="Courier New" pitchFamily="49" charset="0"/>
              </a:rPr>
              <a:t>  unsigned char   </a:t>
            </a:r>
            <a:r>
              <a:rPr lang="en-US" sz="1600" dirty="0" err="1">
                <a:latin typeface="Courier New" pitchFamily="49" charset="0"/>
              </a:rPr>
              <a:t>sin_zero</a:t>
            </a:r>
            <a:r>
              <a:rPr lang="en-US" sz="1600" dirty="0">
                <a:latin typeface="Courier New" pitchFamily="49" charset="0"/>
              </a:rPr>
              <a:t>[8]; </a:t>
            </a:r>
            <a:r>
              <a:rPr lang="en-US" sz="1600" dirty="0">
                <a:solidFill>
                  <a:srgbClr val="990000"/>
                </a:solidFill>
                <a:latin typeface="Courier New" pitchFamily="49" charset="0"/>
              </a:rPr>
              <a:t>/* </a:t>
            </a:r>
            <a:r>
              <a:rPr lang="en-US" sz="1600" dirty="0" smtClean="0">
                <a:solidFill>
                  <a:srgbClr val="990000"/>
                </a:solidFill>
                <a:latin typeface="Courier New" pitchFamily="49" charset="0"/>
              </a:rPr>
              <a:t>Pad </a:t>
            </a:r>
            <a:r>
              <a:rPr lang="en-US" sz="1600" dirty="0">
                <a:solidFill>
                  <a:srgbClr val="990000"/>
                </a:solidFill>
                <a:latin typeface="Courier New" pitchFamily="49" charset="0"/>
              </a:rPr>
              <a:t>to </a:t>
            </a:r>
            <a:r>
              <a:rPr lang="en-US" sz="1600" dirty="0" err="1">
                <a:solidFill>
                  <a:srgbClr val="990000"/>
                </a:solidFill>
                <a:latin typeface="Courier New" pitchFamily="49" charset="0"/>
              </a:rPr>
              <a:t>sizeof</a:t>
            </a:r>
            <a:r>
              <a:rPr lang="en-US" sz="1600" dirty="0">
                <a:solidFill>
                  <a:srgbClr val="990000"/>
                </a:solidFill>
                <a:latin typeface="Courier New" pitchFamily="49" charset="0"/>
              </a:rPr>
              <a:t>(</a:t>
            </a:r>
            <a:r>
              <a:rPr lang="en-US" sz="1600" dirty="0" err="1">
                <a:solidFill>
                  <a:srgbClr val="990000"/>
                </a:solidFill>
                <a:latin typeface="Courier New" pitchFamily="49" charset="0"/>
              </a:rPr>
              <a:t>struct</a:t>
            </a:r>
            <a:r>
              <a:rPr lang="en-US" sz="1600" dirty="0">
                <a:solidFill>
                  <a:srgbClr val="990000"/>
                </a:solidFill>
                <a:latin typeface="Courier New" pitchFamily="49" charset="0"/>
              </a:rPr>
              <a:t> </a:t>
            </a:r>
            <a:r>
              <a:rPr lang="en-US" sz="1600" dirty="0" err="1">
                <a:solidFill>
                  <a:srgbClr val="990000"/>
                </a:solidFill>
                <a:latin typeface="Courier New" pitchFamily="49" charset="0"/>
              </a:rPr>
              <a:t>sockaddr</a:t>
            </a:r>
            <a:r>
              <a:rPr lang="en-US" sz="1600" dirty="0">
                <a:solidFill>
                  <a:srgbClr val="990000"/>
                </a:solidFill>
                <a:latin typeface="Courier New" pitchFamily="49" charset="0"/>
              </a:rPr>
              <a:t>) */ </a:t>
            </a:r>
          </a:p>
          <a:p>
            <a:r>
              <a:rPr lang="en-US" sz="1600" dirty="0" err="1">
                <a:latin typeface="Courier New" pitchFamily="49" charset="0"/>
              </a:rPr>
              <a:t>}; </a:t>
            </a:r>
          </a:p>
        </p:txBody>
      </p:sp>
      <p:sp>
        <p:nvSpPr>
          <p:cNvPr id="26" name="Text Box 26"/>
          <p:cNvSpPr txBox="1">
            <a:spLocks noChangeArrowheads="1"/>
          </p:cNvSpPr>
          <p:nvPr/>
        </p:nvSpPr>
        <p:spPr bwMode="auto">
          <a:xfrm>
            <a:off x="1969182" y="4814510"/>
            <a:ext cx="1172116"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sin_port</a:t>
            </a:r>
            <a:endParaRPr lang="en-US" sz="1600" dirty="0">
              <a:latin typeface="Courier New" pitchFamily="49" charset="0"/>
            </a:endParaRPr>
          </a:p>
        </p:txBody>
      </p:sp>
      <p:sp>
        <p:nvSpPr>
          <p:cNvPr id="28" name="Text Box 26"/>
          <p:cNvSpPr txBox="1">
            <a:spLocks noChangeArrowheads="1"/>
          </p:cNvSpPr>
          <p:nvPr/>
        </p:nvSpPr>
        <p:spPr bwMode="auto">
          <a:xfrm>
            <a:off x="593258" y="5215202"/>
            <a:ext cx="1048684" cy="338554"/>
          </a:xfrm>
          <a:prstGeom prst="rect">
            <a:avLst/>
          </a:prstGeom>
          <a:noFill/>
          <a:ln w="12700">
            <a:noFill/>
            <a:miter lim="800000"/>
            <a:headEnd/>
            <a:tailEnd/>
          </a:ln>
          <a:effectLst/>
        </p:spPr>
        <p:txBody>
          <a:bodyPr wrap="none">
            <a:spAutoFit/>
          </a:bodyPr>
          <a:lstStyle/>
          <a:p>
            <a:pPr algn="ctr"/>
            <a:r>
              <a:rPr lang="en-US" sz="1600" dirty="0" smtClean="0">
                <a:latin typeface="Courier New" pitchFamily="49" charset="0"/>
              </a:rPr>
              <a:t>AF_INET</a:t>
            </a:r>
            <a:endParaRPr lang="en-US" sz="1600" dirty="0">
              <a:latin typeface="Courier New" pitchFamily="49" charset="0"/>
            </a:endParaRPr>
          </a:p>
        </p:txBody>
      </p:sp>
      <p:sp>
        <p:nvSpPr>
          <p:cNvPr id="29" name="Text Box 26"/>
          <p:cNvSpPr txBox="1">
            <a:spLocks noChangeArrowheads="1"/>
          </p:cNvSpPr>
          <p:nvPr/>
        </p:nvSpPr>
        <p:spPr bwMode="auto">
          <a:xfrm>
            <a:off x="4086632" y="4812506"/>
            <a:ext cx="1172116"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sin_addr</a:t>
            </a:r>
            <a:endParaRPr lang="en-US" sz="1600" dirty="0">
              <a:latin typeface="Courier New" pitchFamily="49" charset="0"/>
            </a:endParaRPr>
          </a:p>
        </p:txBody>
      </p:sp>
      <p:sp>
        <p:nvSpPr>
          <p:cNvPr id="30" name="Text Box 26"/>
          <p:cNvSpPr txBox="1">
            <a:spLocks noChangeArrowheads="1"/>
          </p:cNvSpPr>
          <p:nvPr/>
        </p:nvSpPr>
        <p:spPr bwMode="auto">
          <a:xfrm>
            <a:off x="338098" y="5957510"/>
            <a:ext cx="1418978"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sin_family</a:t>
            </a:r>
            <a:endParaRPr lang="en-US" sz="1600" dirty="0">
              <a:latin typeface="Courier New" pitchFamily="49" charset="0"/>
            </a:endParaRPr>
          </a:p>
        </p:txBody>
      </p:sp>
      <p:sp>
        <p:nvSpPr>
          <p:cNvPr id="31"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19</a:t>
            </a:fld>
            <a:endParaRPr lang="ru-RU" dirty="0"/>
          </a:p>
        </p:txBody>
      </p:sp>
    </p:spTree>
    <p:extLst>
      <p:ext uri="{BB962C8B-B14F-4D97-AF65-F5344CB8AC3E}">
        <p14:creationId xmlns:p14="http://schemas.microsoft.com/office/powerpoint/2010/main" xmlns="" val="37829432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idx="1"/>
          </p:nvPr>
        </p:nvSpPr>
        <p:spPr>
          <a:xfrm>
            <a:off x="806117" y="1034715"/>
            <a:ext cx="10479504" cy="5498431"/>
          </a:xfrm>
        </p:spPr>
        <p:txBody>
          <a:bodyPr>
            <a:normAutofit/>
          </a:bodyPr>
          <a:lstStyle/>
          <a:p>
            <a:pPr>
              <a:spcBef>
                <a:spcPts val="600"/>
              </a:spcBef>
            </a:pPr>
            <a:r>
              <a:rPr lang="en-US" altLang="en-US" sz="3200" b="1" dirty="0" smtClean="0"/>
              <a:t>Layer 1: Physical layer</a:t>
            </a:r>
            <a:r>
              <a:rPr lang="en-US" altLang="en-US" sz="3200" dirty="0" smtClean="0"/>
              <a:t> – handles the mechanical and electrical details of the physical transmission of a bit stream</a:t>
            </a:r>
          </a:p>
          <a:p>
            <a:pPr>
              <a:spcBef>
                <a:spcPts val="600"/>
              </a:spcBef>
            </a:pPr>
            <a:r>
              <a:rPr lang="en-US" altLang="en-US" sz="3200" b="1" dirty="0" smtClean="0"/>
              <a:t>Layer 2: Data-link layer</a:t>
            </a:r>
            <a:r>
              <a:rPr lang="en-US" altLang="en-US" sz="3200" dirty="0" smtClean="0"/>
              <a:t> – handles the </a:t>
            </a:r>
            <a:r>
              <a:rPr lang="en-US" altLang="en-US" sz="3200" i="1" dirty="0" smtClean="0"/>
              <a:t>frames</a:t>
            </a:r>
            <a:r>
              <a:rPr lang="en-US" altLang="en-US" sz="3200" dirty="0" smtClean="0"/>
              <a:t>, or fixed-length parts of packets, including any error detection and recovery that occurred in the physical layer</a:t>
            </a:r>
          </a:p>
          <a:p>
            <a:pPr>
              <a:spcBef>
                <a:spcPts val="600"/>
              </a:spcBef>
            </a:pPr>
            <a:r>
              <a:rPr lang="en-US" altLang="en-US" sz="3200" b="1" dirty="0" smtClean="0"/>
              <a:t>Layer 3: Network layer</a:t>
            </a:r>
            <a:r>
              <a:rPr lang="en-US" altLang="en-US" sz="3200" dirty="0" smtClean="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7" name="Title 1"/>
          <p:cNvSpPr>
            <a:spLocks noGrp="1" noChangeArrowheads="1"/>
          </p:cNvSpPr>
          <p:nvPr>
            <p:ph type="title"/>
          </p:nvPr>
        </p:nvSpPr>
        <p:spPr/>
        <p:txBody>
          <a:bodyPr/>
          <a:lstStyle/>
          <a:p>
            <a:r>
              <a:rPr lang="en-US" altLang="en-US" smtClean="0"/>
              <a:t>Communication Protocol</a:t>
            </a:r>
          </a:p>
        </p:txBody>
      </p:sp>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a:t>
            </a:fld>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Interface: </a:t>
            </a:r>
            <a:r>
              <a:rPr lang="en-US" dirty="0" smtClean="0">
                <a:latin typeface="Courier New"/>
                <a:cs typeface="Courier New"/>
              </a:rPr>
              <a:t>socket</a:t>
            </a:r>
            <a:endParaRPr lang="en-US" dirty="0">
              <a:latin typeface="Courier New"/>
              <a:cs typeface="Courier New"/>
            </a:endParaRPr>
          </a:p>
        </p:txBody>
      </p:sp>
      <p:sp>
        <p:nvSpPr>
          <p:cNvPr id="3" name="Content Placeholder 2"/>
          <p:cNvSpPr>
            <a:spLocks noGrp="1"/>
          </p:cNvSpPr>
          <p:nvPr>
            <p:ph idx="1"/>
          </p:nvPr>
        </p:nvSpPr>
        <p:spPr>
          <a:xfrm>
            <a:off x="529167" y="1362075"/>
            <a:ext cx="10528300" cy="771525"/>
          </a:xfrm>
        </p:spPr>
        <p:txBody>
          <a:bodyPr>
            <a:normAutofit fontScale="25000" lnSpcReduction="20000"/>
          </a:bodyPr>
          <a:lstStyle/>
          <a:p>
            <a:r>
              <a:rPr lang="en-US" dirty="0" smtClean="0"/>
              <a:t>Clients and servers use the </a:t>
            </a:r>
            <a:r>
              <a:rPr lang="en-US" dirty="0" smtClean="0">
                <a:latin typeface="Courier New"/>
                <a:cs typeface="Courier New"/>
              </a:rPr>
              <a:t>socket</a:t>
            </a:r>
            <a:r>
              <a:rPr lang="en-US" dirty="0" smtClean="0"/>
              <a:t> function to create a </a:t>
            </a:r>
            <a:r>
              <a:rPr lang="en-US" i="1" dirty="0" smtClean="0"/>
              <a:t>socket descriptor</a:t>
            </a:r>
            <a:r>
              <a:rPr lang="en-US" dirty="0" smtClean="0"/>
              <a:t>:</a:t>
            </a:r>
          </a:p>
          <a:p>
            <a:endParaRPr lang="en-US" dirty="0"/>
          </a:p>
          <a:p>
            <a:r>
              <a:rPr lang="en-US" dirty="0" smtClean="0"/>
              <a:t>Example:</a:t>
            </a:r>
          </a:p>
          <a:p>
            <a:endParaRPr lang="en-US" dirty="0"/>
          </a:p>
          <a:p>
            <a:endParaRPr lang="en-US" dirty="0" smtClean="0"/>
          </a:p>
          <a:p>
            <a:pPr marL="0" indent="0">
              <a:buNone/>
            </a:pPr>
            <a:endParaRPr lang="en-US" dirty="0"/>
          </a:p>
          <a:p>
            <a:endParaRPr lang="en-US" dirty="0" smtClean="0"/>
          </a:p>
          <a:p>
            <a:pPr marL="0" indent="0">
              <a:buNone/>
            </a:pPr>
            <a:endParaRPr lang="en-US" dirty="0" smtClean="0"/>
          </a:p>
          <a:p>
            <a:pPr marL="0" indent="0">
              <a:buNone/>
            </a:pPr>
            <a:r>
              <a:rPr lang="en-US" dirty="0" smtClean="0"/>
              <a:t>Protocol specific! Best practice is to use </a:t>
            </a:r>
            <a:r>
              <a:rPr lang="en-US" dirty="0" err="1" smtClean="0">
                <a:latin typeface="Courier New"/>
                <a:cs typeface="Courier New"/>
              </a:rPr>
              <a:t>getaddrinfo</a:t>
            </a:r>
            <a:r>
              <a:rPr lang="en-US" dirty="0" smtClean="0"/>
              <a:t> to generate the parameters automatically, so that code is protocol independent.</a:t>
            </a:r>
          </a:p>
          <a:p>
            <a:pPr marL="0" indent="0">
              <a:buNone/>
            </a:pPr>
            <a:endParaRPr lang="en-US" dirty="0"/>
          </a:p>
          <a:p>
            <a:endParaRPr lang="en-US" dirty="0" smtClean="0"/>
          </a:p>
          <a:p>
            <a:endParaRPr lang="en-US" dirty="0" smtClean="0"/>
          </a:p>
          <a:p>
            <a:endParaRPr lang="en-US" dirty="0"/>
          </a:p>
          <a:p>
            <a:endParaRPr lang="en-US" dirty="0" smtClean="0"/>
          </a:p>
          <a:p>
            <a:endParaRPr lang="en-US" dirty="0"/>
          </a:p>
          <a:p>
            <a:pPr marL="0" indent="0">
              <a:buNone/>
            </a:pPr>
            <a:endParaRPr lang="en-US" dirty="0"/>
          </a:p>
        </p:txBody>
      </p:sp>
      <p:sp>
        <p:nvSpPr>
          <p:cNvPr id="6" name="Rectangle 6"/>
          <p:cNvSpPr>
            <a:spLocks noChangeArrowheads="1"/>
          </p:cNvSpPr>
          <p:nvPr/>
        </p:nvSpPr>
        <p:spPr bwMode="auto">
          <a:xfrm>
            <a:off x="897923" y="2402305"/>
            <a:ext cx="5862502" cy="338554"/>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smtClean="0">
                <a:latin typeface="Courier New" pitchFamily="49" charset="0"/>
              </a:rPr>
              <a:t>int</a:t>
            </a:r>
            <a:r>
              <a:rPr lang="en-US" sz="1600" dirty="0" smtClean="0">
                <a:latin typeface="Courier New" pitchFamily="49" charset="0"/>
              </a:rPr>
              <a:t> socket(</a:t>
            </a:r>
            <a:r>
              <a:rPr lang="en-US" sz="1600" dirty="0" err="1" smtClean="0">
                <a:latin typeface="Courier New" pitchFamily="49" charset="0"/>
              </a:rPr>
              <a:t>int</a:t>
            </a:r>
            <a:r>
              <a:rPr lang="en-US" sz="1600" dirty="0" smtClean="0">
                <a:latin typeface="Courier New" pitchFamily="49" charset="0"/>
              </a:rPr>
              <a:t> domain, </a:t>
            </a:r>
            <a:r>
              <a:rPr lang="en-US" sz="1600" dirty="0" err="1" smtClean="0">
                <a:latin typeface="Courier New" pitchFamily="49" charset="0"/>
              </a:rPr>
              <a:t>int</a:t>
            </a:r>
            <a:r>
              <a:rPr lang="en-US" sz="1600" dirty="0" smtClean="0">
                <a:latin typeface="Courier New" pitchFamily="49" charset="0"/>
              </a:rPr>
              <a:t> type, </a:t>
            </a:r>
            <a:r>
              <a:rPr lang="en-US" sz="1600" dirty="0" err="1" smtClean="0">
                <a:latin typeface="Courier New" pitchFamily="49" charset="0"/>
              </a:rPr>
              <a:t>int</a:t>
            </a:r>
            <a:r>
              <a:rPr lang="en-US" sz="1600" dirty="0" smtClean="0">
                <a:latin typeface="Courier New" pitchFamily="49" charset="0"/>
              </a:rPr>
              <a:t> protocol)</a:t>
            </a:r>
            <a:endParaRPr lang="en-US" sz="1600" dirty="0">
              <a:latin typeface="Courier New" pitchFamily="49" charset="0"/>
            </a:endParaRPr>
          </a:p>
        </p:txBody>
      </p:sp>
      <p:sp>
        <p:nvSpPr>
          <p:cNvPr id="7" name="Rectangle 6"/>
          <p:cNvSpPr>
            <a:spLocks noChangeArrowheads="1"/>
          </p:cNvSpPr>
          <p:nvPr/>
        </p:nvSpPr>
        <p:spPr bwMode="auto">
          <a:xfrm>
            <a:off x="837765" y="3124200"/>
            <a:ext cx="5985934" cy="338554"/>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clientfd</a:t>
            </a:r>
            <a:r>
              <a:rPr lang="en-US" sz="1600" dirty="0" smtClean="0">
                <a:latin typeface="Courier New" pitchFamily="49" charset="0"/>
              </a:rPr>
              <a:t> = Socket(AF_INET, SOCK_STREAM, 0);</a:t>
            </a:r>
            <a:endParaRPr lang="en-US" sz="1600" dirty="0">
              <a:latin typeface="Courier New" pitchFamily="49" charset="0"/>
            </a:endParaRPr>
          </a:p>
        </p:txBody>
      </p:sp>
      <p:sp>
        <p:nvSpPr>
          <p:cNvPr id="8" name="TextBox 7"/>
          <p:cNvSpPr txBox="1"/>
          <p:nvPr/>
        </p:nvSpPr>
        <p:spPr>
          <a:xfrm>
            <a:off x="1320802" y="3886201"/>
            <a:ext cx="3759199" cy="646331"/>
          </a:xfrm>
          <a:prstGeom prst="rect">
            <a:avLst/>
          </a:prstGeom>
          <a:noFill/>
        </p:spPr>
        <p:txBody>
          <a:bodyPr wrap="square" rtlCol="0">
            <a:spAutoFit/>
          </a:bodyPr>
          <a:lstStyle/>
          <a:p>
            <a:pPr algn="ctr"/>
            <a:r>
              <a:rPr lang="en-US" sz="1800" dirty="0" smtClean="0">
                <a:latin typeface="Calibri" pitchFamily="34" charset="0"/>
              </a:rPr>
              <a:t>Indicates that we are using 32-bit IPV4 addresses</a:t>
            </a:r>
          </a:p>
        </p:txBody>
      </p:sp>
      <p:cxnSp>
        <p:nvCxnSpPr>
          <p:cNvPr id="10" name="Straight Arrow Connector 9"/>
          <p:cNvCxnSpPr>
            <a:stCxn id="8" idx="0"/>
            <a:endCxn id="7" idx="2"/>
          </p:cNvCxnSpPr>
          <p:nvPr/>
        </p:nvCxnSpPr>
        <p:spPr bwMode="auto">
          <a:xfrm flipV="1">
            <a:off x="3200402" y="3462754"/>
            <a:ext cx="630330" cy="423447"/>
          </a:xfrm>
          <a:prstGeom prst="straightConnector1">
            <a:avLst/>
          </a:prstGeom>
          <a:noFill/>
          <a:ln w="12700">
            <a:solidFill>
              <a:srgbClr val="000000"/>
            </a:solidFill>
            <a:miter lim="800000"/>
            <a:headEnd type="none" w="med" len="med"/>
            <a:tailEnd type="arrow"/>
          </a:ln>
          <a:effectLst/>
        </p:spPr>
      </p:cxnSp>
      <p:sp>
        <p:nvSpPr>
          <p:cNvPr id="15" name="TextBox 14"/>
          <p:cNvSpPr txBox="1"/>
          <p:nvPr/>
        </p:nvSpPr>
        <p:spPr>
          <a:xfrm>
            <a:off x="6299200" y="3886200"/>
            <a:ext cx="3759199" cy="646331"/>
          </a:xfrm>
          <a:prstGeom prst="rect">
            <a:avLst/>
          </a:prstGeom>
          <a:noFill/>
        </p:spPr>
        <p:txBody>
          <a:bodyPr wrap="square" rtlCol="0">
            <a:spAutoFit/>
          </a:bodyPr>
          <a:lstStyle/>
          <a:p>
            <a:pPr algn="ctr"/>
            <a:r>
              <a:rPr lang="en-US" sz="1800" dirty="0" smtClean="0">
                <a:latin typeface="Calibri" pitchFamily="34" charset="0"/>
              </a:rPr>
              <a:t>Indicates that the socket will be the end point of a connection</a:t>
            </a:r>
          </a:p>
        </p:txBody>
      </p:sp>
      <p:cxnSp>
        <p:nvCxnSpPr>
          <p:cNvPr id="17" name="Straight Arrow Connector 16"/>
          <p:cNvCxnSpPr>
            <a:stCxn id="15" idx="0"/>
          </p:cNvCxnSpPr>
          <p:nvPr/>
        </p:nvCxnSpPr>
        <p:spPr bwMode="auto">
          <a:xfrm flipH="1" flipV="1">
            <a:off x="7010400" y="3462754"/>
            <a:ext cx="1168400" cy="423446"/>
          </a:xfrm>
          <a:prstGeom prst="straightConnector1">
            <a:avLst/>
          </a:prstGeom>
          <a:noFill/>
          <a:ln w="12700">
            <a:solidFill>
              <a:srgbClr val="000000"/>
            </a:solidFill>
            <a:miter lim="800000"/>
            <a:headEnd type="none" w="med" len="med"/>
            <a:tailEnd type="arrow"/>
          </a:ln>
          <a:effectLst/>
        </p:spPr>
      </p:cxnSp>
      <p:sp>
        <p:nvSpPr>
          <p:cNvPr id="11"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20</a:t>
            </a:fld>
            <a:endParaRPr lang="ru-RU" dirty="0"/>
          </a:p>
        </p:txBody>
      </p:sp>
    </p:spTree>
    <p:extLst>
      <p:ext uri="{BB962C8B-B14F-4D97-AF65-F5344CB8AC3E}">
        <p14:creationId xmlns:p14="http://schemas.microsoft.com/office/powerpoint/2010/main" xmlns="" val="66467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Interface: </a:t>
            </a:r>
            <a:r>
              <a:rPr lang="en-US" dirty="0" smtClean="0">
                <a:latin typeface="Courier New"/>
                <a:cs typeface="Courier New"/>
              </a:rPr>
              <a:t>bind</a:t>
            </a:r>
            <a:endParaRPr lang="en-US" dirty="0">
              <a:latin typeface="Courier New"/>
              <a:cs typeface="Courier New"/>
            </a:endParaRPr>
          </a:p>
        </p:txBody>
      </p:sp>
      <p:sp>
        <p:nvSpPr>
          <p:cNvPr id="3" name="Content Placeholder 2"/>
          <p:cNvSpPr>
            <a:spLocks noGrp="1"/>
          </p:cNvSpPr>
          <p:nvPr>
            <p:ph idx="1"/>
          </p:nvPr>
        </p:nvSpPr>
        <p:spPr>
          <a:xfrm>
            <a:off x="866274" y="1783180"/>
            <a:ext cx="10335126" cy="4340894"/>
          </a:xfrm>
        </p:spPr>
        <p:txBody>
          <a:bodyPr>
            <a:normAutofit fontScale="92500" lnSpcReduction="10000"/>
          </a:bodyPr>
          <a:lstStyle/>
          <a:p>
            <a:r>
              <a:rPr lang="en-US" dirty="0" smtClean="0"/>
              <a:t>A server uses  </a:t>
            </a:r>
            <a:r>
              <a:rPr lang="en-US" dirty="0" smtClean="0">
                <a:latin typeface="Courier New"/>
                <a:cs typeface="Courier New"/>
              </a:rPr>
              <a:t>bind</a:t>
            </a:r>
            <a:r>
              <a:rPr lang="en-US" dirty="0" smtClean="0"/>
              <a:t> to ask the kernel to associate the server’s socket address with a socket descriptor:</a:t>
            </a:r>
          </a:p>
          <a:p>
            <a:r>
              <a:rPr lang="en-US" dirty="0" smtClean="0"/>
              <a:t>The </a:t>
            </a:r>
            <a:r>
              <a:rPr lang="en-US" dirty="0" smtClean="0"/>
              <a:t>process can read bytes that arrive on the connection whose endpoint is </a:t>
            </a:r>
            <a:r>
              <a:rPr lang="en-US" dirty="0" err="1" smtClean="0">
                <a:latin typeface="Courier New"/>
                <a:cs typeface="Courier New"/>
              </a:rPr>
              <a:t>addr</a:t>
            </a:r>
            <a:r>
              <a:rPr lang="en-US" dirty="0" smtClean="0">
                <a:latin typeface="Courier New"/>
                <a:cs typeface="Courier New"/>
              </a:rPr>
              <a:t> </a:t>
            </a:r>
            <a:r>
              <a:rPr lang="en-US" dirty="0" smtClean="0"/>
              <a:t>by reading from descriptor </a:t>
            </a:r>
            <a:r>
              <a:rPr lang="en-US" dirty="0" err="1" smtClean="0">
                <a:latin typeface="Courier New"/>
                <a:cs typeface="Courier New"/>
              </a:rPr>
              <a:t>sockfd</a:t>
            </a:r>
            <a:r>
              <a:rPr lang="en-US" dirty="0" smtClean="0"/>
              <a:t>.</a:t>
            </a:r>
          </a:p>
          <a:p>
            <a:r>
              <a:rPr lang="en-US" dirty="0" smtClean="0"/>
              <a:t>Similarly, writes to </a:t>
            </a:r>
            <a:r>
              <a:rPr lang="en-US" dirty="0" err="1" smtClean="0">
                <a:latin typeface="Courier New"/>
                <a:cs typeface="Courier New"/>
              </a:rPr>
              <a:t>sockfd</a:t>
            </a:r>
            <a:r>
              <a:rPr lang="en-US" dirty="0" smtClean="0"/>
              <a:t> are transferred along connection whose endpoint is </a:t>
            </a:r>
            <a:r>
              <a:rPr lang="en-US" dirty="0" err="1" smtClean="0">
                <a:latin typeface="Courier New"/>
                <a:cs typeface="Courier New"/>
              </a:rPr>
              <a:t>addr</a:t>
            </a:r>
            <a:r>
              <a:rPr lang="en-US" dirty="0" smtClean="0">
                <a:latin typeface="Courier New"/>
                <a:cs typeface="Courier New"/>
              </a:rPr>
              <a:t>.</a:t>
            </a:r>
          </a:p>
          <a:p>
            <a:pPr marL="0" indent="0">
              <a:buNone/>
            </a:pPr>
            <a:r>
              <a:rPr lang="en-US" dirty="0" smtClean="0">
                <a:latin typeface="+mn-lt"/>
                <a:cs typeface="Courier New"/>
              </a:rPr>
              <a:t>Best </a:t>
            </a:r>
            <a:r>
              <a:rPr lang="en-US" dirty="0" smtClean="0">
                <a:latin typeface="+mn-lt"/>
                <a:cs typeface="Courier New"/>
              </a:rPr>
              <a:t>practice is to use </a:t>
            </a:r>
            <a:r>
              <a:rPr lang="en-US" dirty="0" err="1" smtClean="0">
                <a:latin typeface="Courier New"/>
                <a:cs typeface="Courier New"/>
              </a:rPr>
              <a:t>getaddrinfo</a:t>
            </a:r>
            <a:r>
              <a:rPr lang="en-US" dirty="0" smtClean="0">
                <a:latin typeface="+mn-lt"/>
                <a:cs typeface="Courier New"/>
              </a:rPr>
              <a:t> to supply the arguments </a:t>
            </a:r>
            <a:r>
              <a:rPr lang="en-US" dirty="0" err="1" smtClean="0">
                <a:latin typeface="Courier New"/>
                <a:cs typeface="Courier New"/>
              </a:rPr>
              <a:t>addr</a:t>
            </a:r>
            <a:r>
              <a:rPr lang="en-US" dirty="0" smtClean="0">
                <a:latin typeface="+mn-lt"/>
                <a:cs typeface="Courier New"/>
              </a:rPr>
              <a:t> and </a:t>
            </a:r>
            <a:r>
              <a:rPr lang="en-US" dirty="0" err="1" smtClean="0">
                <a:latin typeface="Courier New"/>
                <a:cs typeface="Courier New"/>
              </a:rPr>
              <a:t>addrlen</a:t>
            </a:r>
            <a:r>
              <a:rPr lang="en-US" dirty="0" smtClean="0">
                <a:latin typeface="+mn-lt"/>
                <a:cs typeface="Courier New"/>
              </a:rPr>
              <a:t>. </a:t>
            </a:r>
          </a:p>
          <a:p>
            <a:pPr lvl="1"/>
            <a:endParaRPr lang="en-US" dirty="0" smtClean="0">
              <a:latin typeface="Courier New"/>
              <a:cs typeface="Courier New"/>
            </a:endParaRPr>
          </a:p>
          <a:p>
            <a:endParaRPr lang="en-US" dirty="0"/>
          </a:p>
          <a:p>
            <a:endParaRPr lang="en-US" dirty="0"/>
          </a:p>
          <a:p>
            <a:endParaRPr lang="en-US" dirty="0" smtClean="0"/>
          </a:p>
          <a:p>
            <a:endParaRPr lang="en-US" dirty="0" smtClean="0"/>
          </a:p>
          <a:p>
            <a:endParaRPr lang="en-US" dirty="0"/>
          </a:p>
          <a:p>
            <a:endParaRPr lang="en-US" dirty="0" smtClean="0"/>
          </a:p>
          <a:p>
            <a:endParaRPr lang="en-US" dirty="0"/>
          </a:p>
          <a:p>
            <a:pPr marL="0" indent="0">
              <a:buNone/>
            </a:pPr>
            <a:endParaRPr lang="en-US" dirty="0"/>
          </a:p>
        </p:txBody>
      </p:sp>
      <p:sp>
        <p:nvSpPr>
          <p:cNvPr id="6" name="Rectangle 6"/>
          <p:cNvSpPr>
            <a:spLocks noChangeArrowheads="1"/>
          </p:cNvSpPr>
          <p:nvPr/>
        </p:nvSpPr>
        <p:spPr bwMode="auto">
          <a:xfrm>
            <a:off x="3039544" y="1205502"/>
            <a:ext cx="6356227" cy="338554"/>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smtClean="0">
                <a:latin typeface="Courier New" pitchFamily="49" charset="0"/>
              </a:rPr>
              <a:t>int</a:t>
            </a:r>
            <a:r>
              <a:rPr lang="en-US" sz="1600" dirty="0" smtClean="0">
                <a:latin typeface="Courier New" pitchFamily="49" charset="0"/>
              </a:rPr>
              <a:t> bind(</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sockfd</a:t>
            </a:r>
            <a:r>
              <a:rPr lang="en-US" sz="1600" dirty="0" smtClean="0">
                <a:latin typeface="Courier New" pitchFamily="49" charset="0"/>
              </a:rPr>
              <a:t>, SA *</a:t>
            </a:r>
            <a:r>
              <a:rPr lang="en-US" sz="1600" dirty="0" err="1" smtClean="0">
                <a:latin typeface="Courier New" pitchFamily="49" charset="0"/>
              </a:rPr>
              <a:t>addr</a:t>
            </a:r>
            <a:r>
              <a:rPr lang="en-US" sz="1600" dirty="0" smtClean="0">
                <a:latin typeface="Courier New" pitchFamily="49" charset="0"/>
              </a:rPr>
              <a:t>, </a:t>
            </a:r>
            <a:r>
              <a:rPr lang="en-US" sz="1600" dirty="0" err="1" smtClean="0">
                <a:latin typeface="Courier New" pitchFamily="49" charset="0"/>
              </a:rPr>
              <a:t>socklen_t</a:t>
            </a:r>
            <a:r>
              <a:rPr lang="en-US" sz="1600" dirty="0" smtClean="0">
                <a:latin typeface="Courier New" pitchFamily="49" charset="0"/>
              </a:rPr>
              <a:t> </a:t>
            </a:r>
            <a:r>
              <a:rPr lang="en-US" sz="1600" dirty="0" err="1" smtClean="0">
                <a:latin typeface="Courier New" pitchFamily="49" charset="0"/>
              </a:rPr>
              <a:t>addrlen</a:t>
            </a:r>
            <a:r>
              <a:rPr lang="en-US" sz="1600" dirty="0" smtClean="0">
                <a:latin typeface="Courier New" pitchFamily="49" charset="0"/>
              </a:rPr>
              <a:t>);</a:t>
            </a:r>
            <a:endParaRPr lang="en-US" sz="1600" dirty="0">
              <a:latin typeface="Courier New" pitchFamily="49" charset="0"/>
            </a:endParaRPr>
          </a:p>
        </p:txBody>
      </p:sp>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21</a:t>
            </a:fld>
            <a:endParaRPr lang="ru-RU" dirty="0"/>
          </a:p>
        </p:txBody>
      </p:sp>
    </p:spTree>
    <p:extLst>
      <p:ext uri="{BB962C8B-B14F-4D97-AF65-F5344CB8AC3E}">
        <p14:creationId xmlns:p14="http://schemas.microsoft.com/office/powerpoint/2010/main" xmlns="" val="1619709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Interface: </a:t>
            </a:r>
            <a:r>
              <a:rPr lang="en-US" dirty="0" smtClean="0">
                <a:latin typeface="Courier New"/>
                <a:cs typeface="Courier New"/>
              </a:rPr>
              <a:t>listen</a:t>
            </a:r>
            <a:endParaRPr lang="en-US" dirty="0">
              <a:latin typeface="Courier New"/>
              <a:cs typeface="Courier New"/>
            </a:endParaRPr>
          </a:p>
        </p:txBody>
      </p:sp>
      <p:sp>
        <p:nvSpPr>
          <p:cNvPr id="3" name="Content Placeholder 2"/>
          <p:cNvSpPr>
            <a:spLocks noGrp="1"/>
          </p:cNvSpPr>
          <p:nvPr>
            <p:ph idx="1"/>
          </p:nvPr>
        </p:nvSpPr>
        <p:spPr>
          <a:xfrm>
            <a:off x="529167" y="1362076"/>
            <a:ext cx="10528300" cy="5267325"/>
          </a:xfrm>
        </p:spPr>
        <p:txBody>
          <a:bodyPr>
            <a:normAutofit fontScale="85000" lnSpcReduction="20000"/>
          </a:bodyPr>
          <a:lstStyle/>
          <a:p>
            <a:r>
              <a:rPr lang="en-US" dirty="0" smtClean="0"/>
              <a:t>By default, kernel assumes that descriptor from socket function is an </a:t>
            </a:r>
            <a:r>
              <a:rPr lang="en-US" i="1" dirty="0" smtClean="0">
                <a:solidFill>
                  <a:srgbClr val="F7B217"/>
                </a:solidFill>
              </a:rPr>
              <a:t>active socket </a:t>
            </a:r>
            <a:r>
              <a:rPr lang="en-US" dirty="0" smtClean="0"/>
              <a:t>that will be on the client end of a connection.</a:t>
            </a:r>
          </a:p>
          <a:p>
            <a:r>
              <a:rPr lang="en-US" dirty="0" smtClean="0"/>
              <a:t>A server calls the listen function to tell the kernel that a descriptor will be used by a server rather than a client:</a:t>
            </a:r>
          </a:p>
          <a:p>
            <a:endParaRPr lang="en-US" dirty="0" smtClean="0"/>
          </a:p>
          <a:p>
            <a:pPr marL="0" indent="0">
              <a:buNone/>
            </a:pPr>
            <a:endParaRPr lang="en-US" dirty="0"/>
          </a:p>
          <a:p>
            <a:r>
              <a:rPr lang="en-US" dirty="0" smtClean="0"/>
              <a:t>Converts </a:t>
            </a:r>
            <a:r>
              <a:rPr lang="en-US" dirty="0" err="1" smtClean="0">
                <a:latin typeface="Courier New"/>
                <a:cs typeface="Courier New"/>
              </a:rPr>
              <a:t>sockfd</a:t>
            </a:r>
            <a:r>
              <a:rPr lang="en-US" dirty="0" smtClean="0"/>
              <a:t> from an active socket to a </a:t>
            </a:r>
            <a:r>
              <a:rPr lang="en-US" i="1" dirty="0" smtClean="0">
                <a:solidFill>
                  <a:srgbClr val="F7B217"/>
                </a:solidFill>
              </a:rPr>
              <a:t>listening socket</a:t>
            </a:r>
            <a:r>
              <a:rPr lang="en-US" dirty="0" smtClean="0">
                <a:solidFill>
                  <a:srgbClr val="F7B217"/>
                </a:solidFill>
              </a:rPr>
              <a:t> </a:t>
            </a:r>
            <a:r>
              <a:rPr lang="en-US" dirty="0" smtClean="0"/>
              <a:t>that can accept connection requests from clients. </a:t>
            </a:r>
          </a:p>
          <a:p>
            <a:pPr lvl="1"/>
            <a:endParaRPr lang="en-US" dirty="0" smtClean="0">
              <a:latin typeface="Courier New"/>
              <a:cs typeface="Courier New"/>
            </a:endParaRPr>
          </a:p>
          <a:p>
            <a:r>
              <a:rPr lang="en-US" dirty="0" smtClean="0">
                <a:latin typeface="Courier New"/>
                <a:cs typeface="Courier New"/>
              </a:rPr>
              <a:t>backlog </a:t>
            </a:r>
            <a:r>
              <a:rPr lang="en-US" dirty="0" smtClean="0">
                <a:latin typeface="+mn-lt"/>
                <a:cs typeface="Courier New"/>
              </a:rPr>
              <a:t>is a hint about the number of outstanding connection requests that the kernel should queue up before starting to refuse requests. </a:t>
            </a:r>
            <a:endParaRPr lang="en-US" dirty="0"/>
          </a:p>
          <a:p>
            <a:endParaRPr lang="en-US" dirty="0"/>
          </a:p>
          <a:p>
            <a:endParaRPr lang="en-US" dirty="0" smtClean="0"/>
          </a:p>
          <a:p>
            <a:endParaRPr lang="en-US" dirty="0" smtClean="0"/>
          </a:p>
          <a:p>
            <a:endParaRPr lang="en-US" dirty="0"/>
          </a:p>
          <a:p>
            <a:endParaRPr lang="en-US" dirty="0" smtClean="0"/>
          </a:p>
          <a:p>
            <a:endParaRPr lang="en-US" dirty="0"/>
          </a:p>
          <a:p>
            <a:pPr marL="0" indent="0">
              <a:buNone/>
            </a:pPr>
            <a:endParaRPr lang="en-US" dirty="0"/>
          </a:p>
        </p:txBody>
      </p:sp>
      <p:sp>
        <p:nvSpPr>
          <p:cNvPr id="6" name="Rectangle 6"/>
          <p:cNvSpPr>
            <a:spLocks noChangeArrowheads="1"/>
          </p:cNvSpPr>
          <p:nvPr/>
        </p:nvSpPr>
        <p:spPr bwMode="auto">
          <a:xfrm>
            <a:off x="837764" y="3547646"/>
            <a:ext cx="4628190" cy="338554"/>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smtClean="0">
                <a:latin typeface="Courier New" pitchFamily="49" charset="0"/>
              </a:rPr>
              <a:t>int</a:t>
            </a:r>
            <a:r>
              <a:rPr lang="en-US" sz="1600" dirty="0" smtClean="0">
                <a:latin typeface="Courier New" pitchFamily="49" charset="0"/>
              </a:rPr>
              <a:t> listen(</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sockfd</a:t>
            </a:r>
            <a:r>
              <a:rPr lang="en-US" sz="1600" dirty="0" smtClean="0">
                <a:latin typeface="Courier New" pitchFamily="49" charset="0"/>
              </a:rPr>
              <a:t>, </a:t>
            </a:r>
            <a:r>
              <a:rPr lang="en-US" sz="1600" dirty="0" err="1" smtClean="0">
                <a:latin typeface="Courier New" pitchFamily="49" charset="0"/>
              </a:rPr>
              <a:t>int</a:t>
            </a:r>
            <a:r>
              <a:rPr lang="en-US" sz="1600" dirty="0" smtClean="0">
                <a:latin typeface="Courier New" pitchFamily="49" charset="0"/>
              </a:rPr>
              <a:t> backlog);</a:t>
            </a:r>
            <a:endParaRPr lang="en-US" sz="1600" dirty="0">
              <a:latin typeface="Courier New" pitchFamily="49" charset="0"/>
            </a:endParaRPr>
          </a:p>
        </p:txBody>
      </p:sp>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22</a:t>
            </a:fld>
            <a:endParaRPr lang="ru-RU" dirty="0"/>
          </a:p>
        </p:txBody>
      </p:sp>
    </p:spTree>
    <p:extLst>
      <p:ext uri="{BB962C8B-B14F-4D97-AF65-F5344CB8AC3E}">
        <p14:creationId xmlns:p14="http://schemas.microsoft.com/office/powerpoint/2010/main" xmlns="" val="1311311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Interface: </a:t>
            </a:r>
            <a:r>
              <a:rPr lang="en-US" dirty="0" smtClean="0">
                <a:latin typeface="Courier New"/>
                <a:cs typeface="Courier New"/>
              </a:rPr>
              <a:t>accept</a:t>
            </a:r>
            <a:endParaRPr lang="en-US" dirty="0">
              <a:latin typeface="Courier New"/>
              <a:cs typeface="Courier New"/>
            </a:endParaRPr>
          </a:p>
        </p:txBody>
      </p:sp>
      <p:sp>
        <p:nvSpPr>
          <p:cNvPr id="3" name="Content Placeholder 2"/>
          <p:cNvSpPr>
            <a:spLocks noGrp="1"/>
          </p:cNvSpPr>
          <p:nvPr>
            <p:ph idx="1"/>
          </p:nvPr>
        </p:nvSpPr>
        <p:spPr>
          <a:xfrm>
            <a:off x="529167" y="1362076"/>
            <a:ext cx="10528300" cy="5267325"/>
          </a:xfrm>
        </p:spPr>
        <p:txBody>
          <a:bodyPr>
            <a:normAutofit lnSpcReduction="10000"/>
          </a:bodyPr>
          <a:lstStyle/>
          <a:p>
            <a:r>
              <a:rPr lang="en-US" dirty="0" smtClean="0"/>
              <a:t>Servers wait for connection requests from clients by calling </a:t>
            </a:r>
            <a:r>
              <a:rPr lang="en-US" dirty="0" smtClean="0">
                <a:latin typeface="Courier New"/>
                <a:cs typeface="Courier New"/>
              </a:rPr>
              <a:t>accept</a:t>
            </a:r>
            <a:r>
              <a:rPr lang="en-US" dirty="0" smtClean="0"/>
              <a:t>:</a:t>
            </a:r>
          </a:p>
          <a:p>
            <a:pPr marL="0" indent="0">
              <a:buNone/>
            </a:pPr>
            <a:endParaRPr lang="en-US" dirty="0" smtClean="0"/>
          </a:p>
          <a:p>
            <a:endParaRPr lang="en-US" dirty="0"/>
          </a:p>
          <a:p>
            <a:r>
              <a:rPr lang="en-US" dirty="0" smtClean="0"/>
              <a:t>Waits for connection request to arrive on the connection bound to </a:t>
            </a:r>
            <a:r>
              <a:rPr lang="en-US" dirty="0" err="1" smtClean="0">
                <a:latin typeface="Courier New"/>
                <a:cs typeface="Courier New"/>
              </a:rPr>
              <a:t>listenfd</a:t>
            </a:r>
            <a:r>
              <a:rPr lang="en-US" dirty="0" smtClean="0"/>
              <a:t>, then fills in client’s socket address in </a:t>
            </a:r>
            <a:r>
              <a:rPr lang="en-US" dirty="0" err="1" smtClean="0">
                <a:latin typeface="Courier New"/>
                <a:cs typeface="Courier New"/>
              </a:rPr>
              <a:t>addr</a:t>
            </a:r>
            <a:r>
              <a:rPr lang="en-US" dirty="0" smtClean="0"/>
              <a:t> and size of the socket address in </a:t>
            </a:r>
            <a:r>
              <a:rPr lang="en-US" dirty="0" err="1" smtClean="0">
                <a:latin typeface="Courier New"/>
                <a:cs typeface="Courier New"/>
              </a:rPr>
              <a:t>addrlen</a:t>
            </a:r>
            <a:r>
              <a:rPr lang="en-US" dirty="0" smtClean="0"/>
              <a:t>. </a:t>
            </a:r>
          </a:p>
          <a:p>
            <a:r>
              <a:rPr lang="en-US" dirty="0" smtClean="0"/>
              <a:t>Returns a </a:t>
            </a:r>
            <a:r>
              <a:rPr lang="en-US" i="1" dirty="0" smtClean="0">
                <a:solidFill>
                  <a:srgbClr val="F7B217"/>
                </a:solidFill>
              </a:rPr>
              <a:t>connected descriptor </a:t>
            </a:r>
            <a:r>
              <a:rPr lang="en-US" dirty="0" smtClean="0"/>
              <a:t>that can be used to communicate with the client via Unix I/O routines. </a:t>
            </a:r>
            <a:endParaRPr lang="en-US" i="1" dirty="0" smtClean="0">
              <a:solidFill>
                <a:srgbClr val="FF0000"/>
              </a:solidFill>
            </a:endParaRPr>
          </a:p>
          <a:p>
            <a:pPr marL="0" indent="0">
              <a:buNone/>
            </a:pPr>
            <a:endParaRPr lang="en-US" dirty="0"/>
          </a:p>
          <a:p>
            <a:endParaRPr lang="en-US" dirty="0"/>
          </a:p>
          <a:p>
            <a:endParaRPr lang="en-US" dirty="0" smtClean="0"/>
          </a:p>
          <a:p>
            <a:endParaRPr lang="en-US" dirty="0" smtClean="0"/>
          </a:p>
          <a:p>
            <a:endParaRPr lang="en-US" dirty="0"/>
          </a:p>
          <a:p>
            <a:endParaRPr lang="en-US" dirty="0" smtClean="0"/>
          </a:p>
          <a:p>
            <a:endParaRPr lang="en-US" dirty="0"/>
          </a:p>
          <a:p>
            <a:pPr marL="0" indent="0">
              <a:buNone/>
            </a:pPr>
            <a:endParaRPr lang="en-US" dirty="0"/>
          </a:p>
        </p:txBody>
      </p:sp>
      <p:sp>
        <p:nvSpPr>
          <p:cNvPr id="6" name="Rectangle 6"/>
          <p:cNvSpPr>
            <a:spLocks noChangeArrowheads="1"/>
          </p:cNvSpPr>
          <p:nvPr/>
        </p:nvSpPr>
        <p:spPr bwMode="auto">
          <a:xfrm>
            <a:off x="1042302" y="2598821"/>
            <a:ext cx="6232796" cy="338554"/>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smtClean="0">
                <a:latin typeface="Courier New" pitchFamily="49" charset="0"/>
              </a:rPr>
              <a:t>int</a:t>
            </a:r>
            <a:r>
              <a:rPr lang="en-US" sz="1600" dirty="0" smtClean="0">
                <a:latin typeface="Courier New" pitchFamily="49" charset="0"/>
              </a:rPr>
              <a:t> accept(</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listenfd</a:t>
            </a:r>
            <a:r>
              <a:rPr lang="en-US" sz="1600" dirty="0" smtClean="0">
                <a:latin typeface="Courier New" pitchFamily="49" charset="0"/>
              </a:rPr>
              <a:t>, SA *</a:t>
            </a:r>
            <a:r>
              <a:rPr lang="en-US" sz="1600" dirty="0" err="1" smtClean="0">
                <a:latin typeface="Courier New" pitchFamily="49" charset="0"/>
              </a:rPr>
              <a:t>addr</a:t>
            </a:r>
            <a:r>
              <a:rPr lang="en-US" sz="1600" dirty="0" smtClean="0">
                <a:latin typeface="Courier New" pitchFamily="49" charset="0"/>
              </a:rPr>
              <a:t>, </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addrlen</a:t>
            </a:r>
            <a:r>
              <a:rPr lang="en-US" sz="1600" dirty="0" smtClean="0">
                <a:latin typeface="Courier New" pitchFamily="49" charset="0"/>
              </a:rPr>
              <a:t>);</a:t>
            </a:r>
            <a:endParaRPr lang="en-US" sz="1600" dirty="0">
              <a:latin typeface="Courier New" pitchFamily="49" charset="0"/>
            </a:endParaRPr>
          </a:p>
        </p:txBody>
      </p:sp>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23</a:t>
            </a:fld>
            <a:endParaRPr lang="ru-RU" dirty="0"/>
          </a:p>
        </p:txBody>
      </p:sp>
    </p:spTree>
    <p:extLst>
      <p:ext uri="{BB962C8B-B14F-4D97-AF65-F5344CB8AC3E}">
        <p14:creationId xmlns:p14="http://schemas.microsoft.com/office/powerpoint/2010/main" xmlns="" val="3627587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Interface: </a:t>
            </a:r>
            <a:r>
              <a:rPr lang="en-US" dirty="0" smtClean="0">
                <a:latin typeface="Courier New"/>
                <a:cs typeface="Courier New"/>
              </a:rPr>
              <a:t>connect</a:t>
            </a:r>
            <a:endParaRPr lang="en-US" dirty="0">
              <a:latin typeface="Courier New"/>
              <a:cs typeface="Courier New"/>
            </a:endParaRPr>
          </a:p>
        </p:txBody>
      </p:sp>
      <p:sp>
        <p:nvSpPr>
          <p:cNvPr id="3" name="Content Placeholder 2"/>
          <p:cNvSpPr>
            <a:spLocks noGrp="1"/>
          </p:cNvSpPr>
          <p:nvPr>
            <p:ph idx="1"/>
          </p:nvPr>
        </p:nvSpPr>
        <p:spPr>
          <a:xfrm>
            <a:off x="866051" y="1265823"/>
            <a:ext cx="10528300" cy="3594935"/>
          </a:xfrm>
        </p:spPr>
        <p:txBody>
          <a:bodyPr>
            <a:noAutofit/>
          </a:bodyPr>
          <a:lstStyle/>
          <a:p>
            <a:r>
              <a:rPr lang="en-US" sz="2400" dirty="0" smtClean="0"/>
              <a:t>A client establishes a connection with a server by calling connect:</a:t>
            </a:r>
            <a:endParaRPr lang="en-US" sz="2400" dirty="0"/>
          </a:p>
          <a:p>
            <a:r>
              <a:rPr lang="en-US" sz="2400" dirty="0" smtClean="0"/>
              <a:t>Attempts </a:t>
            </a:r>
            <a:r>
              <a:rPr lang="en-US" sz="2400" dirty="0" smtClean="0"/>
              <a:t>to establish a connection with server at socket address </a:t>
            </a:r>
            <a:r>
              <a:rPr lang="en-US" sz="2400" dirty="0" err="1" smtClean="0">
                <a:latin typeface="Courier New"/>
                <a:cs typeface="Courier New"/>
              </a:rPr>
              <a:t>addr</a:t>
            </a:r>
            <a:endParaRPr lang="en-US" sz="2400" dirty="0" smtClean="0">
              <a:latin typeface="Courier New"/>
              <a:cs typeface="Courier New"/>
            </a:endParaRPr>
          </a:p>
          <a:p>
            <a:pPr lvl="1"/>
            <a:r>
              <a:rPr lang="en-US" sz="2000" dirty="0" smtClean="0">
                <a:latin typeface="+mn-lt"/>
                <a:cs typeface="Courier New"/>
              </a:rPr>
              <a:t>If successful, then </a:t>
            </a:r>
            <a:r>
              <a:rPr lang="en-US" sz="2000" dirty="0" err="1" smtClean="0">
                <a:latin typeface="Courier New"/>
                <a:cs typeface="Courier New"/>
              </a:rPr>
              <a:t>clientfd</a:t>
            </a:r>
            <a:r>
              <a:rPr lang="en-US" sz="2000" dirty="0" smtClean="0">
                <a:latin typeface="+mn-lt"/>
                <a:cs typeface="Courier New"/>
              </a:rPr>
              <a:t> is now ready for reading and writing. </a:t>
            </a:r>
          </a:p>
          <a:p>
            <a:pPr lvl="1"/>
            <a:r>
              <a:rPr lang="en-US" sz="2000" dirty="0" smtClean="0">
                <a:latin typeface="+mn-lt"/>
                <a:cs typeface="Courier New"/>
              </a:rPr>
              <a:t>Resulting connection is  characterized by socket pair</a:t>
            </a:r>
          </a:p>
          <a:p>
            <a:pPr marL="457200" lvl="1" indent="0">
              <a:buNone/>
            </a:pPr>
            <a:r>
              <a:rPr lang="en-US" sz="2000" dirty="0">
                <a:latin typeface="+mn-lt"/>
                <a:cs typeface="Courier New"/>
              </a:rPr>
              <a:t>	</a:t>
            </a:r>
            <a:r>
              <a:rPr lang="en-US" sz="2000" dirty="0" smtClean="0">
                <a:latin typeface="Courier New"/>
                <a:cs typeface="Courier New"/>
              </a:rPr>
              <a:t>(</a:t>
            </a:r>
            <a:r>
              <a:rPr lang="en-US" sz="2000" dirty="0" err="1" smtClean="0">
                <a:latin typeface="Courier New"/>
                <a:cs typeface="Courier New"/>
              </a:rPr>
              <a:t>x:y</a:t>
            </a:r>
            <a:r>
              <a:rPr lang="en-US" sz="2000" dirty="0" smtClean="0">
                <a:latin typeface="Courier New"/>
                <a:cs typeface="Courier New"/>
              </a:rPr>
              <a:t>, </a:t>
            </a:r>
            <a:r>
              <a:rPr lang="en-US" sz="2000" dirty="0" err="1" smtClean="0">
                <a:latin typeface="Courier New"/>
                <a:cs typeface="Courier New"/>
              </a:rPr>
              <a:t>addr.sin_addr:addr.sin_port</a:t>
            </a:r>
            <a:r>
              <a:rPr lang="en-US" sz="2000" dirty="0" smtClean="0">
                <a:latin typeface="Courier New"/>
                <a:cs typeface="Courier New"/>
              </a:rPr>
              <a:t>)</a:t>
            </a:r>
          </a:p>
          <a:p>
            <a:pPr lvl="2"/>
            <a:r>
              <a:rPr lang="en-US" sz="1600" dirty="0" smtClean="0">
                <a:latin typeface="Courier New"/>
                <a:cs typeface="Courier New"/>
              </a:rPr>
              <a:t>x</a:t>
            </a:r>
            <a:r>
              <a:rPr lang="en-US" sz="1600" dirty="0">
                <a:latin typeface="+mn-lt"/>
                <a:cs typeface="Courier New"/>
              </a:rPr>
              <a:t> </a:t>
            </a:r>
            <a:r>
              <a:rPr lang="en-US" sz="1600" dirty="0" smtClean="0">
                <a:latin typeface="+mn-lt"/>
                <a:cs typeface="Courier New"/>
              </a:rPr>
              <a:t>is client address</a:t>
            </a:r>
          </a:p>
          <a:p>
            <a:pPr lvl="2"/>
            <a:r>
              <a:rPr lang="en-US" sz="1600" dirty="0" smtClean="0">
                <a:latin typeface="Courier New"/>
                <a:cs typeface="Courier New"/>
              </a:rPr>
              <a:t>y</a:t>
            </a:r>
            <a:r>
              <a:rPr lang="en-US" sz="1600" dirty="0" smtClean="0">
                <a:latin typeface="+mn-lt"/>
                <a:cs typeface="Courier New"/>
              </a:rPr>
              <a:t> is ephemeral port that uniquely identifies client process on client host</a:t>
            </a:r>
          </a:p>
          <a:p>
            <a:pPr marL="0" indent="0">
              <a:buNone/>
            </a:pPr>
            <a:r>
              <a:rPr lang="en-US" sz="2400" dirty="0" smtClean="0">
                <a:latin typeface="+mn-lt"/>
                <a:cs typeface="Courier New"/>
              </a:rPr>
              <a:t>Best </a:t>
            </a:r>
            <a:r>
              <a:rPr lang="en-US" sz="2400" dirty="0" smtClean="0">
                <a:latin typeface="+mn-lt"/>
                <a:cs typeface="Courier New"/>
              </a:rPr>
              <a:t>practice is to use </a:t>
            </a:r>
            <a:r>
              <a:rPr lang="en-US" sz="2400" dirty="0" err="1" smtClean="0">
                <a:latin typeface="Courier New"/>
                <a:cs typeface="Courier New"/>
              </a:rPr>
              <a:t>getaddrinfo</a:t>
            </a:r>
            <a:r>
              <a:rPr lang="en-US" sz="2400" dirty="0" smtClean="0">
                <a:latin typeface="+mn-lt"/>
                <a:cs typeface="Courier New"/>
              </a:rPr>
              <a:t> to supply the arguments </a:t>
            </a:r>
            <a:r>
              <a:rPr lang="en-US" sz="2400" dirty="0" err="1" smtClean="0">
                <a:latin typeface="Courier New"/>
                <a:cs typeface="Courier New"/>
              </a:rPr>
              <a:t>addr</a:t>
            </a:r>
            <a:r>
              <a:rPr lang="en-US" sz="2400" dirty="0" smtClean="0">
                <a:latin typeface="+mn-lt"/>
                <a:cs typeface="Courier New"/>
              </a:rPr>
              <a:t> and </a:t>
            </a:r>
            <a:r>
              <a:rPr lang="en-US" sz="2400" dirty="0" err="1" smtClean="0">
                <a:latin typeface="Courier New"/>
                <a:cs typeface="Courier New"/>
              </a:rPr>
              <a:t>addrlen</a:t>
            </a:r>
            <a:r>
              <a:rPr lang="en-US" sz="2400" dirty="0" smtClean="0">
                <a:latin typeface="+mn-lt"/>
                <a:cs typeface="Courier New"/>
              </a:rPr>
              <a:t>.</a:t>
            </a:r>
            <a:endParaRPr lang="en-US" sz="2400" dirty="0"/>
          </a:p>
        </p:txBody>
      </p:sp>
      <p:sp>
        <p:nvSpPr>
          <p:cNvPr id="6" name="Rectangle 6"/>
          <p:cNvSpPr>
            <a:spLocks noChangeArrowheads="1"/>
          </p:cNvSpPr>
          <p:nvPr/>
        </p:nvSpPr>
        <p:spPr bwMode="auto">
          <a:xfrm>
            <a:off x="2570312" y="5470358"/>
            <a:ext cx="6973384" cy="338554"/>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smtClean="0">
                <a:latin typeface="Courier New" pitchFamily="49" charset="0"/>
              </a:rPr>
              <a:t>int</a:t>
            </a:r>
            <a:r>
              <a:rPr lang="en-US" sz="1600" dirty="0" smtClean="0">
                <a:latin typeface="Courier New" pitchFamily="49" charset="0"/>
              </a:rPr>
              <a:t> connect(</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clientfd</a:t>
            </a:r>
            <a:r>
              <a:rPr lang="en-US" sz="1600" dirty="0" smtClean="0">
                <a:latin typeface="Courier New" pitchFamily="49" charset="0"/>
              </a:rPr>
              <a:t>, SA *</a:t>
            </a:r>
            <a:r>
              <a:rPr lang="en-US" sz="1600" dirty="0" err="1" smtClean="0">
                <a:latin typeface="Courier New" pitchFamily="49" charset="0"/>
              </a:rPr>
              <a:t>addr</a:t>
            </a:r>
            <a:r>
              <a:rPr lang="en-US" sz="1600" dirty="0" smtClean="0">
                <a:latin typeface="Courier New" pitchFamily="49" charset="0"/>
              </a:rPr>
              <a:t>, </a:t>
            </a:r>
            <a:r>
              <a:rPr lang="en-US" sz="1600" dirty="0" err="1" smtClean="0">
                <a:latin typeface="Courier New" pitchFamily="49" charset="0"/>
              </a:rPr>
              <a:t>socklen_t</a:t>
            </a:r>
            <a:r>
              <a:rPr lang="en-US" sz="1600" dirty="0" smtClean="0">
                <a:latin typeface="Courier New" pitchFamily="49" charset="0"/>
              </a:rPr>
              <a:t> </a:t>
            </a:r>
            <a:r>
              <a:rPr lang="en-US" sz="1600" dirty="0" err="1" smtClean="0">
                <a:latin typeface="Courier New" pitchFamily="49" charset="0"/>
              </a:rPr>
              <a:t>addrlen</a:t>
            </a:r>
            <a:r>
              <a:rPr lang="en-US" sz="1600" dirty="0" smtClean="0">
                <a:latin typeface="Courier New" pitchFamily="49" charset="0"/>
              </a:rPr>
              <a:t>);</a:t>
            </a:r>
            <a:endParaRPr lang="en-US" sz="1600" dirty="0">
              <a:latin typeface="Courier New" pitchFamily="49" charset="0"/>
            </a:endParaRPr>
          </a:p>
        </p:txBody>
      </p:sp>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24</a:t>
            </a:fld>
            <a:endParaRPr lang="ru-RU" dirty="0"/>
          </a:p>
        </p:txBody>
      </p:sp>
    </p:spTree>
    <p:extLst>
      <p:ext uri="{BB962C8B-B14F-4D97-AF65-F5344CB8AC3E}">
        <p14:creationId xmlns:p14="http://schemas.microsoft.com/office/powerpoint/2010/main" xmlns="" val="4103628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854242" y="156412"/>
            <a:ext cx="10503570" cy="830177"/>
          </a:xfrm>
        </p:spPr>
        <p:txBody>
          <a:bodyPr>
            <a:normAutofit/>
          </a:bodyPr>
          <a:lstStyle/>
          <a:p>
            <a:r>
              <a:rPr lang="en-US" dirty="0" smtClean="0">
                <a:latin typeface="Courier New" pitchFamily="49" charset="0"/>
              </a:rPr>
              <a:t>accept</a:t>
            </a:r>
            <a:r>
              <a:rPr lang="en-US" dirty="0" smtClean="0"/>
              <a:t> </a:t>
            </a:r>
            <a:r>
              <a:rPr lang="en-US" dirty="0"/>
              <a:t>Illustrated</a:t>
            </a:r>
          </a:p>
        </p:txBody>
      </p:sp>
      <p:sp>
        <p:nvSpPr>
          <p:cNvPr id="740356" name="Text Box 4"/>
          <p:cNvSpPr txBox="1">
            <a:spLocks noChangeArrowheads="1"/>
          </p:cNvSpPr>
          <p:nvPr/>
        </p:nvSpPr>
        <p:spPr bwMode="auto">
          <a:xfrm>
            <a:off x="4204020" y="1238836"/>
            <a:ext cx="1542410" cy="338554"/>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listenfd(3)</a:t>
            </a:r>
          </a:p>
        </p:txBody>
      </p:sp>
      <p:sp>
        <p:nvSpPr>
          <p:cNvPr id="740358" name="Rectangle 6"/>
          <p:cNvSpPr>
            <a:spLocks noChangeArrowheads="1"/>
          </p:cNvSpPr>
          <p:nvPr/>
        </p:nvSpPr>
        <p:spPr bwMode="auto">
          <a:xfrm>
            <a:off x="626534" y="1576389"/>
            <a:ext cx="1411817"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Client</a:t>
            </a:r>
          </a:p>
        </p:txBody>
      </p:sp>
      <p:sp>
        <p:nvSpPr>
          <p:cNvPr id="740359" name="Text Box 7"/>
          <p:cNvSpPr txBox="1">
            <a:spLocks noChangeArrowheads="1"/>
          </p:cNvSpPr>
          <p:nvPr/>
        </p:nvSpPr>
        <p:spPr bwMode="auto">
          <a:xfrm>
            <a:off x="6682317" y="1590568"/>
            <a:ext cx="4392083" cy="923330"/>
          </a:xfrm>
          <a:prstGeom prst="rect">
            <a:avLst/>
          </a:prstGeom>
          <a:noFill/>
          <a:ln w="12700">
            <a:noFill/>
            <a:miter lim="800000"/>
            <a:headEnd/>
            <a:tailEnd/>
          </a:ln>
          <a:effectLst/>
        </p:spPr>
        <p:txBody>
          <a:bodyPr anchor="ctr">
            <a:spAutoFit/>
          </a:bodyPr>
          <a:lstStyle/>
          <a:p>
            <a:r>
              <a:rPr lang="en-US" sz="1800" i="1" dirty="0">
                <a:latin typeface="Calibri" pitchFamily="34" charset="0"/>
              </a:rPr>
              <a:t>1. Server blocks in </a:t>
            </a:r>
            <a:r>
              <a:rPr lang="en-US" sz="1800" i="1" dirty="0">
                <a:latin typeface="Courier New" pitchFamily="49" charset="0"/>
              </a:rPr>
              <a:t>accept</a:t>
            </a:r>
            <a:r>
              <a:rPr lang="en-US" sz="1800" i="1" dirty="0">
                <a:latin typeface="Calibri" pitchFamily="34" charset="0"/>
              </a:rPr>
              <a:t>, waiting for connection request on listening descriptor </a:t>
            </a:r>
            <a:r>
              <a:rPr lang="en-US" sz="1800" i="1" dirty="0" err="1" smtClean="0">
                <a:latin typeface="Courier New" pitchFamily="49" charset="0"/>
              </a:rPr>
              <a:t>listenfd</a:t>
            </a:r>
            <a:endParaRPr lang="en-US" sz="1800" i="1" dirty="0">
              <a:latin typeface="Calibri" pitchFamily="34" charset="0"/>
            </a:endParaRPr>
          </a:p>
        </p:txBody>
      </p:sp>
      <p:sp>
        <p:nvSpPr>
          <p:cNvPr id="740360" name="Text Box 8"/>
          <p:cNvSpPr txBox="1">
            <a:spLocks noChangeArrowheads="1"/>
          </p:cNvSpPr>
          <p:nvPr/>
        </p:nvSpPr>
        <p:spPr bwMode="auto">
          <a:xfrm>
            <a:off x="1526375" y="2105611"/>
            <a:ext cx="1172116" cy="338554"/>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clientfd</a:t>
            </a:r>
          </a:p>
        </p:txBody>
      </p:sp>
      <p:sp>
        <p:nvSpPr>
          <p:cNvPr id="740361" name="Rectangle 9"/>
          <p:cNvSpPr>
            <a:spLocks noChangeArrowheads="1"/>
          </p:cNvSpPr>
          <p:nvPr/>
        </p:nvSpPr>
        <p:spPr bwMode="auto">
          <a:xfrm>
            <a:off x="4599517" y="1576389"/>
            <a:ext cx="1411816"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Server</a:t>
            </a:r>
          </a:p>
        </p:txBody>
      </p:sp>
      <p:sp>
        <p:nvSpPr>
          <p:cNvPr id="740363" name="Text Box 11"/>
          <p:cNvSpPr txBox="1">
            <a:spLocks noChangeArrowheads="1"/>
          </p:cNvSpPr>
          <p:nvPr/>
        </p:nvSpPr>
        <p:spPr bwMode="auto">
          <a:xfrm>
            <a:off x="4204020" y="3107323"/>
            <a:ext cx="1542410" cy="338554"/>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listenfd(3)</a:t>
            </a:r>
          </a:p>
        </p:txBody>
      </p:sp>
      <p:sp>
        <p:nvSpPr>
          <p:cNvPr id="740365" name="Rectangle 13"/>
          <p:cNvSpPr>
            <a:spLocks noChangeArrowheads="1"/>
          </p:cNvSpPr>
          <p:nvPr/>
        </p:nvSpPr>
        <p:spPr bwMode="auto">
          <a:xfrm>
            <a:off x="626534" y="3444876"/>
            <a:ext cx="1411817"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Client</a:t>
            </a:r>
          </a:p>
        </p:txBody>
      </p:sp>
      <p:sp>
        <p:nvSpPr>
          <p:cNvPr id="740366" name="Text Box 14"/>
          <p:cNvSpPr txBox="1">
            <a:spLocks noChangeArrowheads="1"/>
          </p:cNvSpPr>
          <p:nvPr/>
        </p:nvSpPr>
        <p:spPr bwMode="auto">
          <a:xfrm>
            <a:off x="1526375" y="3974098"/>
            <a:ext cx="1172116" cy="338554"/>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clientfd</a:t>
            </a:r>
          </a:p>
        </p:txBody>
      </p:sp>
      <p:sp>
        <p:nvSpPr>
          <p:cNvPr id="740367" name="Rectangle 15"/>
          <p:cNvSpPr>
            <a:spLocks noChangeArrowheads="1"/>
          </p:cNvSpPr>
          <p:nvPr/>
        </p:nvSpPr>
        <p:spPr bwMode="auto">
          <a:xfrm>
            <a:off x="4599517" y="3444876"/>
            <a:ext cx="1411816"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Server</a:t>
            </a:r>
          </a:p>
        </p:txBody>
      </p:sp>
      <p:sp>
        <p:nvSpPr>
          <p:cNvPr id="740368" name="Line 16"/>
          <p:cNvSpPr>
            <a:spLocks noChangeShapeType="1"/>
          </p:cNvSpPr>
          <p:nvPr/>
        </p:nvSpPr>
        <p:spPr bwMode="auto">
          <a:xfrm>
            <a:off x="2048933" y="3575050"/>
            <a:ext cx="2336800"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740369" name="Text Box 17"/>
          <p:cNvSpPr txBox="1">
            <a:spLocks noChangeArrowheads="1"/>
          </p:cNvSpPr>
          <p:nvPr/>
        </p:nvSpPr>
        <p:spPr bwMode="auto">
          <a:xfrm>
            <a:off x="6731000" y="3308351"/>
            <a:ext cx="5156200" cy="646331"/>
          </a:xfrm>
          <a:prstGeom prst="rect">
            <a:avLst/>
          </a:prstGeom>
          <a:noFill/>
          <a:ln w="12700">
            <a:noFill/>
            <a:miter lim="800000"/>
            <a:headEnd/>
            <a:tailEnd/>
          </a:ln>
          <a:effectLst/>
        </p:spPr>
        <p:txBody>
          <a:bodyPr anchor="ctr">
            <a:spAutoFit/>
          </a:bodyPr>
          <a:lstStyle/>
          <a:p>
            <a:r>
              <a:rPr lang="en-US" sz="1800" i="1" dirty="0">
                <a:latin typeface="Calibri" pitchFamily="34" charset="0"/>
              </a:rPr>
              <a:t>2. Client makes connection request by calling and blocking in </a:t>
            </a:r>
            <a:r>
              <a:rPr lang="en-US" sz="1800" i="1" dirty="0" smtClean="0">
                <a:latin typeface="Courier New" pitchFamily="49" charset="0"/>
              </a:rPr>
              <a:t>connect</a:t>
            </a:r>
            <a:endParaRPr lang="en-US" sz="1800" i="1" dirty="0">
              <a:latin typeface="Courier New" pitchFamily="49" charset="0"/>
            </a:endParaRPr>
          </a:p>
        </p:txBody>
      </p:sp>
      <p:sp>
        <p:nvSpPr>
          <p:cNvPr id="740377" name="Text Box 25"/>
          <p:cNvSpPr txBox="1">
            <a:spLocks noChangeArrowheads="1"/>
          </p:cNvSpPr>
          <p:nvPr/>
        </p:nvSpPr>
        <p:spPr bwMode="auto">
          <a:xfrm>
            <a:off x="2012849" y="2990851"/>
            <a:ext cx="1138453" cy="584775"/>
          </a:xfrm>
          <a:prstGeom prst="rect">
            <a:avLst/>
          </a:prstGeom>
          <a:noFill/>
          <a:ln w="12700">
            <a:noFill/>
            <a:miter lim="800000"/>
            <a:headEnd/>
            <a:tailEnd/>
          </a:ln>
          <a:effectLst/>
        </p:spPr>
        <p:txBody>
          <a:bodyPr wrap="none" anchor="ctr">
            <a:spAutoFit/>
          </a:bodyPr>
          <a:lstStyle/>
          <a:p>
            <a:pPr algn="ctr"/>
            <a:r>
              <a:rPr lang="en-US" sz="1600" dirty="0">
                <a:latin typeface="Calibri" pitchFamily="34" charset="0"/>
              </a:rPr>
              <a:t>Connection</a:t>
            </a:r>
          </a:p>
          <a:p>
            <a:pPr algn="ctr"/>
            <a:r>
              <a:rPr lang="en-US" sz="1600" dirty="0">
                <a:latin typeface="Calibri" pitchFamily="34" charset="0"/>
              </a:rPr>
              <a:t>request</a:t>
            </a:r>
          </a:p>
        </p:txBody>
      </p:sp>
      <p:sp>
        <p:nvSpPr>
          <p:cNvPr id="740371" name="Text Box 19"/>
          <p:cNvSpPr txBox="1">
            <a:spLocks noChangeArrowheads="1"/>
          </p:cNvSpPr>
          <p:nvPr/>
        </p:nvSpPr>
        <p:spPr bwMode="auto">
          <a:xfrm>
            <a:off x="4187087" y="4937711"/>
            <a:ext cx="1542410" cy="338554"/>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listenfd(3)</a:t>
            </a:r>
          </a:p>
        </p:txBody>
      </p:sp>
      <p:sp>
        <p:nvSpPr>
          <p:cNvPr id="740373" name="Rectangle 21"/>
          <p:cNvSpPr>
            <a:spLocks noChangeArrowheads="1"/>
          </p:cNvSpPr>
          <p:nvPr/>
        </p:nvSpPr>
        <p:spPr bwMode="auto">
          <a:xfrm>
            <a:off x="609601" y="5275264"/>
            <a:ext cx="1411817"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Client</a:t>
            </a:r>
          </a:p>
        </p:txBody>
      </p:sp>
      <p:sp>
        <p:nvSpPr>
          <p:cNvPr id="740374" name="Text Box 22"/>
          <p:cNvSpPr txBox="1">
            <a:spLocks noChangeArrowheads="1"/>
          </p:cNvSpPr>
          <p:nvPr/>
        </p:nvSpPr>
        <p:spPr bwMode="auto">
          <a:xfrm>
            <a:off x="1509442" y="5804486"/>
            <a:ext cx="1172116" cy="338554"/>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clientfd</a:t>
            </a:r>
          </a:p>
        </p:txBody>
      </p:sp>
      <p:sp>
        <p:nvSpPr>
          <p:cNvPr id="740375" name="Rectangle 23"/>
          <p:cNvSpPr>
            <a:spLocks noChangeArrowheads="1"/>
          </p:cNvSpPr>
          <p:nvPr/>
        </p:nvSpPr>
        <p:spPr bwMode="auto">
          <a:xfrm>
            <a:off x="4582584" y="5275264"/>
            <a:ext cx="1411816"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Server</a:t>
            </a:r>
          </a:p>
        </p:txBody>
      </p:sp>
      <p:sp>
        <p:nvSpPr>
          <p:cNvPr id="740376" name="Text Box 24"/>
          <p:cNvSpPr txBox="1">
            <a:spLocks noChangeArrowheads="1"/>
          </p:cNvSpPr>
          <p:nvPr/>
        </p:nvSpPr>
        <p:spPr bwMode="auto">
          <a:xfrm>
            <a:off x="6743701" y="5275741"/>
            <a:ext cx="5346700" cy="923330"/>
          </a:xfrm>
          <a:prstGeom prst="rect">
            <a:avLst/>
          </a:prstGeom>
          <a:noFill/>
          <a:ln w="12700">
            <a:noFill/>
            <a:miter lim="800000"/>
            <a:headEnd/>
            <a:tailEnd/>
          </a:ln>
          <a:effectLst/>
        </p:spPr>
        <p:txBody>
          <a:bodyPr anchor="ctr">
            <a:spAutoFit/>
          </a:bodyPr>
          <a:lstStyle/>
          <a:p>
            <a:r>
              <a:rPr lang="en-US" sz="1800" i="1" dirty="0">
                <a:latin typeface="Calibri" pitchFamily="34" charset="0"/>
              </a:rPr>
              <a:t>3. Server returns </a:t>
            </a:r>
            <a:r>
              <a:rPr lang="en-US" sz="1800" i="1" dirty="0" err="1">
                <a:latin typeface="Courier New" pitchFamily="49" charset="0"/>
              </a:rPr>
              <a:t>connfd</a:t>
            </a:r>
            <a:r>
              <a:rPr lang="en-US" sz="1800" i="1" dirty="0">
                <a:latin typeface="Calibri" pitchFamily="34" charset="0"/>
              </a:rPr>
              <a:t> from </a:t>
            </a:r>
            <a:r>
              <a:rPr lang="en-US" sz="1800" i="1" dirty="0">
                <a:latin typeface="Courier New" pitchFamily="49" charset="0"/>
              </a:rPr>
              <a:t>accept</a:t>
            </a:r>
            <a:r>
              <a:rPr lang="en-US" sz="1800" i="1" dirty="0">
                <a:latin typeface="Calibri" pitchFamily="34" charset="0"/>
              </a:rPr>
              <a:t>. Client returns from </a:t>
            </a:r>
            <a:r>
              <a:rPr lang="en-US" sz="1800" i="1" dirty="0">
                <a:latin typeface="Courier New" pitchFamily="49" charset="0"/>
              </a:rPr>
              <a:t>connect</a:t>
            </a:r>
            <a:r>
              <a:rPr lang="en-US" sz="1800" i="1" dirty="0">
                <a:latin typeface="Calibri" pitchFamily="34" charset="0"/>
              </a:rPr>
              <a:t>. Connection is now established between </a:t>
            </a:r>
            <a:r>
              <a:rPr lang="en-US" sz="1800" i="1" dirty="0" err="1">
                <a:latin typeface="Courier New" pitchFamily="49" charset="0"/>
              </a:rPr>
              <a:t>clientfd</a:t>
            </a:r>
            <a:r>
              <a:rPr lang="en-US" sz="1800" i="1" dirty="0">
                <a:latin typeface="Calibri" pitchFamily="34" charset="0"/>
              </a:rPr>
              <a:t> and </a:t>
            </a:r>
            <a:r>
              <a:rPr lang="en-US" sz="1800" i="1" dirty="0" err="1" smtClean="0">
                <a:latin typeface="Courier New" pitchFamily="49" charset="0"/>
              </a:rPr>
              <a:t>connfd</a:t>
            </a:r>
            <a:endParaRPr lang="en-US" sz="1800" i="1" dirty="0">
              <a:latin typeface="Calibri" pitchFamily="34" charset="0"/>
            </a:endParaRPr>
          </a:p>
        </p:txBody>
      </p:sp>
      <p:sp>
        <p:nvSpPr>
          <p:cNvPr id="740378" name="Oval 26"/>
          <p:cNvSpPr>
            <a:spLocks noChangeAspect="1" noChangeArrowheads="1"/>
          </p:cNvSpPr>
          <p:nvPr/>
        </p:nvSpPr>
        <p:spPr bwMode="auto">
          <a:xfrm>
            <a:off x="4518405" y="5664200"/>
            <a:ext cx="171451" cy="128588"/>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740379" name="Text Box 27"/>
          <p:cNvSpPr txBox="1">
            <a:spLocks noChangeArrowheads="1"/>
          </p:cNvSpPr>
          <p:nvPr/>
        </p:nvSpPr>
        <p:spPr bwMode="auto">
          <a:xfrm>
            <a:off x="4297819" y="5817186"/>
            <a:ext cx="1295546" cy="338554"/>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connfd(4)</a:t>
            </a:r>
          </a:p>
        </p:txBody>
      </p:sp>
      <p:sp>
        <p:nvSpPr>
          <p:cNvPr id="740380" name="Line 28"/>
          <p:cNvSpPr>
            <a:spLocks noChangeShapeType="1"/>
          </p:cNvSpPr>
          <p:nvPr/>
        </p:nvSpPr>
        <p:spPr bwMode="auto">
          <a:xfrm>
            <a:off x="2201333" y="5722938"/>
            <a:ext cx="2235200" cy="0"/>
          </a:xfrm>
          <a:prstGeom prst="line">
            <a:avLst/>
          </a:prstGeom>
          <a:noFill/>
          <a:ln w="28575">
            <a:solidFill>
              <a:schemeClr val="tx1"/>
            </a:solidFill>
            <a:round/>
            <a:headEnd type="triangle" w="med" len="med"/>
            <a:tailEnd type="triangle" w="med" len="med"/>
          </a:ln>
          <a:effectLst/>
        </p:spPr>
        <p:txBody>
          <a:bodyPr wrap="none" anchor="ctr"/>
          <a:lstStyle/>
          <a:p>
            <a:endParaRPr lang="en-US" dirty="0">
              <a:latin typeface="Calibri" pitchFamily="34" charset="0"/>
            </a:endParaRPr>
          </a:p>
        </p:txBody>
      </p:sp>
      <p:sp>
        <p:nvSpPr>
          <p:cNvPr id="740357" name="Oval 5"/>
          <p:cNvSpPr>
            <a:spLocks noChangeAspect="1" noChangeArrowheads="1"/>
          </p:cNvSpPr>
          <p:nvPr/>
        </p:nvSpPr>
        <p:spPr bwMode="auto">
          <a:xfrm>
            <a:off x="1945713" y="1952625"/>
            <a:ext cx="171451" cy="128588"/>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740364" name="Oval 12"/>
          <p:cNvSpPr>
            <a:spLocks noChangeAspect="1" noChangeArrowheads="1"/>
          </p:cNvSpPr>
          <p:nvPr/>
        </p:nvSpPr>
        <p:spPr bwMode="auto">
          <a:xfrm>
            <a:off x="1945713" y="3821114"/>
            <a:ext cx="171451" cy="128587"/>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740372" name="Oval 20"/>
          <p:cNvSpPr>
            <a:spLocks noChangeAspect="1" noChangeArrowheads="1"/>
          </p:cNvSpPr>
          <p:nvPr/>
        </p:nvSpPr>
        <p:spPr bwMode="auto">
          <a:xfrm>
            <a:off x="1945713" y="5651500"/>
            <a:ext cx="171451" cy="128588"/>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740355" name="Oval 3"/>
          <p:cNvSpPr>
            <a:spLocks noChangeAspect="1" noChangeArrowheads="1"/>
          </p:cNvSpPr>
          <p:nvPr/>
        </p:nvSpPr>
        <p:spPr bwMode="auto">
          <a:xfrm>
            <a:off x="4518408" y="1635125"/>
            <a:ext cx="171449" cy="128588"/>
          </a:xfrm>
          <a:prstGeom prst="ellipse">
            <a:avLst/>
          </a:prstGeom>
          <a:solidFill>
            <a:schemeClr val="tx1"/>
          </a:solidFill>
          <a:ln w="12700">
            <a:noFill/>
            <a:round/>
            <a:headEnd/>
            <a:tailEnd/>
          </a:ln>
          <a:effectLst/>
        </p:spPr>
        <p:txBody>
          <a:bodyPr wrap="none" anchor="ctr"/>
          <a:lstStyle/>
          <a:p>
            <a:endParaRPr lang="en-US" dirty="0">
              <a:latin typeface="Calibri" pitchFamily="34" charset="0"/>
            </a:endParaRPr>
          </a:p>
        </p:txBody>
      </p:sp>
      <p:sp>
        <p:nvSpPr>
          <p:cNvPr id="740362" name="Oval 10"/>
          <p:cNvSpPr>
            <a:spLocks noChangeAspect="1" noChangeArrowheads="1"/>
          </p:cNvSpPr>
          <p:nvPr/>
        </p:nvSpPr>
        <p:spPr bwMode="auto">
          <a:xfrm>
            <a:off x="4518408" y="3503613"/>
            <a:ext cx="171449" cy="128587"/>
          </a:xfrm>
          <a:prstGeom prst="ellipse">
            <a:avLst/>
          </a:prstGeom>
          <a:solidFill>
            <a:schemeClr val="tx1"/>
          </a:solidFill>
          <a:ln w="12700">
            <a:noFill/>
            <a:round/>
            <a:headEnd/>
            <a:tailEnd/>
          </a:ln>
          <a:effectLst/>
        </p:spPr>
        <p:txBody>
          <a:bodyPr wrap="none" anchor="ctr"/>
          <a:lstStyle/>
          <a:p>
            <a:endParaRPr lang="en-US" dirty="0">
              <a:latin typeface="Calibri" pitchFamily="34" charset="0"/>
            </a:endParaRPr>
          </a:p>
        </p:txBody>
      </p:sp>
      <p:sp>
        <p:nvSpPr>
          <p:cNvPr id="740370" name="Oval 18"/>
          <p:cNvSpPr>
            <a:spLocks noChangeAspect="1" noChangeArrowheads="1"/>
          </p:cNvSpPr>
          <p:nvPr/>
        </p:nvSpPr>
        <p:spPr bwMode="auto">
          <a:xfrm>
            <a:off x="4518408" y="5334000"/>
            <a:ext cx="171449" cy="128588"/>
          </a:xfrm>
          <a:prstGeom prst="ellipse">
            <a:avLst/>
          </a:prstGeom>
          <a:solidFill>
            <a:schemeClr val="tx1"/>
          </a:solidFill>
          <a:ln w="12700">
            <a:noFill/>
            <a:round/>
            <a:headEnd/>
            <a:tailEnd/>
          </a:ln>
          <a:effectLst/>
        </p:spPr>
        <p:txBody>
          <a:bodyPr wrap="none" anchor="ctr"/>
          <a:lstStyle/>
          <a:p>
            <a:endParaRPr lang="en-US" dirty="0">
              <a:latin typeface="Calibri" pitchFamily="34" charset="0"/>
            </a:endParaRPr>
          </a:p>
        </p:txBody>
      </p:sp>
      <p:sp>
        <p:nvSpPr>
          <p:cNvPr id="29"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25</a:t>
            </a:fld>
            <a:endParaRPr lang="ru-RU" dirty="0"/>
          </a:p>
        </p:txBody>
      </p:sp>
    </p:spTree>
    <p:extLst>
      <p:ext uri="{BB962C8B-B14F-4D97-AF65-F5344CB8AC3E}">
        <p14:creationId xmlns:p14="http://schemas.microsoft.com/office/powerpoint/2010/main" xmlns="" val="10080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03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03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03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03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03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03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03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03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03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03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03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03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0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63" grpId="0"/>
      <p:bldP spid="740365" grpId="0" animBg="1"/>
      <p:bldP spid="740366" grpId="0"/>
      <p:bldP spid="740367" grpId="0" animBg="1"/>
      <p:bldP spid="740368" grpId="0" animBg="1"/>
      <p:bldP spid="740369" grpId="0"/>
      <p:bldP spid="740377" grpId="0"/>
      <p:bldP spid="740371" grpId="0"/>
      <p:bldP spid="740373" grpId="0" animBg="1"/>
      <p:bldP spid="740374" grpId="0"/>
      <p:bldP spid="740375" grpId="0" animBg="1"/>
      <p:bldP spid="740376" grpId="0"/>
      <p:bldP spid="740378" grpId="0" animBg="1"/>
      <p:bldP spid="740379" grpId="0"/>
      <p:bldP spid="740380" grpId="0" animBg="1"/>
      <p:bldP spid="740364" grpId="0" animBg="1"/>
      <p:bldP spid="740372" grpId="0" animBg="1"/>
      <p:bldP spid="740362" grpId="0" animBg="1"/>
      <p:bldP spid="7403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1026"/>
          <p:cNvSpPr>
            <a:spLocks noGrp="1" noChangeArrowheads="1"/>
          </p:cNvSpPr>
          <p:nvPr>
            <p:ph type="title"/>
          </p:nvPr>
        </p:nvSpPr>
        <p:spPr/>
        <p:txBody>
          <a:bodyPr/>
          <a:lstStyle/>
          <a:p>
            <a:r>
              <a:rPr lang="en-US"/>
              <a:t>Connected vs. Listening Descriptors</a:t>
            </a:r>
          </a:p>
        </p:txBody>
      </p:sp>
      <p:sp>
        <p:nvSpPr>
          <p:cNvPr id="753667" name="Rectangle 1027"/>
          <p:cNvSpPr>
            <a:spLocks noGrp="1" noChangeArrowheads="1"/>
          </p:cNvSpPr>
          <p:nvPr>
            <p:ph type="body" idx="1"/>
          </p:nvPr>
        </p:nvSpPr>
        <p:spPr>
          <a:xfrm>
            <a:off x="485934" y="1362074"/>
            <a:ext cx="10528300" cy="5191125"/>
          </a:xfrm>
        </p:spPr>
        <p:txBody>
          <a:bodyPr>
            <a:normAutofit fontScale="85000" lnSpcReduction="20000"/>
          </a:bodyPr>
          <a:lstStyle/>
          <a:p>
            <a:pPr>
              <a:lnSpc>
                <a:spcPct val="85000"/>
              </a:lnSpc>
            </a:pPr>
            <a:r>
              <a:rPr lang="en-US" dirty="0"/>
              <a:t>Listening descriptor</a:t>
            </a:r>
          </a:p>
          <a:p>
            <a:pPr lvl="1">
              <a:lnSpc>
                <a:spcPct val="90000"/>
              </a:lnSpc>
            </a:pPr>
            <a:r>
              <a:rPr lang="en-US" dirty="0"/>
              <a:t>End point for client connection </a:t>
            </a:r>
            <a:r>
              <a:rPr lang="en-US" dirty="0" smtClean="0"/>
              <a:t>requests</a:t>
            </a:r>
            <a:endParaRPr lang="en-US" dirty="0"/>
          </a:p>
          <a:p>
            <a:pPr lvl="1">
              <a:lnSpc>
                <a:spcPct val="90000"/>
              </a:lnSpc>
            </a:pPr>
            <a:r>
              <a:rPr lang="en-US" dirty="0"/>
              <a:t>Created once and exists for lifetime of the </a:t>
            </a:r>
            <a:r>
              <a:rPr lang="en-US" dirty="0" smtClean="0"/>
              <a:t>server</a:t>
            </a:r>
            <a:endParaRPr lang="en-US" dirty="0"/>
          </a:p>
          <a:p>
            <a:pPr>
              <a:lnSpc>
                <a:spcPct val="85000"/>
              </a:lnSpc>
            </a:pPr>
            <a:endParaRPr lang="en-US" dirty="0" smtClean="0"/>
          </a:p>
          <a:p>
            <a:pPr>
              <a:lnSpc>
                <a:spcPct val="85000"/>
              </a:lnSpc>
            </a:pPr>
            <a:r>
              <a:rPr lang="en-US" dirty="0" smtClean="0"/>
              <a:t>Connected </a:t>
            </a:r>
            <a:r>
              <a:rPr lang="en-US" dirty="0"/>
              <a:t>descriptor</a:t>
            </a:r>
          </a:p>
          <a:p>
            <a:pPr lvl="1">
              <a:lnSpc>
                <a:spcPct val="90000"/>
              </a:lnSpc>
            </a:pPr>
            <a:r>
              <a:rPr lang="en-US" dirty="0"/>
              <a:t>End point of the connection between client and </a:t>
            </a:r>
            <a:r>
              <a:rPr lang="en-US" dirty="0" smtClean="0"/>
              <a:t>server</a:t>
            </a:r>
            <a:endParaRPr lang="en-US" dirty="0"/>
          </a:p>
          <a:p>
            <a:pPr lvl="1">
              <a:lnSpc>
                <a:spcPct val="90000"/>
              </a:lnSpc>
            </a:pPr>
            <a:r>
              <a:rPr lang="en-US" dirty="0"/>
              <a:t>A new descriptor is created each time the server accepts a connection request from a </a:t>
            </a:r>
            <a:r>
              <a:rPr lang="en-US" dirty="0" smtClean="0"/>
              <a:t>client</a:t>
            </a:r>
            <a:endParaRPr lang="en-US" dirty="0"/>
          </a:p>
          <a:p>
            <a:pPr lvl="1">
              <a:lnSpc>
                <a:spcPct val="90000"/>
              </a:lnSpc>
            </a:pPr>
            <a:r>
              <a:rPr lang="en-US" dirty="0"/>
              <a:t>Exists only as long as it takes to service </a:t>
            </a:r>
            <a:r>
              <a:rPr lang="en-US" dirty="0" smtClean="0"/>
              <a:t>client</a:t>
            </a:r>
            <a:endParaRPr lang="en-US" dirty="0"/>
          </a:p>
          <a:p>
            <a:pPr>
              <a:lnSpc>
                <a:spcPct val="85000"/>
              </a:lnSpc>
            </a:pPr>
            <a:endParaRPr lang="en-US" dirty="0" smtClean="0"/>
          </a:p>
          <a:p>
            <a:pPr>
              <a:lnSpc>
                <a:spcPct val="85000"/>
              </a:lnSpc>
            </a:pPr>
            <a:r>
              <a:rPr lang="en-US" dirty="0" smtClean="0"/>
              <a:t>Why </a:t>
            </a:r>
            <a:r>
              <a:rPr lang="en-US" dirty="0"/>
              <a:t>the distinction?</a:t>
            </a:r>
          </a:p>
          <a:p>
            <a:pPr lvl="1">
              <a:lnSpc>
                <a:spcPct val="90000"/>
              </a:lnSpc>
            </a:pPr>
            <a:r>
              <a:rPr lang="en-US" dirty="0"/>
              <a:t>Allows for concurrent servers that can communicate over many client connections </a:t>
            </a:r>
            <a:r>
              <a:rPr lang="en-US" dirty="0" smtClean="0"/>
              <a:t>simultaneously</a:t>
            </a:r>
            <a:endParaRPr lang="en-US" dirty="0"/>
          </a:p>
          <a:p>
            <a:pPr lvl="2">
              <a:lnSpc>
                <a:spcPct val="97000"/>
              </a:lnSpc>
            </a:pPr>
            <a:r>
              <a:rPr lang="en-US" dirty="0"/>
              <a:t>E.g., Each time we receive a new request, we fork a child to handle the </a:t>
            </a:r>
            <a:r>
              <a:rPr lang="en-US" dirty="0" smtClean="0"/>
              <a:t>request</a:t>
            </a:r>
            <a:endParaRPr lang="en-US" dirty="0"/>
          </a:p>
          <a:p>
            <a:pPr>
              <a:lnSpc>
                <a:spcPct val="85000"/>
              </a:lnSpc>
            </a:pPr>
            <a:endParaRPr lang="en-US" dirty="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26</a:t>
            </a:fld>
            <a:endParaRPr lang="ru-RU" dirty="0"/>
          </a:p>
        </p:txBody>
      </p:sp>
    </p:spTree>
    <p:extLst>
      <p:ext uri="{BB962C8B-B14F-4D97-AF65-F5344CB8AC3E}">
        <p14:creationId xmlns:p14="http://schemas.microsoft.com/office/powerpoint/2010/main" xmlns="" val="26831470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866274" y="156412"/>
            <a:ext cx="10515600" cy="770020"/>
          </a:xfrm>
        </p:spPr>
        <p:txBody>
          <a:bodyPr>
            <a:normAutofit/>
          </a:bodyPr>
          <a:lstStyle/>
          <a:p>
            <a:r>
              <a:rPr lang="en-US" sz="4400" dirty="0"/>
              <a:t>Testing Servers Using </a:t>
            </a:r>
            <a:r>
              <a:rPr lang="en-US" sz="4400" dirty="0">
                <a:latin typeface="Courier New" pitchFamily="49" charset="0"/>
              </a:rPr>
              <a:t>telnet</a:t>
            </a:r>
            <a:endParaRPr lang="en-US" sz="4400" dirty="0"/>
          </a:p>
        </p:txBody>
      </p:sp>
      <p:sp>
        <p:nvSpPr>
          <p:cNvPr id="743427" name="Rectangle 3"/>
          <p:cNvSpPr>
            <a:spLocks noGrp="1" noChangeArrowheads="1"/>
          </p:cNvSpPr>
          <p:nvPr>
            <p:ph type="body" idx="1"/>
          </p:nvPr>
        </p:nvSpPr>
        <p:spPr/>
        <p:txBody>
          <a:bodyPr>
            <a:normAutofit fontScale="92500"/>
          </a:bodyPr>
          <a:lstStyle/>
          <a:p>
            <a:r>
              <a:rPr lang="en-US" dirty="0"/>
              <a:t>The </a:t>
            </a:r>
            <a:r>
              <a:rPr lang="en-US" dirty="0">
                <a:latin typeface="Courier New" pitchFamily="49" charset="0"/>
              </a:rPr>
              <a:t>telnet </a:t>
            </a:r>
            <a:r>
              <a:rPr lang="en-US" dirty="0"/>
              <a:t>program is invaluable for testing servers that transmit ASCII strings over Internet connections</a:t>
            </a:r>
          </a:p>
          <a:p>
            <a:pPr lvl="1"/>
            <a:r>
              <a:rPr lang="en-US" dirty="0"/>
              <a:t>Our simple echo server</a:t>
            </a:r>
          </a:p>
          <a:p>
            <a:pPr lvl="1"/>
            <a:r>
              <a:rPr lang="en-US" dirty="0"/>
              <a:t>Web servers</a:t>
            </a:r>
          </a:p>
          <a:p>
            <a:pPr lvl="1"/>
            <a:r>
              <a:rPr lang="en-US" dirty="0"/>
              <a:t>Mail servers</a:t>
            </a:r>
          </a:p>
          <a:p>
            <a:endParaRPr lang="en-US" dirty="0"/>
          </a:p>
          <a:p>
            <a:r>
              <a:rPr lang="en-US" dirty="0"/>
              <a:t>Usage: </a:t>
            </a:r>
          </a:p>
          <a:p>
            <a:pPr lvl="1"/>
            <a:r>
              <a:rPr lang="en-US" b="1" dirty="0" err="1" smtClean="0">
                <a:latin typeface="Courier New" pitchFamily="49" charset="0"/>
              </a:rPr>
              <a:t>linux</a:t>
            </a:r>
            <a:r>
              <a:rPr lang="en-US" b="1" dirty="0" smtClean="0">
                <a:latin typeface="Courier New" pitchFamily="49" charset="0"/>
              </a:rPr>
              <a:t>&gt; </a:t>
            </a:r>
            <a:r>
              <a:rPr lang="en-US" b="1" i="1" dirty="0">
                <a:latin typeface="Courier New" pitchFamily="49" charset="0"/>
              </a:rPr>
              <a:t>telnet &lt;host&gt; &lt;</a:t>
            </a:r>
            <a:r>
              <a:rPr lang="en-US" b="1" i="1" dirty="0" err="1">
                <a:latin typeface="Courier New" pitchFamily="49" charset="0"/>
              </a:rPr>
              <a:t>portnumber</a:t>
            </a:r>
            <a:r>
              <a:rPr lang="en-US" b="1" i="1" dirty="0">
                <a:latin typeface="Courier New" pitchFamily="49" charset="0"/>
              </a:rPr>
              <a:t>&gt;</a:t>
            </a:r>
          </a:p>
          <a:p>
            <a:pPr lvl="1"/>
            <a:r>
              <a:rPr lang="en-US" dirty="0"/>
              <a:t>Creates a connection with a server running on </a:t>
            </a:r>
            <a:r>
              <a:rPr lang="en-US" b="1" i="1" dirty="0">
                <a:latin typeface="Courier New" pitchFamily="49" charset="0"/>
              </a:rPr>
              <a:t>&lt;host&gt;</a:t>
            </a:r>
            <a:r>
              <a:rPr lang="en-US" b="1" dirty="0"/>
              <a:t> </a:t>
            </a:r>
            <a:r>
              <a:rPr lang="en-US" dirty="0"/>
              <a:t>and  listening on port </a:t>
            </a:r>
            <a:r>
              <a:rPr lang="en-US" b="1" i="1" dirty="0">
                <a:latin typeface="Courier New" pitchFamily="49" charset="0"/>
              </a:rPr>
              <a:t>&lt;</a:t>
            </a:r>
            <a:r>
              <a:rPr lang="en-US" b="1" i="1" dirty="0" err="1">
                <a:latin typeface="Courier New" pitchFamily="49" charset="0"/>
              </a:rPr>
              <a:t>portnumber</a:t>
            </a:r>
            <a:r>
              <a:rPr lang="en-US" b="1" i="1" dirty="0" smtClean="0">
                <a:latin typeface="Courier New" pitchFamily="49" charset="0"/>
              </a:rPr>
              <a:t>&gt;</a:t>
            </a:r>
            <a:endParaRPr lang="en-US" b="1" dirty="0">
              <a:latin typeface="Courier New" pitchFamily="49" charset="0"/>
            </a:endParaRPr>
          </a:p>
          <a:p>
            <a:endParaRPr lang="en-US" dirty="0">
              <a:latin typeface="Courier New" pitchFamily="49" charset="0"/>
            </a:endParaRPr>
          </a:p>
          <a:p>
            <a:endParaRPr lang="en-US" dirty="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27</a:t>
            </a:fld>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64999" y="472120"/>
            <a:ext cx="7524751" cy="5262979"/>
          </a:xfrm>
          <a:prstGeom prst="rect">
            <a:avLst/>
          </a:prstGeom>
          <a:noFill/>
          <a:ln>
            <a:noFill/>
          </a:ln>
          <a:scene3d>
            <a:camera prst="perspectiveRelaxed"/>
            <a:lightRig rig="threePt" dir="t"/>
          </a:scene3d>
        </p:spPr>
        <p:txBody>
          <a:bodyPr wrap="square" lIns="91440" tIns="45720" rIns="91440" bIns="45720">
            <a:spAutoFit/>
          </a:bodyPr>
          <a:lstStyle/>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.text</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__start:	addi t1, zero, 0x18</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addi t2, zero, 0x21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cycle: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beq</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t1, t2, done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slt</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bne</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zero,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t1,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t2, t2, t1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done:		add t3, t1, zero</a:t>
            </a:r>
            <a:endParaRPr lang="ru-RU" sz="2400" b="0" cap="none" spc="0" dirty="0">
              <a:ln w="0"/>
              <a:solidFill>
                <a:srgbClr val="273272"/>
              </a:solidFill>
              <a:effectLst>
                <a:reflection blurRad="6350" stA="53000" endA="300" endPos="35500" dir="5400000" sy="-90000" algn="bl" rotWithShape="0"/>
              </a:effectLst>
              <a:latin typeface="Courier New" pitchFamily="49" charset="0"/>
              <a:cs typeface="Courier New" pitchFamily="49" charset="0"/>
            </a:endParaRPr>
          </a:p>
        </p:txBody>
      </p:sp>
      <p:sp>
        <p:nvSpPr>
          <p:cNvPr id="2" name="Заголовок 1"/>
          <p:cNvSpPr>
            <a:spLocks noGrp="1"/>
          </p:cNvSpPr>
          <p:nvPr>
            <p:ph type="title"/>
          </p:nvPr>
        </p:nvSpPr>
        <p:spPr/>
        <p:txBody>
          <a:bodyPr>
            <a:normAutofit/>
          </a:bodyPr>
          <a:lstStyle/>
          <a:p>
            <a:r>
              <a:rPr lang="en-US" dirty="0" smtClean="0"/>
              <a:t>Any Questions?</a:t>
            </a:r>
            <a:endParaRPr lang="ru-RU" sz="4000" dirty="0"/>
          </a:p>
        </p:txBody>
      </p:sp>
      <p:sp>
        <p:nvSpPr>
          <p:cNvPr id="6" name="Номер слайда 5"/>
          <p:cNvSpPr>
            <a:spLocks noGrp="1"/>
          </p:cNvSpPr>
          <p:nvPr>
            <p:ph type="sldNum" sz="quarter" idx="12"/>
          </p:nvPr>
        </p:nvSpPr>
        <p:spPr/>
        <p:txBody>
          <a:bodyPr/>
          <a:lstStyle/>
          <a:p>
            <a:pPr algn="ctr"/>
            <a:fld id="{1397BFD8-F312-4EF2-A268-44FB4BDDBBB0}" type="slidenum">
              <a:rPr lang="ru-RU" smtClean="0"/>
              <a:pPr algn="ctr"/>
              <a:t>28</a:t>
            </a:fld>
            <a:endParaRPr lang="ru-RU" dirty="0"/>
          </a:p>
        </p:txBody>
      </p:sp>
    </p:spTree>
    <p:extLst>
      <p:ext uri="{BB962C8B-B14F-4D97-AF65-F5344CB8AC3E}">
        <p14:creationId xmlns="" xmlns:p14="http://schemas.microsoft.com/office/powerpoint/2010/main" val="3375874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type="body" idx="1"/>
          </p:nvPr>
        </p:nvSpPr>
        <p:spPr>
          <a:xfrm>
            <a:off x="854242" y="1046742"/>
            <a:ext cx="10527632" cy="5654847"/>
          </a:xfrm>
        </p:spPr>
        <p:txBody>
          <a:bodyPr>
            <a:noAutofit/>
          </a:bodyPr>
          <a:lstStyle/>
          <a:p>
            <a:pPr>
              <a:spcBef>
                <a:spcPts val="600"/>
              </a:spcBef>
            </a:pPr>
            <a:r>
              <a:rPr lang="en-US" altLang="en-US" sz="3200" b="1" dirty="0" smtClean="0"/>
              <a:t>Layer 4: Transport layer</a:t>
            </a:r>
            <a:r>
              <a:rPr lang="en-US" altLang="en-US" sz="3200" dirty="0" smtClean="0"/>
              <a:t> – responsible for low-level network access and for message transfer between clients, including partitioning messages into packets, maintaining packet order, controlling flow, and generating physical addresses</a:t>
            </a:r>
          </a:p>
          <a:p>
            <a:pPr>
              <a:spcBef>
                <a:spcPts val="600"/>
              </a:spcBef>
            </a:pPr>
            <a:r>
              <a:rPr lang="en-US" altLang="en-US" sz="3200" b="1" dirty="0" smtClean="0"/>
              <a:t>Layer 5: Session layer</a:t>
            </a:r>
            <a:r>
              <a:rPr lang="en-US" altLang="en-US" sz="3200" dirty="0" smtClean="0"/>
              <a:t> – implements sessions, or process-to-process communications protocols</a:t>
            </a:r>
          </a:p>
          <a:p>
            <a:pPr>
              <a:spcBef>
                <a:spcPts val="600"/>
              </a:spcBef>
            </a:pPr>
            <a:r>
              <a:rPr lang="en-US" altLang="en-US" sz="3200" b="1" dirty="0" smtClean="0"/>
              <a:t>Layer 6: Presentation layer</a:t>
            </a:r>
            <a:r>
              <a:rPr lang="en-US" altLang="en-US" sz="3200" dirty="0" smtClean="0"/>
              <a:t> – resolves the differences in formats among the various sites in the network, including character conversions, and half duplex/full duplex (echoing)</a:t>
            </a:r>
          </a:p>
          <a:p>
            <a:pPr>
              <a:spcBef>
                <a:spcPts val="600"/>
              </a:spcBef>
            </a:pPr>
            <a:r>
              <a:rPr lang="en-US" altLang="en-US" sz="3200" b="1" dirty="0" smtClean="0"/>
              <a:t>Layer 7: Application layer</a:t>
            </a:r>
            <a:r>
              <a:rPr lang="en-US" altLang="en-US" sz="3200" dirty="0" smtClean="0"/>
              <a:t> – interacts directly with the users,</a:t>
            </a:r>
            <a:r>
              <a:rPr lang="en-US" altLang="ja-JP" sz="3200" dirty="0" smtClean="0"/>
              <a:t> deals with file transfer, remote-login protocols and electronic mail, as well as schemas for distributed databases</a:t>
            </a:r>
            <a:endParaRPr lang="en-US" altLang="en-US" sz="3200" dirty="0" smtClean="0"/>
          </a:p>
        </p:txBody>
      </p:sp>
      <p:sp>
        <p:nvSpPr>
          <p:cNvPr id="28674" name="Title 1"/>
          <p:cNvSpPr>
            <a:spLocks noGrp="1" noChangeArrowheads="1"/>
          </p:cNvSpPr>
          <p:nvPr>
            <p:ph type="title"/>
          </p:nvPr>
        </p:nvSpPr>
        <p:spPr/>
        <p:txBody>
          <a:bodyPr/>
          <a:lstStyle/>
          <a:p>
            <a:r>
              <a:rPr lang="en-US" altLang="en-US" smtClean="0"/>
              <a:t>Communication Protocol (Cont.)</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a:t>
            </a:fld>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1178052"/>
            <a:ext cx="10515600" cy="1156073"/>
          </a:xfrm>
        </p:spPr>
        <p:txBody>
          <a:bodyPr>
            <a:normAutofit/>
          </a:bodyPr>
          <a:lstStyle/>
          <a:p>
            <a:pPr indent="0">
              <a:buNone/>
            </a:pPr>
            <a:r>
              <a:rPr kumimoji="1" lang="en-US" altLang="en-US" sz="2800" dirty="0" smtClean="0">
                <a:cs typeface="ＭＳ Ｐゴシック" charset="-128"/>
              </a:rPr>
              <a:t>Logical communication between two computers, with the three lowest-level  layers implemented in </a:t>
            </a:r>
            <a:r>
              <a:rPr kumimoji="1" lang="en-US" altLang="en-US" sz="2800" dirty="0" smtClean="0">
                <a:cs typeface="ＭＳ Ｐゴシック" charset="-128"/>
              </a:rPr>
              <a:t>hardware</a:t>
            </a:r>
            <a:endParaRPr kumimoji="1" lang="en-US" altLang="en-US" sz="2800" dirty="0" smtClean="0">
              <a:cs typeface="ＭＳ Ｐゴシック" charset="-128"/>
            </a:endParaRPr>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4</a:t>
            </a:fld>
            <a:endParaRPr lang="ru-RU" dirty="0"/>
          </a:p>
        </p:txBody>
      </p:sp>
      <p:sp>
        <p:nvSpPr>
          <p:cNvPr id="4" name="Заголовок 3"/>
          <p:cNvSpPr>
            <a:spLocks noGrp="1"/>
          </p:cNvSpPr>
          <p:nvPr>
            <p:ph type="title"/>
          </p:nvPr>
        </p:nvSpPr>
        <p:spPr/>
        <p:txBody>
          <a:bodyPr/>
          <a:lstStyle/>
          <a:p>
            <a:r>
              <a:rPr lang="en-US" altLang="en-US" dirty="0" smtClean="0"/>
              <a:t>OSI Network Model</a:t>
            </a:r>
            <a:endParaRPr lang="ru-RU" dirty="0"/>
          </a:p>
        </p:txBody>
      </p:sp>
      <p:pic>
        <p:nvPicPr>
          <p:cNvPr id="5" name="Picture 1" descr="17_05.pdf"/>
          <p:cNvPicPr>
            <a:picLocks noChangeAspect="1"/>
          </p:cNvPicPr>
          <p:nvPr/>
        </p:nvPicPr>
        <p:blipFill>
          <a:blip r:embed="rId2" cstate="print"/>
          <a:srcRect/>
          <a:stretch>
            <a:fillRect/>
          </a:stretch>
        </p:blipFill>
        <p:spPr bwMode="auto">
          <a:xfrm>
            <a:off x="2155436" y="2604420"/>
            <a:ext cx="8005233" cy="352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pPr algn="ctr"/>
            <a:fld id="{1397BFD8-F312-4EF2-A268-44FB4BDDBBB0}" type="slidenum">
              <a:rPr lang="ru-RU" smtClean="0"/>
              <a:pPr algn="ctr"/>
              <a:t>5</a:t>
            </a:fld>
            <a:endParaRPr lang="ru-RU" dirty="0"/>
          </a:p>
        </p:txBody>
      </p:sp>
      <p:sp>
        <p:nvSpPr>
          <p:cNvPr id="4" name="Заголовок 3"/>
          <p:cNvSpPr>
            <a:spLocks noGrp="1"/>
          </p:cNvSpPr>
          <p:nvPr>
            <p:ph type="title"/>
          </p:nvPr>
        </p:nvSpPr>
        <p:spPr/>
        <p:txBody>
          <a:bodyPr/>
          <a:lstStyle/>
          <a:p>
            <a:r>
              <a:rPr lang="en-US" altLang="en-US" dirty="0" smtClean="0"/>
              <a:t>OSI Protocol Stack</a:t>
            </a:r>
            <a:endParaRPr lang="ru-RU" dirty="0"/>
          </a:p>
        </p:txBody>
      </p:sp>
      <p:pic>
        <p:nvPicPr>
          <p:cNvPr id="5" name="Picture 1" descr="17_06.pdf"/>
          <p:cNvPicPr>
            <a:picLocks noChangeAspect="1"/>
          </p:cNvPicPr>
          <p:nvPr/>
        </p:nvPicPr>
        <p:blipFill>
          <a:blip r:embed="rId2" cstate="print"/>
          <a:srcRect/>
          <a:stretch>
            <a:fillRect/>
          </a:stretch>
        </p:blipFill>
        <p:spPr bwMode="auto">
          <a:xfrm>
            <a:off x="4457478" y="1524502"/>
            <a:ext cx="4212167"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pPr algn="ctr"/>
            <a:fld id="{1397BFD8-F312-4EF2-A268-44FB4BDDBBB0}" type="slidenum">
              <a:rPr lang="ru-RU" smtClean="0"/>
              <a:pPr algn="ctr"/>
              <a:t>6</a:t>
            </a:fld>
            <a:endParaRPr lang="ru-RU" dirty="0"/>
          </a:p>
        </p:txBody>
      </p:sp>
      <p:sp>
        <p:nvSpPr>
          <p:cNvPr id="4" name="Заголовок 3"/>
          <p:cNvSpPr>
            <a:spLocks noGrp="1"/>
          </p:cNvSpPr>
          <p:nvPr>
            <p:ph type="title"/>
          </p:nvPr>
        </p:nvSpPr>
        <p:spPr/>
        <p:txBody>
          <a:bodyPr/>
          <a:lstStyle/>
          <a:p>
            <a:r>
              <a:rPr lang="en-US" altLang="en-US" dirty="0" smtClean="0"/>
              <a:t>OSI Network Message</a:t>
            </a:r>
            <a:endParaRPr lang="ru-RU" dirty="0"/>
          </a:p>
        </p:txBody>
      </p:sp>
      <p:pic>
        <p:nvPicPr>
          <p:cNvPr id="6" name="Picture 1" descr="17_07.pdf"/>
          <p:cNvPicPr>
            <a:picLocks noChangeAspect="1"/>
          </p:cNvPicPr>
          <p:nvPr/>
        </p:nvPicPr>
        <p:blipFill>
          <a:blip r:embed="rId2" cstate="print"/>
          <a:srcRect/>
          <a:stretch>
            <a:fillRect/>
          </a:stretch>
        </p:blipFill>
        <p:spPr bwMode="auto">
          <a:xfrm>
            <a:off x="4171616" y="1568369"/>
            <a:ext cx="3922184" cy="445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noChangeArrowheads="1"/>
          </p:cNvSpPr>
          <p:nvPr>
            <p:ph type="title"/>
          </p:nvPr>
        </p:nvSpPr>
        <p:spPr/>
        <p:txBody>
          <a:bodyPr/>
          <a:lstStyle/>
          <a:p>
            <a:r>
              <a:rPr lang="en-US" altLang="en-US" dirty="0" smtClean="0"/>
              <a:t>OSI Model</a:t>
            </a:r>
            <a:endParaRPr lang="en-US" altLang="en-US" dirty="0" smtClean="0"/>
          </a:p>
        </p:txBody>
      </p:sp>
      <p:sp>
        <p:nvSpPr>
          <p:cNvPr id="36866" name="Content Placeholder 2"/>
          <p:cNvSpPr>
            <a:spLocks noGrp="1" noChangeArrowheads="1"/>
          </p:cNvSpPr>
          <p:nvPr>
            <p:ph idx="1"/>
          </p:nvPr>
        </p:nvSpPr>
        <p:spPr>
          <a:xfrm>
            <a:off x="866274" y="1233489"/>
            <a:ext cx="10455442" cy="5480132"/>
          </a:xfrm>
        </p:spPr>
        <p:txBody>
          <a:bodyPr>
            <a:normAutofit fontScale="85000" lnSpcReduction="20000"/>
          </a:bodyPr>
          <a:lstStyle/>
          <a:p>
            <a:pPr>
              <a:lnSpc>
                <a:spcPct val="110000"/>
              </a:lnSpc>
              <a:spcBef>
                <a:spcPts val="600"/>
              </a:spcBef>
            </a:pPr>
            <a:r>
              <a:rPr lang="en-US" altLang="en-US" dirty="0" smtClean="0"/>
              <a:t>The OSI model formalizes some of the earlier work done in network protocols but was developed in the late 1970s and is currently not in widespread use</a:t>
            </a:r>
          </a:p>
          <a:p>
            <a:pPr>
              <a:lnSpc>
                <a:spcPct val="110000"/>
              </a:lnSpc>
              <a:spcBef>
                <a:spcPts val="600"/>
              </a:spcBef>
            </a:pPr>
            <a:r>
              <a:rPr lang="en-US" altLang="en-US" dirty="0" smtClean="0"/>
              <a:t>The most widely adopted protocol stack is the TCP/IP model, which has been adopted by virtually all Internet sites </a:t>
            </a:r>
          </a:p>
          <a:p>
            <a:pPr>
              <a:lnSpc>
                <a:spcPct val="110000"/>
              </a:lnSpc>
              <a:spcBef>
                <a:spcPts val="600"/>
              </a:spcBef>
            </a:pPr>
            <a:r>
              <a:rPr lang="en-US" altLang="en-US" dirty="0" smtClean="0"/>
              <a:t>The TCP/IP protocol stack has fewer layers than the OSI model. Theoretically, because it combines several functions in each layer, it is more difficult to implement but more efficient than OSI networking </a:t>
            </a:r>
          </a:p>
          <a:p>
            <a:pPr>
              <a:lnSpc>
                <a:spcPct val="110000"/>
              </a:lnSpc>
              <a:spcBef>
                <a:spcPts val="600"/>
              </a:spcBef>
            </a:pPr>
            <a:r>
              <a:rPr lang="en-US" altLang="en-US" dirty="0" smtClean="0"/>
              <a:t>The relationship between the OSI and TCP/IP models is shown in the next slide</a:t>
            </a:r>
          </a:p>
          <a:p>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7</a:t>
            </a:fld>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pPr algn="ctr"/>
            <a:fld id="{1397BFD8-F312-4EF2-A268-44FB4BDDBBB0}" type="slidenum">
              <a:rPr lang="ru-RU" smtClean="0"/>
              <a:pPr algn="ctr"/>
              <a:t>8</a:t>
            </a:fld>
            <a:endParaRPr lang="ru-RU" dirty="0"/>
          </a:p>
        </p:txBody>
      </p:sp>
      <p:sp>
        <p:nvSpPr>
          <p:cNvPr id="4" name="Заголовок 3"/>
          <p:cNvSpPr>
            <a:spLocks noGrp="1"/>
          </p:cNvSpPr>
          <p:nvPr>
            <p:ph type="title"/>
          </p:nvPr>
        </p:nvSpPr>
        <p:spPr/>
        <p:txBody>
          <a:bodyPr/>
          <a:lstStyle/>
          <a:p>
            <a:r>
              <a:rPr lang="en-US" altLang="en-US" dirty="0" smtClean="0"/>
              <a:t> The OSI and TCP/IP Protocol Stacks</a:t>
            </a:r>
            <a:endParaRPr lang="ru-RU" b="0" dirty="0"/>
          </a:p>
        </p:txBody>
      </p:sp>
      <p:pic>
        <p:nvPicPr>
          <p:cNvPr id="5" name="Picture 1" descr="17_08.pdf"/>
          <p:cNvPicPr>
            <a:picLocks noChangeAspect="1"/>
          </p:cNvPicPr>
          <p:nvPr/>
        </p:nvPicPr>
        <p:blipFill>
          <a:blip r:embed="rId2" cstate="print"/>
          <a:srcRect/>
          <a:stretch>
            <a:fillRect/>
          </a:stretch>
        </p:blipFill>
        <p:spPr bwMode="auto">
          <a:xfrm>
            <a:off x="3833617" y="1767305"/>
            <a:ext cx="5096933" cy="382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noChangeArrowheads="1"/>
          </p:cNvSpPr>
          <p:nvPr>
            <p:ph type="title"/>
          </p:nvPr>
        </p:nvSpPr>
        <p:spPr/>
        <p:txBody>
          <a:bodyPr/>
          <a:lstStyle/>
          <a:p>
            <a:r>
              <a:rPr lang="en-US" altLang="en-US" smtClean="0"/>
              <a:t>TCP/IP Example</a:t>
            </a:r>
          </a:p>
        </p:txBody>
      </p:sp>
      <p:sp>
        <p:nvSpPr>
          <p:cNvPr id="40962" name="Content Placeholder 2"/>
          <p:cNvSpPr>
            <a:spLocks noGrp="1" noChangeArrowheads="1"/>
          </p:cNvSpPr>
          <p:nvPr>
            <p:ph idx="1"/>
          </p:nvPr>
        </p:nvSpPr>
        <p:spPr>
          <a:xfrm>
            <a:off x="1075267" y="1233489"/>
            <a:ext cx="10202333" cy="4530725"/>
          </a:xfrm>
        </p:spPr>
        <p:txBody>
          <a:bodyPr>
            <a:normAutofit fontScale="92500" lnSpcReduction="20000"/>
          </a:bodyPr>
          <a:lstStyle/>
          <a:p>
            <a:r>
              <a:rPr lang="en-US" altLang="en-US" dirty="0" smtClean="0"/>
              <a:t>Every host has a name and an associated </a:t>
            </a:r>
            <a:r>
              <a:rPr lang="en-US" altLang="en-US" b="1" dirty="0" smtClean="0">
                <a:solidFill>
                  <a:srgbClr val="F7B217"/>
                </a:solidFill>
              </a:rPr>
              <a:t>IP address </a:t>
            </a:r>
            <a:r>
              <a:rPr lang="en-US" altLang="en-US" dirty="0" smtClean="0"/>
              <a:t>(host-id)</a:t>
            </a:r>
          </a:p>
          <a:p>
            <a:pPr lvl="1"/>
            <a:r>
              <a:rPr lang="en-US" altLang="en-US" dirty="0" smtClean="0"/>
              <a:t>Hierarchical and segmented</a:t>
            </a:r>
          </a:p>
          <a:p>
            <a:r>
              <a:rPr lang="en-US" altLang="en-US" dirty="0" smtClean="0"/>
              <a:t>Sending system checks routing tables and locates a router to send packet</a:t>
            </a:r>
          </a:p>
          <a:p>
            <a:r>
              <a:rPr lang="en-US" altLang="en-US" dirty="0" smtClean="0"/>
              <a:t>Router uses segmented network part of host-id to determine where to transfer packet</a:t>
            </a:r>
          </a:p>
          <a:p>
            <a:pPr lvl="1"/>
            <a:r>
              <a:rPr lang="en-US" altLang="en-US" dirty="0" smtClean="0"/>
              <a:t>This may repeat among multiple routers</a:t>
            </a:r>
          </a:p>
          <a:p>
            <a:r>
              <a:rPr lang="en-US" altLang="en-US" dirty="0" smtClean="0"/>
              <a:t>Destination system receives the packet</a:t>
            </a:r>
          </a:p>
          <a:p>
            <a:pPr lvl="1"/>
            <a:r>
              <a:rPr lang="en-US" altLang="en-US" dirty="0" smtClean="0"/>
              <a:t>Packet may be complete message, or it may need to be reassembled into larger message spanning multiple packets</a:t>
            </a:r>
          </a:p>
          <a:p>
            <a:pPr lvl="1"/>
            <a:endParaRPr lang="en-US" altLang="en-US" dirty="0" smtClean="0"/>
          </a:p>
          <a:p>
            <a:pPr lvl="1"/>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9</a:t>
            </a:fld>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Дымчатое стекло">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1"/>
        </a:solidFill>
      </a:spPr>
      <a:bodyPr wrap="square" lIns="72000" tIns="25200" rIns="0" bIns="25200" rtlCol="0" anchor="ctr" anchorCtr="0">
        <a:normAutofit/>
      </a:bodyPr>
      <a:lstStyle>
        <a:defPPr>
          <a:defRPr sz="4400" b="0" dirty="0" smtClean="0">
            <a:solidFill>
              <a:srgbClr val="2E5E8E"/>
            </a:solidFill>
            <a:latin typeface="+mj-lt"/>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26325</TotalTime>
  <Words>1659</Words>
  <Application>Microsoft Office PowerPoint</Application>
  <PresentationFormat>Произвольный</PresentationFormat>
  <Paragraphs>295</Paragraphs>
  <Slides>28</Slides>
  <Notes>11</Notes>
  <HiddenSlides>0</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Тема Office</vt:lpstr>
      <vt:lpstr>Computer Architecture and Operating Systems Lecture 13: Sockets</vt:lpstr>
      <vt:lpstr>Communication Protocol</vt:lpstr>
      <vt:lpstr>Communication Protocol (Cont.)</vt:lpstr>
      <vt:lpstr>OSI Network Model</vt:lpstr>
      <vt:lpstr>OSI Protocol Stack</vt:lpstr>
      <vt:lpstr>OSI Network Message</vt:lpstr>
      <vt:lpstr>OSI Model</vt:lpstr>
      <vt:lpstr> The OSI and TCP/IP Protocol Stacks</vt:lpstr>
      <vt:lpstr>TCP/IP Example</vt:lpstr>
      <vt:lpstr>TCP/IP Example (Cont.)</vt:lpstr>
      <vt:lpstr>Ethernet Packet</vt:lpstr>
      <vt:lpstr>Transport Protocols UDP and TCP</vt:lpstr>
      <vt:lpstr>User Datagram Protocol</vt:lpstr>
      <vt:lpstr>UDP Dropped Packet Example</vt:lpstr>
      <vt:lpstr>Transmission Control Protocol</vt:lpstr>
      <vt:lpstr>TCP Data Transfer Scenario</vt:lpstr>
      <vt:lpstr>Sockets Interface</vt:lpstr>
      <vt:lpstr>Recall: Socket Address Structures</vt:lpstr>
      <vt:lpstr>Socket Address Structures</vt:lpstr>
      <vt:lpstr>Sockets Interface: socket</vt:lpstr>
      <vt:lpstr>Sockets Interface: bind</vt:lpstr>
      <vt:lpstr>Sockets Interface: listen</vt:lpstr>
      <vt:lpstr>Sockets Interface: accept</vt:lpstr>
      <vt:lpstr>Sockets Interface: connect</vt:lpstr>
      <vt:lpstr>accept Illustrated</vt:lpstr>
      <vt:lpstr>Connected vs. Listening Descriptors</vt:lpstr>
      <vt:lpstr>Testing Servers Using telnet</vt:lpstr>
      <vt:lpstr>Any Questions?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Operating Systems Lecture X: Lecture Topic</dc:title>
  <dc:creator>Sergey</dc:creator>
  <cp:lastModifiedBy>Sergey</cp:lastModifiedBy>
  <cp:revision>719</cp:revision>
  <dcterms:created xsi:type="dcterms:W3CDTF">2015-11-11T03:30:50Z</dcterms:created>
  <dcterms:modified xsi:type="dcterms:W3CDTF">2021-06-07T06:22:40Z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(2)G/0n5s0OJt210kN0rMWPVQgnJI6CDE+6BJT+m6OwLQhkCYjwBoWUkYgkanWIKkgRsYh1B8Uj
e9GKfJM6aX3r56ETiFwURgdOiBOzXg//2GJs86GhGmUDxNF53xchHKM7j5AmpDAb9kCVOthI
Vzwq8aqehDohU2q0rm75EVuWLFLycQxUptlmAykA+3y+mCquEUlzScYjU+C0yNJA0e25zFTR
VsiptQwuBlrGi0PH0B</vt:lpwstr>
  </property>
  <property fmtid="{D5CDD505-2E9C-101B-9397-08002B2CF9AE}" pid="3" name="_2015_ms_pID_7253431">
    <vt:lpwstr>cFpAZV5KZCnc4SP5f7FtzXr/76MDjckm9A3DXxVCfqeMgEQYiQ0I+M
4j2HbcKpUuwdcu9RQEEs4C2URPiN+OAiEjj+Hnx0ogsoNU0RUZ2tVUDezP69WF3SgS0C61Fy
Mt8fLffal9Igb8Y/bfA71baKTUgfKfEcrC/ahGnsp/HEWn8Mjtc1ed1HsSBiMbW5tJ3TsC4f
MGpi5EfdQ8hu73PY</vt:lpwstr>
  </property>
</Properties>
</file>