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73" r:id="rId3"/>
    <p:sldId id="294" r:id="rId4"/>
    <p:sldId id="276" r:id="rId5"/>
    <p:sldId id="275" r:id="rId6"/>
    <p:sldId id="274" r:id="rId7"/>
    <p:sldId id="279" r:id="rId8"/>
    <p:sldId id="292" r:id="rId9"/>
    <p:sldId id="293" r:id="rId10"/>
    <p:sldId id="277" r:id="rId11"/>
    <p:sldId id="291" r:id="rId12"/>
    <p:sldId id="290" r:id="rId13"/>
    <p:sldId id="288" r:id="rId14"/>
    <p:sldId id="289" r:id="rId15"/>
    <p:sldId id="285" r:id="rId16"/>
    <p:sldId id="286" r:id="rId17"/>
    <p:sldId id="287" r:id="rId18"/>
    <p:sldId id="284" r:id="rId19"/>
    <p:sldId id="283" r:id="rId20"/>
    <p:sldId id="280" r:id="rId21"/>
    <p:sldId id="281" r:id="rId22"/>
    <p:sldId id="282" r:id="rId23"/>
    <p:sldId id="295" r:id="rId24"/>
    <p:sldId id="272"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амкин Александр Сергеевич" initials="КАС"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B217"/>
    <a:srgbClr val="2F5CB5"/>
    <a:srgbClr val="1E3272"/>
    <a:srgbClr val="F3B217"/>
    <a:srgbClr val="F07F09"/>
    <a:srgbClr val="FF6600"/>
    <a:srgbClr val="273272"/>
    <a:srgbClr val="F8BA30"/>
    <a:srgbClr val="FFC000"/>
    <a:srgbClr val="2E5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2" autoAdjust="0"/>
    <p:restoredTop sz="99729" autoAdjust="0"/>
  </p:normalViewPr>
  <p:slideViewPr>
    <p:cSldViewPr snapToGrid="0">
      <p:cViewPr>
        <p:scale>
          <a:sx n="66" d="100"/>
          <a:sy n="66" d="100"/>
        </p:scale>
        <p:origin x="32" y="8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307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106195-8D78-4F6F-B8E4-FA67975ACEF5}" type="datetimeFigureOut">
              <a:rPr lang="ru-RU" smtClean="0"/>
              <a:pPr/>
              <a:t>15.03.2021</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301F6-630C-4517-9108-FC1E44EE8C87}" type="slidenum">
              <a:rPr lang="ru-RU" smtClean="0"/>
              <a:pPr/>
              <a:t>‹#›</a:t>
            </a:fld>
            <a:endParaRPr lang="ru-RU"/>
          </a:p>
        </p:txBody>
      </p:sp>
    </p:spTree>
    <p:extLst>
      <p:ext uri="{BB962C8B-B14F-4D97-AF65-F5344CB8AC3E}">
        <p14:creationId xmlns:p14="http://schemas.microsoft.com/office/powerpoint/2010/main" val="82727997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212F1-C3D9-4F2B-8F42-5E960FE8BE51}" type="datetimeFigureOut">
              <a:rPr lang="ru-RU" smtClean="0"/>
              <a:pPr/>
              <a:t>15.03.2021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3B3A5-99BF-45D9-956B-DC57CC23AD97}" type="slidenum">
              <a:rPr lang="ru-RU" smtClean="0"/>
              <a:pPr/>
              <a:t>‹#›</a:t>
            </a:fld>
            <a:endParaRPr lang="ru-RU"/>
          </a:p>
        </p:txBody>
      </p:sp>
    </p:spTree>
    <p:extLst>
      <p:ext uri="{BB962C8B-B14F-4D97-AF65-F5344CB8AC3E}">
        <p14:creationId xmlns:p14="http://schemas.microsoft.com/office/powerpoint/2010/main" val="386502139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583B3A5-99BF-45D9-956B-DC57CC23AD97}" type="slidenum">
              <a:rPr lang="ru-RU" smtClean="0"/>
              <a:pPr/>
              <a:t>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Верхний колонтитул 5"/>
          <p:cNvSpPr>
            <a:spLocks noGrp="1"/>
          </p:cNvSpPr>
          <p:nvPr>
            <p:ph type="hdr" sz="quarter" idx="12"/>
          </p:nvPr>
        </p:nvSpPr>
        <p:spPr/>
        <p:txBody>
          <a:bodyPr/>
          <a:lstStyle/>
          <a:p>
            <a:endParaRPr lang="ru-RU" dirty="0"/>
          </a:p>
        </p:txBody>
      </p:sp>
    </p:spTree>
    <p:extLst>
      <p:ext uri="{BB962C8B-B14F-4D97-AF65-F5344CB8AC3E}">
        <p14:creationId xmlns:p14="http://schemas.microsoft.com/office/powerpoint/2010/main" val="2381791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Верхний колонтитул 3"/>
          <p:cNvSpPr>
            <a:spLocks noGrp="1"/>
          </p:cNvSpPr>
          <p:nvPr>
            <p:ph type="hdr" sz="quarter"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83B3A5-99BF-45D9-956B-DC57CC23AD97}" type="slidenum">
              <a:rPr lang="ru-RU" smtClean="0"/>
              <a:pPr/>
              <a:t>24</a:t>
            </a:fld>
            <a:endParaRPr lang="ru-RU"/>
          </a:p>
        </p:txBody>
      </p:sp>
    </p:spTree>
    <p:extLst>
      <p:ext uri="{BB962C8B-B14F-4D97-AF65-F5344CB8AC3E}">
        <p14:creationId xmlns:p14="http://schemas.microsoft.com/office/powerpoint/2010/main" val="1915950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12" name="Rectangle 5"/>
          <p:cNvSpPr/>
          <p:nvPr userDrawn="1"/>
        </p:nvSpPr>
        <p:spPr>
          <a:xfrm>
            <a:off x="-1" y="2601087"/>
            <a:ext cx="12192001" cy="1603772"/>
          </a:xfrm>
          <a:prstGeom prst="rect">
            <a:avLst/>
          </a:prstGeom>
          <a:solidFill>
            <a:srgbClr val="2F5CB5"/>
          </a:solidFill>
          <a:ln w="19050" cap="sq" cmpd="sng" algn="ctr">
            <a:solidFill>
              <a:srgbClr val="FF660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6"/>
          <p:cNvSpPr/>
          <p:nvPr userDrawn="1"/>
        </p:nvSpPr>
        <p:spPr>
          <a:xfrm>
            <a:off x="0" y="2545985"/>
            <a:ext cx="12192000" cy="59883"/>
          </a:xfrm>
          <a:prstGeom prst="rect">
            <a:avLst/>
          </a:prstGeom>
          <a:solidFill>
            <a:srgbClr val="F7B217"/>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Rectangle 9"/>
          <p:cNvSpPr/>
          <p:nvPr userDrawn="1"/>
        </p:nvSpPr>
        <p:spPr>
          <a:xfrm>
            <a:off x="0" y="4210574"/>
            <a:ext cx="12192000" cy="45719"/>
          </a:xfrm>
          <a:prstGeom prst="rect">
            <a:avLst/>
          </a:prstGeom>
          <a:solidFill>
            <a:srgbClr val="F7B217"/>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6" name="Title 7"/>
          <p:cNvSpPr>
            <a:spLocks noGrp="1"/>
          </p:cNvSpPr>
          <p:nvPr>
            <p:ph type="ctrTitle"/>
          </p:nvPr>
        </p:nvSpPr>
        <p:spPr>
          <a:xfrm>
            <a:off x="0" y="2601227"/>
            <a:ext cx="12192000" cy="1840144"/>
          </a:xfrm>
        </p:spPr>
        <p:txBody>
          <a:bodyPr anchor="ctr"/>
          <a:lstStyle>
            <a:lvl1pPr algn="ctr">
              <a:defRPr lang="en-US" dirty="0">
                <a:solidFill>
                  <a:srgbClr val="FFFFFF"/>
                </a:solidFill>
              </a:defRPr>
            </a:lvl1pPr>
          </a:lstStyle>
          <a:p>
            <a:r>
              <a:rPr lang="en-US" dirty="0" smtClean="0"/>
              <a:t>Click to edit Master title style</a:t>
            </a:r>
            <a:endParaRPr lang="en-US" dirty="0"/>
          </a:p>
        </p:txBody>
      </p:sp>
      <p:pic>
        <p:nvPicPr>
          <p:cNvPr id="9" name="Рисунок 8" descr="logo_с_hse_cmyk_e.png"/>
          <p:cNvPicPr>
            <a:picLocks noChangeAspect="1"/>
          </p:cNvPicPr>
          <p:nvPr userDrawn="1"/>
        </p:nvPicPr>
        <p:blipFill>
          <a:blip r:embed="rId2" cstate="print"/>
          <a:stretch>
            <a:fillRect/>
          </a:stretch>
        </p:blipFill>
        <p:spPr>
          <a:xfrm>
            <a:off x="3934031" y="213770"/>
            <a:ext cx="1704213" cy="2196275"/>
          </a:xfrm>
          <a:prstGeom prst="rect">
            <a:avLst/>
          </a:prstGeom>
        </p:spPr>
      </p:pic>
      <p:pic>
        <p:nvPicPr>
          <p:cNvPr id="10" name="Рисунок 9" descr="Unknown.png"/>
          <p:cNvPicPr>
            <a:picLocks noChangeAspect="1"/>
          </p:cNvPicPr>
          <p:nvPr userDrawn="1"/>
        </p:nvPicPr>
        <p:blipFill>
          <a:blip r:embed="rId3" cstate="print"/>
          <a:stretch>
            <a:fillRect/>
          </a:stretch>
        </p:blipFill>
        <p:spPr>
          <a:xfrm>
            <a:off x="6045713" y="219880"/>
            <a:ext cx="2143125" cy="2143125"/>
          </a:xfrm>
          <a:prstGeom prst="rect">
            <a:avLst/>
          </a:prstGeom>
        </p:spPr>
      </p:pic>
    </p:spTree>
    <p:extLst>
      <p:ext uri="{BB962C8B-B14F-4D97-AF65-F5344CB8AC3E}">
        <p14:creationId xmlns:p14="http://schemas.microsoft.com/office/powerpoint/2010/main" val="3224551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9711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33488778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Прямоугольник 10"/>
          <p:cNvSpPr/>
          <p:nvPr userDrawn="1"/>
        </p:nvSpPr>
        <p:spPr>
          <a:xfrm>
            <a:off x="838200" y="123553"/>
            <a:ext cx="10515600" cy="842818"/>
          </a:xfrm>
          <a:prstGeom prst="rect">
            <a:avLst/>
          </a:prstGeom>
          <a:solidFill>
            <a:srgbClr val="2F5C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273272"/>
              </a:solidFill>
            </a:endParaRPr>
          </a:p>
        </p:txBody>
      </p:sp>
      <p:sp>
        <p:nvSpPr>
          <p:cNvPr id="21" name="Овал 20"/>
          <p:cNvSpPr/>
          <p:nvPr userDrawn="1"/>
        </p:nvSpPr>
        <p:spPr>
          <a:xfrm flipV="1">
            <a:off x="10775841" y="6190935"/>
            <a:ext cx="584617" cy="502173"/>
          </a:xfrm>
          <a:prstGeom prst="ellipse">
            <a:avLst/>
          </a:prstGeom>
          <a:solidFill>
            <a:srgbClr val="2F5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73272"/>
              </a:solidFill>
            </a:endParaRPr>
          </a:p>
        </p:txBody>
      </p:sp>
      <p:sp>
        <p:nvSpPr>
          <p:cNvPr id="3" name="Объект 2"/>
          <p:cNvSpPr>
            <a:spLocks noGrp="1"/>
          </p:cNvSpPr>
          <p:nvPr>
            <p:ph idx="1"/>
          </p:nvPr>
        </p:nvSpPr>
        <p:spPr>
          <a:xfrm>
            <a:off x="838200" y="1178053"/>
            <a:ext cx="10515600" cy="4997896"/>
          </a:xfrm>
        </p:spPr>
        <p:txBody>
          <a:bodyPr/>
          <a:lstStyle>
            <a:lvl1pPr>
              <a:buFont typeface="Wingdings" pitchFamily="2" charset="2"/>
              <a:buChar char="§"/>
              <a:defRPr sz="3600">
                <a:solidFill>
                  <a:srgbClr val="273272"/>
                </a:solidFill>
              </a:defRPr>
            </a:lvl1pPr>
            <a:lvl2pPr>
              <a:buClr>
                <a:srgbClr val="F7B217"/>
              </a:buClr>
              <a:buFont typeface="Wingdings" pitchFamily="2" charset="2"/>
              <a:buChar char="§"/>
              <a:defRPr sz="3200">
                <a:solidFill>
                  <a:srgbClr val="273272"/>
                </a:solidFill>
              </a:defRPr>
            </a:lvl2pPr>
            <a:lvl3pPr>
              <a:buFont typeface="Wingdings" pitchFamily="2" charset="2"/>
              <a:buChar char="§"/>
              <a:defRPr sz="2400">
                <a:solidFill>
                  <a:srgbClr val="273272"/>
                </a:solidFill>
              </a:defRPr>
            </a:lvl3pPr>
            <a:lvl4pPr>
              <a:defRPr sz="2000">
                <a:solidFill>
                  <a:srgbClr val="273272"/>
                </a:solidFill>
              </a:defRPr>
            </a:lvl4pPr>
            <a:lvl5pPr>
              <a:defRPr sz="1800">
                <a:solidFill>
                  <a:srgbClr val="273272"/>
                </a:solidFill>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6" name="Номер слайда 5"/>
          <p:cNvSpPr>
            <a:spLocks noGrp="1"/>
          </p:cNvSpPr>
          <p:nvPr>
            <p:ph type="sldNum" sz="quarter" idx="12"/>
          </p:nvPr>
        </p:nvSpPr>
        <p:spPr>
          <a:xfrm>
            <a:off x="10776031" y="6190938"/>
            <a:ext cx="594673" cy="479419"/>
          </a:xfrm>
        </p:spPr>
        <p:txBody>
          <a:bodyPr/>
          <a:lstStyle>
            <a:lvl1pPr>
              <a:defRPr sz="2000" b="1">
                <a:solidFill>
                  <a:srgbClr val="F7B217"/>
                </a:solidFill>
              </a:defRPr>
            </a:lvl1pPr>
          </a:lstStyle>
          <a:p>
            <a:pPr algn="ctr"/>
            <a:fld id="{1397BFD8-F312-4EF2-A268-44FB4BDDBBB0}" type="slidenum">
              <a:rPr lang="ru-RU" smtClean="0"/>
              <a:pPr algn="ctr"/>
              <a:t>‹#›</a:t>
            </a:fld>
            <a:endParaRPr lang="ru-RU" dirty="0"/>
          </a:p>
        </p:txBody>
      </p:sp>
      <p:sp>
        <p:nvSpPr>
          <p:cNvPr id="2" name="Заголовок 1"/>
          <p:cNvSpPr>
            <a:spLocks noGrp="1"/>
          </p:cNvSpPr>
          <p:nvPr>
            <p:ph type="title" hasCustomPrompt="1"/>
          </p:nvPr>
        </p:nvSpPr>
        <p:spPr>
          <a:xfrm>
            <a:off x="838200" y="107867"/>
            <a:ext cx="10515600" cy="840215"/>
          </a:xfrm>
          <a:noFill/>
          <a:effectLst/>
        </p:spPr>
        <p:txBody>
          <a:bodyPr lIns="72000" tIns="25200" rIns="0" bIns="25200"/>
          <a:lstStyle>
            <a:lvl1pPr algn="ctr">
              <a:lnSpc>
                <a:spcPct val="100000"/>
              </a:lnSpc>
              <a:defRPr sz="4800" b="1">
                <a:solidFill>
                  <a:srgbClr val="F7B217"/>
                </a:solidFill>
              </a:defRPr>
            </a:lvl1pPr>
          </a:lstStyle>
          <a:p>
            <a:r>
              <a:rPr lang="en-US" dirty="0" smtClean="0"/>
              <a:t>Slide Header</a:t>
            </a:r>
            <a:endParaRPr lang="ru-RU" dirty="0"/>
          </a:p>
        </p:txBody>
      </p:sp>
    </p:spTree>
    <p:extLst>
      <p:ext uri="{BB962C8B-B14F-4D97-AF65-F5344CB8AC3E}">
        <p14:creationId xmlns:p14="http://schemas.microsoft.com/office/powerpoint/2010/main" val="32569539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3067076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37100159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endParaRPr lang="ru-RU" dirty="0"/>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40755909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endParaRPr lang="ru-RU" dirty="0"/>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28896048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endParaRPr lang="ru-RU" dirty="0"/>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1523847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21277918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17527051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7BFD8-F312-4EF2-A268-44FB4BDDBBB0}" type="slidenum">
              <a:rPr lang="ru-RU" smtClean="0"/>
              <a:pPr/>
              <a:t>‹#›</a:t>
            </a:fld>
            <a:endParaRPr lang="ru-RU"/>
          </a:p>
        </p:txBody>
      </p:sp>
    </p:spTree>
    <p:extLst>
      <p:ext uri="{BB962C8B-B14F-4D97-AF65-F5344CB8AC3E}">
        <p14:creationId xmlns:p14="http://schemas.microsoft.com/office/powerpoint/2010/main" val="968833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2600696"/>
            <a:ext cx="12192000" cy="1587256"/>
          </a:xfrm>
          <a:effectLst/>
        </p:spPr>
        <p:txBody>
          <a:bodyPr>
            <a:normAutofit/>
          </a:bodyPr>
          <a:lstStyle/>
          <a:p>
            <a:pPr fontAlgn="base"/>
            <a:r>
              <a:rPr lang="en-US" b="1" dirty="0" smtClean="0">
                <a:solidFill>
                  <a:schemeClr val="bg1"/>
                </a:solidFill>
              </a:rPr>
              <a:t>Computer Architecture </a:t>
            </a:r>
            <a:r>
              <a:rPr lang="en-US" b="1" dirty="0" smtClean="0"/>
              <a:t>and </a:t>
            </a:r>
            <a:r>
              <a:rPr lang="en-US" b="1" dirty="0" smtClean="0">
                <a:solidFill>
                  <a:srgbClr val="F7B217"/>
                </a:solidFill>
              </a:rPr>
              <a:t>Operating Systems</a:t>
            </a:r>
            <a:r>
              <a:rPr lang="en-US" b="1" dirty="0" smtClean="0"/>
              <a:t/>
            </a:r>
            <a:br>
              <a:rPr lang="en-US" b="1" dirty="0" smtClean="0"/>
            </a:br>
            <a:r>
              <a:rPr lang="en-US" b="1" dirty="0" smtClean="0"/>
              <a:t>Lecture </a:t>
            </a:r>
            <a:r>
              <a:rPr lang="en-US" b="1" dirty="0" smtClean="0"/>
              <a:t>1: </a:t>
            </a:r>
            <a:r>
              <a:rPr lang="en-US" b="1" dirty="0"/>
              <a:t>Operating System </a:t>
            </a:r>
            <a:r>
              <a:rPr lang="en-US" b="1" dirty="0" smtClean="0"/>
              <a:t>Architecture</a:t>
            </a:r>
            <a:endParaRPr lang="en-US" b="1" dirty="0"/>
          </a:p>
        </p:txBody>
      </p:sp>
      <p:sp>
        <p:nvSpPr>
          <p:cNvPr id="5" name="Subtitle 11"/>
          <p:cNvSpPr>
            <a:spLocks noGrp="1"/>
          </p:cNvSpPr>
          <p:nvPr>
            <p:ph type="subTitle" idx="4294967295"/>
          </p:nvPr>
        </p:nvSpPr>
        <p:spPr>
          <a:xfrm>
            <a:off x="0" y="4423118"/>
            <a:ext cx="12192000" cy="573664"/>
          </a:xfrm>
        </p:spPr>
        <p:txBody>
          <a:bodyPr>
            <a:noAutofit/>
          </a:bodyPr>
          <a:lstStyle/>
          <a:p>
            <a:pPr algn="ctr">
              <a:buNone/>
              <a:defRPr/>
            </a:pPr>
            <a:r>
              <a:rPr lang="en-US" sz="4800" b="1" dirty="0" smtClean="0"/>
              <a:t>Andrei Tatarnikov</a:t>
            </a:r>
            <a:endParaRPr lang="en-US" sz="4800" b="1" dirty="0"/>
          </a:p>
        </p:txBody>
      </p:sp>
      <p:sp>
        <p:nvSpPr>
          <p:cNvPr id="14" name="TextBox 13"/>
          <p:cNvSpPr txBox="1"/>
          <p:nvPr/>
        </p:nvSpPr>
        <p:spPr>
          <a:xfrm>
            <a:off x="-47500" y="5305305"/>
            <a:ext cx="12239500" cy="954107"/>
          </a:xfrm>
          <a:prstGeom prst="rect">
            <a:avLst/>
          </a:prstGeom>
          <a:noFill/>
        </p:spPr>
        <p:txBody>
          <a:bodyPr wrap="square">
            <a:spAutoFit/>
          </a:bodyPr>
          <a:lstStyle/>
          <a:p>
            <a:pPr algn="ctr">
              <a:defRPr/>
            </a:pPr>
            <a:r>
              <a:rPr lang="en-US" sz="2800" b="1" u="sng" dirty="0" smtClean="0">
                <a:solidFill>
                  <a:srgbClr val="0070C0"/>
                </a:solidFill>
                <a:latin typeface="+mj-lt"/>
                <a:cs typeface="Calibri" pitchFamily="34" charset="0"/>
              </a:rPr>
              <a:t>atatarnikov@hse.ru </a:t>
            </a:r>
          </a:p>
          <a:p>
            <a:pPr algn="ctr">
              <a:defRPr/>
            </a:pPr>
            <a:r>
              <a:rPr lang="en-US" sz="2800" b="1" u="sng" dirty="0" smtClean="0">
                <a:solidFill>
                  <a:srgbClr val="0070C0"/>
                </a:solidFill>
                <a:latin typeface="+mj-lt"/>
                <a:cs typeface="Calibri" pitchFamily="34" charset="0"/>
              </a:rPr>
              <a:t>@andrewt0301</a:t>
            </a:r>
            <a:endParaRPr lang="en-US" sz="2800" b="1" u="sng" dirty="0">
              <a:solidFill>
                <a:srgbClr val="0070C0"/>
              </a:solidFill>
              <a:latin typeface="+mj-lt"/>
              <a:cs typeface="Calibri" pitchFamily="34" charset="0"/>
            </a:endParaRPr>
          </a:p>
        </p:txBody>
      </p:sp>
    </p:spTree>
    <p:extLst>
      <p:ext uri="{BB962C8B-B14F-4D97-AF65-F5344CB8AC3E}">
        <p14:creationId xmlns:p14="http://schemas.microsoft.com/office/powerpoint/2010/main" val="249289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00000"/>
              </a:lnSpc>
              <a:spcBef>
                <a:spcPts val="1200"/>
              </a:spcBef>
            </a:pPr>
            <a:r>
              <a:rPr lang="en-US" dirty="0"/>
              <a:t>Singly linked list</a:t>
            </a:r>
          </a:p>
          <a:p>
            <a:pPr>
              <a:lnSpc>
                <a:spcPct val="100000"/>
              </a:lnSpc>
              <a:spcBef>
                <a:spcPts val="1200"/>
              </a:spcBef>
            </a:pPr>
            <a:r>
              <a:rPr lang="en-US" dirty="0"/>
              <a:t>Doubly linked </a:t>
            </a:r>
            <a:r>
              <a:rPr lang="en-US" dirty="0" smtClean="0"/>
              <a:t>list</a:t>
            </a:r>
            <a:endParaRPr lang="ru-RU" dirty="0" smtClean="0"/>
          </a:p>
          <a:p>
            <a:pPr>
              <a:lnSpc>
                <a:spcPct val="100000"/>
              </a:lnSpc>
              <a:spcBef>
                <a:spcPts val="1200"/>
              </a:spcBef>
            </a:pPr>
            <a:r>
              <a:rPr lang="en-US" dirty="0"/>
              <a:t>Circular linked list</a:t>
            </a:r>
          </a:p>
          <a:p>
            <a:pPr>
              <a:lnSpc>
                <a:spcPct val="100000"/>
              </a:lnSpc>
              <a:spcBef>
                <a:spcPts val="1200"/>
              </a:spcBef>
            </a:pPr>
            <a:r>
              <a:rPr lang="en-US" dirty="0"/>
              <a:t>Binary search tree</a:t>
            </a:r>
          </a:p>
          <a:p>
            <a:pPr>
              <a:lnSpc>
                <a:spcPct val="100000"/>
              </a:lnSpc>
              <a:spcBef>
                <a:spcPts val="1200"/>
              </a:spcBef>
            </a:pPr>
            <a:r>
              <a:rPr lang="en-US" dirty="0"/>
              <a:t>Hash </a:t>
            </a:r>
            <a:r>
              <a:rPr lang="en-US" dirty="0" smtClean="0"/>
              <a:t>function and hash map</a:t>
            </a:r>
          </a:p>
          <a:p>
            <a:pPr>
              <a:lnSpc>
                <a:spcPct val="100000"/>
              </a:lnSpc>
              <a:spcBef>
                <a:spcPts val="1200"/>
              </a:spcBef>
            </a:pPr>
            <a:r>
              <a:rPr lang="en-US" dirty="0" smtClean="0"/>
              <a:t>Bitmap</a:t>
            </a:r>
            <a:endParaRPr lang="en-US" dirty="0"/>
          </a:p>
          <a:p>
            <a:endParaRPr lang="en-US"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10</a:t>
            </a:fld>
            <a:endParaRPr lang="ru-RU" dirty="0"/>
          </a:p>
        </p:txBody>
      </p:sp>
      <p:sp>
        <p:nvSpPr>
          <p:cNvPr id="4" name="Title 3"/>
          <p:cNvSpPr>
            <a:spLocks noGrp="1"/>
          </p:cNvSpPr>
          <p:nvPr>
            <p:ph type="title"/>
          </p:nvPr>
        </p:nvSpPr>
        <p:spPr/>
        <p:txBody>
          <a:bodyPr/>
          <a:lstStyle/>
          <a:p>
            <a:r>
              <a:rPr lang="en-US" altLang="en-US" dirty="0"/>
              <a:t>Kernel Data Structures</a:t>
            </a:r>
            <a:endParaRPr lang="en-US" dirty="0"/>
          </a:p>
        </p:txBody>
      </p:sp>
    </p:spTree>
    <p:extLst>
      <p:ext uri="{BB962C8B-B14F-4D97-AF65-F5344CB8AC3E}">
        <p14:creationId xmlns:p14="http://schemas.microsoft.com/office/powerpoint/2010/main" val="1363100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9699" y="1129920"/>
            <a:ext cx="11135628" cy="5578885"/>
          </a:xfrm>
        </p:spPr>
        <p:txBody>
          <a:bodyPr>
            <a:normAutofit fontScale="70000" lnSpcReduction="20000"/>
          </a:bodyPr>
          <a:lstStyle/>
          <a:p>
            <a:r>
              <a:rPr lang="en-US" altLang="en-US" sz="3800" b="1" dirty="0">
                <a:solidFill>
                  <a:srgbClr val="F7B217"/>
                </a:solidFill>
              </a:rPr>
              <a:t>Interrupt driven </a:t>
            </a:r>
            <a:r>
              <a:rPr lang="en-US" altLang="en-US" sz="3800" dirty="0">
                <a:solidFill>
                  <a:srgbClr val="F7B217"/>
                </a:solidFill>
              </a:rPr>
              <a:t>(</a:t>
            </a:r>
            <a:r>
              <a:rPr lang="en-US" altLang="en-US" sz="3800" dirty="0"/>
              <a:t>hardware and software)</a:t>
            </a:r>
          </a:p>
          <a:p>
            <a:pPr lvl="1"/>
            <a:r>
              <a:rPr lang="en-US" altLang="en-US" sz="3400" dirty="0"/>
              <a:t>Hardware interrupt by one of the devices </a:t>
            </a:r>
          </a:p>
          <a:p>
            <a:pPr lvl="1"/>
            <a:r>
              <a:rPr lang="en-US" altLang="en-US" sz="3400" dirty="0"/>
              <a:t>Software interrupt (</a:t>
            </a:r>
            <a:r>
              <a:rPr lang="en-US" altLang="en-US" sz="3400" b="1" dirty="0">
                <a:solidFill>
                  <a:srgbClr val="F7B217"/>
                </a:solidFill>
              </a:rPr>
              <a:t>exception</a:t>
            </a:r>
            <a:r>
              <a:rPr lang="en-US" altLang="en-US" sz="3400" b="1" dirty="0">
                <a:solidFill>
                  <a:srgbClr val="3366FF"/>
                </a:solidFill>
              </a:rPr>
              <a:t> </a:t>
            </a:r>
            <a:r>
              <a:rPr lang="en-US" altLang="en-US" sz="3400" dirty="0"/>
              <a:t>or </a:t>
            </a:r>
            <a:r>
              <a:rPr lang="en-US" altLang="en-US" sz="3400" b="1" dirty="0">
                <a:solidFill>
                  <a:srgbClr val="F7B217"/>
                </a:solidFill>
              </a:rPr>
              <a:t>trap</a:t>
            </a:r>
            <a:r>
              <a:rPr lang="en-US" altLang="en-US" sz="3400" dirty="0">
                <a:solidFill>
                  <a:srgbClr val="2F5CB5"/>
                </a:solidFill>
              </a:rPr>
              <a:t>):</a:t>
            </a:r>
          </a:p>
          <a:p>
            <a:pPr lvl="2"/>
            <a:r>
              <a:rPr lang="en-US" altLang="en-US" sz="3400" dirty="0"/>
              <a:t>Software error (e.g., division by zero)</a:t>
            </a:r>
            <a:endParaRPr lang="en-US" altLang="en-US" sz="3400" b="1" dirty="0">
              <a:solidFill>
                <a:srgbClr val="3366FF"/>
              </a:solidFill>
            </a:endParaRPr>
          </a:p>
          <a:p>
            <a:pPr lvl="2"/>
            <a:r>
              <a:rPr lang="en-US" altLang="en-US" sz="3400" dirty="0"/>
              <a:t>Request for operating system service</a:t>
            </a:r>
          </a:p>
          <a:p>
            <a:pPr lvl="2"/>
            <a:r>
              <a:rPr lang="en-US" altLang="en-US" sz="3400" dirty="0"/>
              <a:t>Other process problems include infinite loop, processes modifying each other or the operating system</a:t>
            </a:r>
          </a:p>
          <a:p>
            <a:r>
              <a:rPr lang="en-US" altLang="en-US" sz="3800" b="1" dirty="0">
                <a:solidFill>
                  <a:srgbClr val="F7B217"/>
                </a:solidFill>
              </a:rPr>
              <a:t>Dual-mode</a:t>
            </a:r>
            <a:r>
              <a:rPr lang="en-US" altLang="en-US" sz="3800" b="1" dirty="0">
                <a:solidFill>
                  <a:srgbClr val="3366FF"/>
                </a:solidFill>
              </a:rPr>
              <a:t> </a:t>
            </a:r>
            <a:r>
              <a:rPr lang="en-US" altLang="en-US" sz="3800" dirty="0"/>
              <a:t>operation allows OS to protect itself and other system components</a:t>
            </a:r>
          </a:p>
          <a:p>
            <a:pPr lvl="1"/>
            <a:r>
              <a:rPr lang="en-US" altLang="en-US" sz="3400" b="1" dirty="0">
                <a:solidFill>
                  <a:srgbClr val="F7B217"/>
                </a:solidFill>
              </a:rPr>
              <a:t>User mode </a:t>
            </a:r>
            <a:r>
              <a:rPr lang="en-US" altLang="en-US" sz="3400" dirty="0"/>
              <a:t>and </a:t>
            </a:r>
            <a:r>
              <a:rPr lang="en-US" altLang="en-US" sz="3400" b="1" dirty="0">
                <a:solidFill>
                  <a:srgbClr val="F7B217"/>
                </a:solidFill>
              </a:rPr>
              <a:t>kernel mode </a:t>
            </a:r>
          </a:p>
          <a:p>
            <a:pPr lvl="1"/>
            <a:r>
              <a:rPr lang="en-US" altLang="en-US" sz="3400" b="1" dirty="0">
                <a:solidFill>
                  <a:srgbClr val="F7B217"/>
                </a:solidFill>
              </a:rPr>
              <a:t>Mode bit </a:t>
            </a:r>
            <a:r>
              <a:rPr lang="en-US" altLang="en-US" sz="3400" dirty="0"/>
              <a:t>provided by hardware</a:t>
            </a:r>
          </a:p>
          <a:p>
            <a:pPr lvl="2"/>
            <a:r>
              <a:rPr lang="en-US" altLang="en-US" sz="3400" dirty="0"/>
              <a:t>Provides ability to distinguish when system is running user code or kernel code</a:t>
            </a:r>
          </a:p>
          <a:p>
            <a:pPr lvl="2"/>
            <a:r>
              <a:rPr lang="en-US" altLang="en-US" sz="3400" dirty="0"/>
              <a:t>Some instructions designated as </a:t>
            </a:r>
            <a:r>
              <a:rPr lang="en-US" altLang="en-US" sz="3400" b="1" dirty="0">
                <a:solidFill>
                  <a:srgbClr val="F7B217"/>
                </a:solidFill>
              </a:rPr>
              <a:t>privileged</a:t>
            </a:r>
            <a:r>
              <a:rPr lang="en-US" altLang="en-US" sz="3400" dirty="0"/>
              <a:t>, only executable in kernel mode</a:t>
            </a:r>
          </a:p>
          <a:p>
            <a:pPr lvl="2"/>
            <a:r>
              <a:rPr lang="en-US" altLang="en-US" sz="3400" dirty="0"/>
              <a:t>System call changes mode to kernel, return from call resets it to user</a:t>
            </a:r>
          </a:p>
          <a:p>
            <a:r>
              <a:rPr lang="en-US" altLang="en-US" sz="3800" dirty="0"/>
              <a:t>Increasingly CPUs support multi-mode operations</a:t>
            </a:r>
          </a:p>
          <a:p>
            <a:pPr lvl="1"/>
            <a:r>
              <a:rPr lang="en-US" altLang="en-US" sz="3400" dirty="0"/>
              <a:t>i.e. </a:t>
            </a:r>
            <a:r>
              <a:rPr lang="en-US" altLang="en-US" sz="3400" b="1" dirty="0">
                <a:solidFill>
                  <a:srgbClr val="F7B217"/>
                </a:solidFill>
              </a:rPr>
              <a:t>virtual machine manager </a:t>
            </a:r>
            <a:r>
              <a:rPr lang="en-US" altLang="en-US" sz="3400" dirty="0"/>
              <a:t>(</a:t>
            </a:r>
            <a:r>
              <a:rPr lang="en-US" altLang="en-US" sz="3400" b="1" dirty="0">
                <a:solidFill>
                  <a:srgbClr val="F7B217"/>
                </a:solidFill>
              </a:rPr>
              <a:t>VMM</a:t>
            </a:r>
            <a:r>
              <a:rPr lang="en-US" altLang="en-US" sz="3400" dirty="0"/>
              <a:t>) mode for guest </a:t>
            </a:r>
            <a:r>
              <a:rPr lang="en-US" altLang="en-US" sz="3400" b="1" dirty="0">
                <a:solidFill>
                  <a:srgbClr val="F7B217"/>
                </a:solidFill>
              </a:rPr>
              <a:t>VMs</a:t>
            </a:r>
          </a:p>
          <a:p>
            <a:pPr lvl="1"/>
            <a:endParaRPr lang="en-US" altLang="en-US" sz="1600" dirty="0"/>
          </a:p>
          <a:p>
            <a:endParaRPr lang="en-US"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11</a:t>
            </a:fld>
            <a:endParaRPr lang="ru-RU" dirty="0"/>
          </a:p>
        </p:txBody>
      </p:sp>
      <p:sp>
        <p:nvSpPr>
          <p:cNvPr id="4" name="Title 3"/>
          <p:cNvSpPr>
            <a:spLocks noGrp="1"/>
          </p:cNvSpPr>
          <p:nvPr>
            <p:ph type="title"/>
          </p:nvPr>
        </p:nvSpPr>
        <p:spPr/>
        <p:txBody>
          <a:bodyPr/>
          <a:lstStyle/>
          <a:p>
            <a:r>
              <a:rPr lang="en-US" altLang="en-US" dirty="0"/>
              <a:t>Operating-System Operations</a:t>
            </a:r>
            <a:endParaRPr lang="en-US" dirty="0"/>
          </a:p>
        </p:txBody>
      </p:sp>
    </p:spTree>
    <p:extLst>
      <p:ext uri="{BB962C8B-B14F-4D97-AF65-F5344CB8AC3E}">
        <p14:creationId xmlns:p14="http://schemas.microsoft.com/office/powerpoint/2010/main" val="142482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0449" y="1004799"/>
            <a:ext cx="10590255" cy="3211067"/>
          </a:xfrm>
        </p:spPr>
        <p:txBody>
          <a:bodyPr/>
          <a:lstStyle/>
          <a:p>
            <a:pPr>
              <a:spcBef>
                <a:spcPts val="0"/>
              </a:spcBef>
            </a:pPr>
            <a:r>
              <a:rPr lang="en-US" altLang="en-US" sz="3200" dirty="0"/>
              <a:t>Timer to prevent infinite loop / process hogging resources</a:t>
            </a:r>
          </a:p>
          <a:p>
            <a:pPr lvl="1">
              <a:spcBef>
                <a:spcPts val="0"/>
              </a:spcBef>
            </a:pPr>
            <a:r>
              <a:rPr lang="en-US" altLang="en-US" sz="2800" dirty="0"/>
              <a:t>Timer is set to interrupt the computer after some time period</a:t>
            </a:r>
          </a:p>
          <a:p>
            <a:pPr lvl="1">
              <a:spcBef>
                <a:spcPts val="0"/>
              </a:spcBef>
            </a:pPr>
            <a:r>
              <a:rPr lang="en-US" altLang="en-US" sz="2800" dirty="0"/>
              <a:t>Keep a counter that is decremented by the physical clock.</a:t>
            </a:r>
          </a:p>
          <a:p>
            <a:pPr lvl="1">
              <a:spcBef>
                <a:spcPts val="0"/>
              </a:spcBef>
            </a:pPr>
            <a:r>
              <a:rPr lang="en-US" altLang="en-US" sz="2800" dirty="0"/>
              <a:t>Operating system set the counter (privileged instruction)</a:t>
            </a:r>
          </a:p>
          <a:p>
            <a:pPr lvl="1">
              <a:spcBef>
                <a:spcPts val="0"/>
              </a:spcBef>
            </a:pPr>
            <a:r>
              <a:rPr lang="en-US" altLang="en-US" sz="2800" dirty="0"/>
              <a:t>When counter zero generate an interrupt</a:t>
            </a:r>
          </a:p>
          <a:p>
            <a:pPr lvl="1">
              <a:spcBef>
                <a:spcPts val="0"/>
              </a:spcBef>
            </a:pPr>
            <a:r>
              <a:rPr lang="en-US" altLang="en-US" sz="2800" dirty="0"/>
              <a:t>Set up before scheduling process to regain control or terminate program that exceeds allotted </a:t>
            </a:r>
            <a:r>
              <a:rPr lang="en-US" altLang="en-US" sz="2800" dirty="0" smtClean="0"/>
              <a:t>time</a:t>
            </a:r>
            <a:endParaRPr lang="en-US"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12</a:t>
            </a:fld>
            <a:endParaRPr lang="ru-RU" dirty="0"/>
          </a:p>
        </p:txBody>
      </p:sp>
      <p:sp>
        <p:nvSpPr>
          <p:cNvPr id="4" name="Title 3"/>
          <p:cNvSpPr>
            <a:spLocks noGrp="1"/>
          </p:cNvSpPr>
          <p:nvPr>
            <p:ph type="title"/>
          </p:nvPr>
        </p:nvSpPr>
        <p:spPr/>
        <p:txBody>
          <a:bodyPr/>
          <a:lstStyle/>
          <a:p>
            <a:r>
              <a:rPr lang="en-US" altLang="en-US" dirty="0"/>
              <a:t>Transition from User to Kernel Mode</a:t>
            </a:r>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209" y="3871756"/>
            <a:ext cx="9455238" cy="291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9404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57453" y="962531"/>
            <a:ext cx="10496348" cy="5688530"/>
          </a:xfrm>
        </p:spPr>
        <p:txBody>
          <a:bodyPr>
            <a:noAutofit/>
          </a:bodyPr>
          <a:lstStyle/>
          <a:p>
            <a:pPr>
              <a:spcBef>
                <a:spcPts val="0"/>
              </a:spcBef>
            </a:pPr>
            <a:r>
              <a:rPr lang="en-US" altLang="en-US" sz="2800" dirty="0"/>
              <a:t>A process is a program in execution. It is a unit of work within the system. Program is a </a:t>
            </a:r>
            <a:r>
              <a:rPr lang="en-US" altLang="en-US" sz="2800" b="1" i="1" dirty="0">
                <a:solidFill>
                  <a:srgbClr val="F7B217"/>
                </a:solidFill>
              </a:rPr>
              <a:t>passive entity</a:t>
            </a:r>
            <a:r>
              <a:rPr lang="en-US" altLang="en-US" sz="2800" dirty="0"/>
              <a:t>, process is </a:t>
            </a:r>
            <a:r>
              <a:rPr lang="en-US" altLang="en-US" sz="2800" dirty="0">
                <a:solidFill>
                  <a:srgbClr val="000000"/>
                </a:solidFill>
              </a:rPr>
              <a:t>an </a:t>
            </a:r>
            <a:r>
              <a:rPr lang="en-US" altLang="en-US" sz="2800" b="1" i="1" dirty="0">
                <a:solidFill>
                  <a:srgbClr val="F7B217"/>
                </a:solidFill>
              </a:rPr>
              <a:t>active entity</a:t>
            </a:r>
            <a:r>
              <a:rPr lang="en-US" altLang="en-US" sz="2800" dirty="0"/>
              <a:t>.</a:t>
            </a:r>
          </a:p>
          <a:p>
            <a:pPr>
              <a:spcBef>
                <a:spcPts val="0"/>
              </a:spcBef>
            </a:pPr>
            <a:r>
              <a:rPr lang="en-US" altLang="en-US" sz="2800" dirty="0"/>
              <a:t>Process needs resources to accomplish its task</a:t>
            </a:r>
          </a:p>
          <a:p>
            <a:pPr lvl="1">
              <a:spcBef>
                <a:spcPts val="0"/>
              </a:spcBef>
            </a:pPr>
            <a:r>
              <a:rPr lang="en-US" altLang="en-US" sz="2800" dirty="0"/>
              <a:t>CPU, memory, I/O, files</a:t>
            </a:r>
          </a:p>
          <a:p>
            <a:pPr lvl="1">
              <a:spcBef>
                <a:spcPts val="0"/>
              </a:spcBef>
            </a:pPr>
            <a:r>
              <a:rPr lang="en-US" altLang="en-US" sz="2800" dirty="0"/>
              <a:t>Initialization data</a:t>
            </a:r>
          </a:p>
          <a:p>
            <a:pPr>
              <a:spcBef>
                <a:spcPts val="0"/>
              </a:spcBef>
            </a:pPr>
            <a:r>
              <a:rPr lang="en-US" altLang="en-US" sz="2800" dirty="0"/>
              <a:t>Process termination requires reclaim of any reusable resources</a:t>
            </a:r>
          </a:p>
          <a:p>
            <a:pPr>
              <a:spcBef>
                <a:spcPts val="0"/>
              </a:spcBef>
            </a:pPr>
            <a:r>
              <a:rPr lang="en-US" altLang="en-US" sz="2800" dirty="0"/>
              <a:t>Single-threaded process has one </a:t>
            </a:r>
            <a:r>
              <a:rPr lang="en-US" altLang="en-US" sz="2800" b="1" dirty="0">
                <a:solidFill>
                  <a:srgbClr val="F7B217"/>
                </a:solidFill>
              </a:rPr>
              <a:t>program counter</a:t>
            </a:r>
            <a:r>
              <a:rPr lang="en-US" altLang="en-US" sz="1600" b="1" dirty="0">
                <a:solidFill>
                  <a:srgbClr val="F7B217"/>
                </a:solidFill>
              </a:rPr>
              <a:t> </a:t>
            </a:r>
            <a:r>
              <a:rPr lang="en-US" altLang="en-US" sz="2800" dirty="0"/>
              <a:t>specifying location of next instruction to execute</a:t>
            </a:r>
          </a:p>
          <a:p>
            <a:pPr lvl="1">
              <a:spcBef>
                <a:spcPts val="0"/>
              </a:spcBef>
            </a:pPr>
            <a:r>
              <a:rPr lang="en-US" altLang="en-US" sz="2800" dirty="0"/>
              <a:t>Process executes instructions sequentially, one at a time, until completion</a:t>
            </a:r>
          </a:p>
          <a:p>
            <a:pPr>
              <a:spcBef>
                <a:spcPts val="0"/>
              </a:spcBef>
            </a:pPr>
            <a:r>
              <a:rPr lang="en-US" altLang="en-US" sz="2800" dirty="0"/>
              <a:t>Multi-threaded process has one program counter per thread</a:t>
            </a:r>
          </a:p>
          <a:p>
            <a:pPr>
              <a:spcBef>
                <a:spcPts val="0"/>
              </a:spcBef>
            </a:pPr>
            <a:r>
              <a:rPr lang="en-US" altLang="en-US" sz="2800" dirty="0"/>
              <a:t>Typically system has many processes, some user, some operating system running concurrently on one or more CPUs</a:t>
            </a:r>
          </a:p>
          <a:p>
            <a:pPr lvl="1">
              <a:spcBef>
                <a:spcPts val="0"/>
              </a:spcBef>
            </a:pPr>
            <a:r>
              <a:rPr lang="en-US" altLang="en-US" sz="2800" dirty="0"/>
              <a:t>Concurrency by multiplexing the CPUs among the processes / </a:t>
            </a:r>
            <a:r>
              <a:rPr lang="en-US" altLang="en-US" sz="2800" dirty="0" smtClean="0"/>
              <a:t>threads</a:t>
            </a:r>
            <a:endParaRPr lang="en-US" altLang="en-US" sz="2800"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13</a:t>
            </a:fld>
            <a:endParaRPr lang="ru-RU" dirty="0"/>
          </a:p>
        </p:txBody>
      </p:sp>
      <p:sp>
        <p:nvSpPr>
          <p:cNvPr id="4" name="Title 3"/>
          <p:cNvSpPr>
            <a:spLocks noGrp="1"/>
          </p:cNvSpPr>
          <p:nvPr>
            <p:ph type="title"/>
          </p:nvPr>
        </p:nvSpPr>
        <p:spPr/>
        <p:txBody>
          <a:bodyPr/>
          <a:lstStyle/>
          <a:p>
            <a:r>
              <a:rPr lang="en-US" altLang="en-US" dirty="0"/>
              <a:t>Process Management</a:t>
            </a:r>
            <a:endParaRPr lang="en-US" dirty="0"/>
          </a:p>
        </p:txBody>
      </p:sp>
    </p:spTree>
    <p:extLst>
      <p:ext uri="{BB962C8B-B14F-4D97-AF65-F5344CB8AC3E}">
        <p14:creationId xmlns:p14="http://schemas.microsoft.com/office/powerpoint/2010/main" val="429486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r>
              <a:rPr lang="en-US" altLang="en-US" dirty="0"/>
              <a:t> The operating system is responsible for the following activities in connection with process management</a:t>
            </a:r>
            <a:r>
              <a:rPr lang="en-US" altLang="en-US" dirty="0" smtClean="0"/>
              <a:t>:</a:t>
            </a:r>
          </a:p>
          <a:p>
            <a:pPr marL="0" indent="0" algn="ctr">
              <a:buNone/>
            </a:pPr>
            <a:endParaRPr lang="en-US" altLang="en-US" dirty="0"/>
          </a:p>
          <a:p>
            <a:r>
              <a:rPr lang="en-US" altLang="en-US" dirty="0" smtClean="0"/>
              <a:t>Creating </a:t>
            </a:r>
            <a:r>
              <a:rPr lang="en-US" altLang="en-US" dirty="0"/>
              <a:t>and deleting both user and system processes</a:t>
            </a:r>
          </a:p>
          <a:p>
            <a:r>
              <a:rPr lang="en-US" altLang="en-US" dirty="0"/>
              <a:t>Suspending and resuming processes</a:t>
            </a:r>
          </a:p>
          <a:p>
            <a:r>
              <a:rPr lang="en-US" altLang="en-US" dirty="0"/>
              <a:t>Providing mechanisms for process synchronization</a:t>
            </a:r>
          </a:p>
          <a:p>
            <a:r>
              <a:rPr lang="en-US" altLang="en-US" dirty="0"/>
              <a:t>Providing mechanisms for process communication</a:t>
            </a:r>
          </a:p>
          <a:p>
            <a:r>
              <a:rPr lang="en-US" altLang="en-US" dirty="0"/>
              <a:t>Providing mechanisms for deadlock handling</a:t>
            </a:r>
            <a:endParaRPr lang="en-US"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14</a:t>
            </a:fld>
            <a:endParaRPr lang="ru-RU" dirty="0"/>
          </a:p>
        </p:txBody>
      </p:sp>
      <p:sp>
        <p:nvSpPr>
          <p:cNvPr id="4" name="Title 3"/>
          <p:cNvSpPr>
            <a:spLocks noGrp="1"/>
          </p:cNvSpPr>
          <p:nvPr>
            <p:ph type="title"/>
          </p:nvPr>
        </p:nvSpPr>
        <p:spPr/>
        <p:txBody>
          <a:bodyPr/>
          <a:lstStyle/>
          <a:p>
            <a:r>
              <a:rPr lang="en-US" altLang="en-US" dirty="0"/>
              <a:t>Process Management Activities</a:t>
            </a:r>
            <a:endParaRPr lang="en-US" dirty="0"/>
          </a:p>
        </p:txBody>
      </p:sp>
    </p:spTree>
    <p:extLst>
      <p:ext uri="{BB962C8B-B14F-4D97-AF65-F5344CB8AC3E}">
        <p14:creationId xmlns:p14="http://schemas.microsoft.com/office/powerpoint/2010/main" val="28088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1198" y="1121332"/>
            <a:ext cx="11039376" cy="5799227"/>
          </a:xfrm>
        </p:spPr>
        <p:txBody>
          <a:bodyPr>
            <a:noAutofit/>
          </a:bodyPr>
          <a:lstStyle/>
          <a:p>
            <a:pPr>
              <a:spcBef>
                <a:spcPts val="0"/>
              </a:spcBef>
            </a:pPr>
            <a:r>
              <a:rPr lang="en-US" altLang="en-US" sz="3200" dirty="0"/>
              <a:t>To execute a program all (or part) of the instructions must be in memory</a:t>
            </a:r>
          </a:p>
          <a:p>
            <a:pPr>
              <a:spcBef>
                <a:spcPts val="1200"/>
              </a:spcBef>
            </a:pPr>
            <a:r>
              <a:rPr lang="en-US" altLang="en-US" sz="3200" dirty="0"/>
              <a:t>All  (or part) of the data that is needed by the program must be in </a:t>
            </a:r>
            <a:r>
              <a:rPr lang="en-US" altLang="en-US" sz="3200" dirty="0" smtClean="0"/>
              <a:t>memory</a:t>
            </a:r>
            <a:endParaRPr lang="en-US" altLang="en-US" sz="800" dirty="0"/>
          </a:p>
          <a:p>
            <a:pPr>
              <a:spcBef>
                <a:spcPts val="1200"/>
              </a:spcBef>
            </a:pPr>
            <a:r>
              <a:rPr lang="en-US" altLang="en-US" sz="3200" dirty="0"/>
              <a:t>Memory management determines what is in memory and when</a:t>
            </a:r>
          </a:p>
          <a:p>
            <a:pPr lvl="1">
              <a:spcBef>
                <a:spcPts val="0"/>
              </a:spcBef>
            </a:pPr>
            <a:r>
              <a:rPr lang="en-US" altLang="en-US" sz="2800" dirty="0"/>
              <a:t>Optimizing CPU utilization and computer response to users</a:t>
            </a:r>
            <a:endParaRPr lang="en-US" altLang="en-US" sz="800" dirty="0"/>
          </a:p>
          <a:p>
            <a:pPr>
              <a:spcBef>
                <a:spcPts val="1200"/>
              </a:spcBef>
            </a:pPr>
            <a:r>
              <a:rPr lang="en-US" altLang="en-US" sz="3200" dirty="0"/>
              <a:t>Memory management activities</a:t>
            </a:r>
          </a:p>
          <a:p>
            <a:pPr lvl="1">
              <a:spcBef>
                <a:spcPts val="0"/>
              </a:spcBef>
            </a:pPr>
            <a:r>
              <a:rPr lang="en-US" altLang="en-US" sz="2800" dirty="0"/>
              <a:t>Keeping track of which parts of memory are currently being used and by whom</a:t>
            </a:r>
          </a:p>
          <a:p>
            <a:pPr lvl="1">
              <a:spcBef>
                <a:spcPts val="0"/>
              </a:spcBef>
            </a:pPr>
            <a:r>
              <a:rPr lang="en-US" altLang="en-US" sz="2800" dirty="0"/>
              <a:t>Deciding which processes (or parts thereof) and data to move into and out of memory</a:t>
            </a:r>
          </a:p>
          <a:p>
            <a:pPr lvl="1">
              <a:spcBef>
                <a:spcPts val="0"/>
              </a:spcBef>
            </a:pPr>
            <a:r>
              <a:rPr lang="en-US" altLang="en-US" sz="2800" dirty="0"/>
              <a:t>Allocating and deallocating memory space as </a:t>
            </a:r>
            <a:r>
              <a:rPr lang="en-US" altLang="en-US" sz="2800" dirty="0" smtClean="0"/>
              <a:t>needed</a:t>
            </a:r>
            <a:endParaRPr lang="en-US" altLang="en-US" sz="2800"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15</a:t>
            </a:fld>
            <a:endParaRPr lang="ru-RU" dirty="0"/>
          </a:p>
        </p:txBody>
      </p:sp>
      <p:sp>
        <p:nvSpPr>
          <p:cNvPr id="4" name="Title 3"/>
          <p:cNvSpPr>
            <a:spLocks noGrp="1"/>
          </p:cNvSpPr>
          <p:nvPr>
            <p:ph type="title"/>
          </p:nvPr>
        </p:nvSpPr>
        <p:spPr/>
        <p:txBody>
          <a:bodyPr/>
          <a:lstStyle/>
          <a:p>
            <a:r>
              <a:rPr lang="en-US" altLang="en-US" dirty="0"/>
              <a:t>Memory Management</a:t>
            </a:r>
            <a:endParaRPr lang="en-US" dirty="0"/>
          </a:p>
        </p:txBody>
      </p:sp>
    </p:spTree>
    <p:extLst>
      <p:ext uri="{BB962C8B-B14F-4D97-AF65-F5344CB8AC3E}">
        <p14:creationId xmlns:p14="http://schemas.microsoft.com/office/powerpoint/2010/main" val="240458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199" y="943278"/>
            <a:ext cx="10885371" cy="5842533"/>
          </a:xfrm>
        </p:spPr>
        <p:txBody>
          <a:bodyPr>
            <a:normAutofit fontScale="92500" lnSpcReduction="20000"/>
          </a:bodyPr>
          <a:lstStyle/>
          <a:p>
            <a:pPr>
              <a:lnSpc>
                <a:spcPct val="100000"/>
              </a:lnSpc>
            </a:pPr>
            <a:r>
              <a:rPr lang="en-US" altLang="en-US" sz="3500" dirty="0"/>
              <a:t>OS provides uniform, logical view of information storage</a:t>
            </a:r>
          </a:p>
          <a:p>
            <a:pPr lvl="1">
              <a:lnSpc>
                <a:spcPct val="100000"/>
              </a:lnSpc>
            </a:pPr>
            <a:r>
              <a:rPr lang="en-US" altLang="en-US" dirty="0"/>
              <a:t>Abstracts physical properties to logical storage unit  - </a:t>
            </a:r>
            <a:r>
              <a:rPr lang="en-US" altLang="en-US" b="1" dirty="0">
                <a:solidFill>
                  <a:srgbClr val="F7B217"/>
                </a:solidFill>
              </a:rPr>
              <a:t>file</a:t>
            </a:r>
          </a:p>
          <a:p>
            <a:pPr lvl="1">
              <a:lnSpc>
                <a:spcPct val="100000"/>
              </a:lnSpc>
            </a:pPr>
            <a:r>
              <a:rPr lang="en-US" altLang="en-US" dirty="0"/>
              <a:t>Each medium is controlled by device (i.e., disk drive, tape drive)</a:t>
            </a:r>
          </a:p>
          <a:p>
            <a:pPr lvl="2">
              <a:lnSpc>
                <a:spcPct val="100000"/>
              </a:lnSpc>
            </a:pPr>
            <a:r>
              <a:rPr lang="en-US" altLang="en-US" sz="3000" dirty="0"/>
              <a:t>Varying properties include access speed, capacity, data-transfer rate, access method (sequential or random</a:t>
            </a:r>
            <a:r>
              <a:rPr lang="en-US" altLang="en-US" sz="3000" dirty="0" smtClean="0"/>
              <a:t>)</a:t>
            </a:r>
            <a:endParaRPr lang="en-US" altLang="en-US" sz="800" dirty="0"/>
          </a:p>
          <a:p>
            <a:pPr>
              <a:lnSpc>
                <a:spcPct val="100000"/>
              </a:lnSpc>
              <a:spcBef>
                <a:spcPts val="600"/>
              </a:spcBef>
            </a:pPr>
            <a:r>
              <a:rPr lang="en-US" altLang="en-US" sz="3500" dirty="0"/>
              <a:t>File-System management</a:t>
            </a:r>
          </a:p>
          <a:p>
            <a:pPr lvl="1">
              <a:lnSpc>
                <a:spcPct val="100000"/>
              </a:lnSpc>
            </a:pPr>
            <a:r>
              <a:rPr lang="en-US" altLang="en-US" dirty="0"/>
              <a:t>Files usually organized into directories</a:t>
            </a:r>
          </a:p>
          <a:p>
            <a:pPr lvl="1">
              <a:lnSpc>
                <a:spcPct val="100000"/>
              </a:lnSpc>
            </a:pPr>
            <a:r>
              <a:rPr lang="en-US" altLang="en-US" dirty="0"/>
              <a:t>Access control on most systems to determine who can access what</a:t>
            </a:r>
          </a:p>
          <a:p>
            <a:pPr lvl="1">
              <a:lnSpc>
                <a:spcPct val="100000"/>
              </a:lnSpc>
            </a:pPr>
            <a:r>
              <a:rPr lang="en-US" altLang="en-US" dirty="0"/>
              <a:t>OS activities include</a:t>
            </a:r>
          </a:p>
          <a:p>
            <a:pPr lvl="2">
              <a:lnSpc>
                <a:spcPct val="100000"/>
              </a:lnSpc>
            </a:pPr>
            <a:r>
              <a:rPr lang="en-US" altLang="en-US" sz="3000" dirty="0"/>
              <a:t>Creating and deleting files and directories</a:t>
            </a:r>
          </a:p>
          <a:p>
            <a:pPr lvl="2">
              <a:lnSpc>
                <a:spcPct val="100000"/>
              </a:lnSpc>
            </a:pPr>
            <a:r>
              <a:rPr lang="en-US" altLang="en-US" sz="3000" dirty="0"/>
              <a:t>Primitives to manipulate files and directories</a:t>
            </a:r>
          </a:p>
          <a:p>
            <a:pPr lvl="2">
              <a:lnSpc>
                <a:spcPct val="100000"/>
              </a:lnSpc>
            </a:pPr>
            <a:r>
              <a:rPr lang="en-US" altLang="en-US" sz="3000" dirty="0"/>
              <a:t>Mapping files onto secondary storage</a:t>
            </a:r>
          </a:p>
          <a:p>
            <a:pPr lvl="2">
              <a:lnSpc>
                <a:spcPct val="100000"/>
              </a:lnSpc>
            </a:pPr>
            <a:r>
              <a:rPr lang="en-US" altLang="en-US" sz="3000" dirty="0"/>
              <a:t>Backup files onto stable (non-volatile) storage media</a:t>
            </a:r>
          </a:p>
          <a:p>
            <a:endParaRPr lang="en-US"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16</a:t>
            </a:fld>
            <a:endParaRPr lang="ru-RU" dirty="0"/>
          </a:p>
        </p:txBody>
      </p:sp>
      <p:sp>
        <p:nvSpPr>
          <p:cNvPr id="4" name="Title 3"/>
          <p:cNvSpPr>
            <a:spLocks noGrp="1"/>
          </p:cNvSpPr>
          <p:nvPr>
            <p:ph type="title"/>
          </p:nvPr>
        </p:nvSpPr>
        <p:spPr/>
        <p:txBody>
          <a:bodyPr/>
          <a:lstStyle/>
          <a:p>
            <a:r>
              <a:rPr lang="en-US" altLang="en-US" dirty="0"/>
              <a:t>Storage Management</a:t>
            </a:r>
            <a:endParaRPr lang="en-US" dirty="0"/>
          </a:p>
        </p:txBody>
      </p:sp>
    </p:spTree>
    <p:extLst>
      <p:ext uri="{BB962C8B-B14F-4D97-AF65-F5344CB8AC3E}">
        <p14:creationId xmlns:p14="http://schemas.microsoft.com/office/powerpoint/2010/main" val="729534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2322" y="928832"/>
            <a:ext cx="11020125" cy="6087985"/>
          </a:xfrm>
        </p:spPr>
        <p:txBody>
          <a:bodyPr>
            <a:normAutofit fontScale="55000" lnSpcReduction="20000"/>
          </a:bodyPr>
          <a:lstStyle/>
          <a:p>
            <a:pPr>
              <a:lnSpc>
                <a:spcPct val="110000"/>
              </a:lnSpc>
              <a:spcBef>
                <a:spcPts val="0"/>
              </a:spcBef>
            </a:pPr>
            <a:r>
              <a:rPr lang="en-US" altLang="en-US" sz="5800" dirty="0"/>
              <a:t>Usually disks used to store data that does not fit in main memory or data that must be kept for a </a:t>
            </a:r>
            <a:r>
              <a:rPr lang="ja-JP" altLang="en-US" sz="5800" dirty="0"/>
              <a:t>“</a:t>
            </a:r>
            <a:r>
              <a:rPr lang="en-US" altLang="ja-JP" sz="5800" dirty="0"/>
              <a:t>long</a:t>
            </a:r>
            <a:r>
              <a:rPr lang="ja-JP" altLang="en-US" sz="5800" dirty="0"/>
              <a:t>”</a:t>
            </a:r>
            <a:r>
              <a:rPr lang="en-US" altLang="ja-JP" sz="5800" dirty="0"/>
              <a:t> period of time</a:t>
            </a:r>
          </a:p>
          <a:p>
            <a:pPr>
              <a:lnSpc>
                <a:spcPct val="110000"/>
              </a:lnSpc>
              <a:spcBef>
                <a:spcPts val="0"/>
              </a:spcBef>
            </a:pPr>
            <a:r>
              <a:rPr lang="en-US" altLang="en-US" sz="5800" dirty="0"/>
              <a:t>Proper management is of central importance</a:t>
            </a:r>
          </a:p>
          <a:p>
            <a:pPr>
              <a:lnSpc>
                <a:spcPct val="110000"/>
              </a:lnSpc>
              <a:spcBef>
                <a:spcPts val="0"/>
              </a:spcBef>
            </a:pPr>
            <a:r>
              <a:rPr lang="en-US" altLang="en-US" sz="5800" dirty="0"/>
              <a:t>Entire speed of computer operation hinges on disk subsystem and its algorithms</a:t>
            </a:r>
          </a:p>
          <a:p>
            <a:pPr>
              <a:lnSpc>
                <a:spcPct val="110000"/>
              </a:lnSpc>
              <a:spcBef>
                <a:spcPts val="0"/>
              </a:spcBef>
            </a:pPr>
            <a:r>
              <a:rPr lang="en-US" altLang="en-US" sz="5800" dirty="0"/>
              <a:t>OS activities</a:t>
            </a:r>
          </a:p>
          <a:p>
            <a:pPr lvl="1">
              <a:lnSpc>
                <a:spcPct val="110000"/>
              </a:lnSpc>
              <a:spcBef>
                <a:spcPts val="0"/>
              </a:spcBef>
            </a:pPr>
            <a:r>
              <a:rPr lang="en-US" altLang="en-US" sz="5100" dirty="0"/>
              <a:t>Free-space management</a:t>
            </a:r>
          </a:p>
          <a:p>
            <a:pPr lvl="1">
              <a:lnSpc>
                <a:spcPct val="110000"/>
              </a:lnSpc>
              <a:spcBef>
                <a:spcPts val="0"/>
              </a:spcBef>
            </a:pPr>
            <a:r>
              <a:rPr lang="en-US" altLang="en-US" sz="5100" dirty="0"/>
              <a:t>Storage allocation</a:t>
            </a:r>
          </a:p>
          <a:p>
            <a:pPr lvl="1">
              <a:lnSpc>
                <a:spcPct val="110000"/>
              </a:lnSpc>
              <a:spcBef>
                <a:spcPts val="0"/>
              </a:spcBef>
            </a:pPr>
            <a:r>
              <a:rPr lang="en-US" altLang="en-US" sz="5100" dirty="0"/>
              <a:t>Disk scheduling</a:t>
            </a:r>
          </a:p>
          <a:p>
            <a:pPr>
              <a:lnSpc>
                <a:spcPct val="110000"/>
              </a:lnSpc>
              <a:spcBef>
                <a:spcPts val="0"/>
              </a:spcBef>
            </a:pPr>
            <a:r>
              <a:rPr lang="en-US" altLang="en-US" sz="5800" dirty="0"/>
              <a:t>Some storage need not be fast</a:t>
            </a:r>
          </a:p>
          <a:p>
            <a:pPr lvl="1">
              <a:lnSpc>
                <a:spcPct val="110000"/>
              </a:lnSpc>
              <a:spcBef>
                <a:spcPts val="0"/>
              </a:spcBef>
            </a:pPr>
            <a:r>
              <a:rPr lang="en-US" altLang="en-US" sz="5100" dirty="0"/>
              <a:t>Tertiary storage includes optical storage, magnetic tape</a:t>
            </a:r>
          </a:p>
          <a:p>
            <a:pPr lvl="1">
              <a:lnSpc>
                <a:spcPct val="110000"/>
              </a:lnSpc>
              <a:spcBef>
                <a:spcPts val="0"/>
              </a:spcBef>
            </a:pPr>
            <a:r>
              <a:rPr lang="en-US" altLang="en-US" sz="5100" dirty="0"/>
              <a:t>Still must be managed – by OS or applications</a:t>
            </a:r>
          </a:p>
          <a:p>
            <a:pPr lvl="1">
              <a:lnSpc>
                <a:spcPct val="110000"/>
              </a:lnSpc>
              <a:spcBef>
                <a:spcPts val="0"/>
              </a:spcBef>
            </a:pPr>
            <a:r>
              <a:rPr lang="en-US" altLang="en-US" sz="5100" dirty="0"/>
              <a:t>Varies between WORM (write-once, read-many-times</a:t>
            </a:r>
            <a:r>
              <a:rPr lang="en-US" altLang="en-US" sz="5100" dirty="0" smtClean="0"/>
              <a:t>)</a:t>
            </a:r>
          </a:p>
          <a:p>
            <a:pPr marL="457200" lvl="1" indent="0">
              <a:lnSpc>
                <a:spcPct val="110000"/>
              </a:lnSpc>
              <a:spcBef>
                <a:spcPts val="0"/>
              </a:spcBef>
              <a:buNone/>
            </a:pPr>
            <a:r>
              <a:rPr lang="en-US" altLang="en-US" sz="5100" dirty="0"/>
              <a:t> </a:t>
            </a:r>
            <a:r>
              <a:rPr lang="en-US" altLang="en-US" sz="5100" dirty="0" smtClean="0"/>
              <a:t>  </a:t>
            </a:r>
            <a:r>
              <a:rPr lang="en-US" altLang="en-US" sz="5100" dirty="0"/>
              <a:t>and RW (read-write</a:t>
            </a:r>
            <a:r>
              <a:rPr lang="en-US" altLang="en-US" sz="5100" dirty="0" smtClean="0"/>
              <a:t>)</a:t>
            </a:r>
            <a:endParaRPr lang="en-US" sz="5100"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17</a:t>
            </a:fld>
            <a:endParaRPr lang="ru-RU" dirty="0"/>
          </a:p>
        </p:txBody>
      </p:sp>
      <p:sp>
        <p:nvSpPr>
          <p:cNvPr id="4" name="Title 3"/>
          <p:cNvSpPr>
            <a:spLocks noGrp="1"/>
          </p:cNvSpPr>
          <p:nvPr>
            <p:ph type="title"/>
          </p:nvPr>
        </p:nvSpPr>
        <p:spPr/>
        <p:txBody>
          <a:bodyPr/>
          <a:lstStyle/>
          <a:p>
            <a:r>
              <a:rPr lang="en-US" altLang="en-US" dirty="0"/>
              <a:t>Mass-Storage Management</a:t>
            </a:r>
            <a:endParaRPr lang="en-US" dirty="0"/>
          </a:p>
        </p:txBody>
      </p:sp>
    </p:spTree>
    <p:extLst>
      <p:ext uri="{BB962C8B-B14F-4D97-AF65-F5344CB8AC3E}">
        <p14:creationId xmlns:p14="http://schemas.microsoft.com/office/powerpoint/2010/main" val="1927509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178052"/>
            <a:ext cx="10515600" cy="5492305"/>
          </a:xfrm>
        </p:spPr>
        <p:txBody>
          <a:bodyPr/>
          <a:lstStyle/>
          <a:p>
            <a:r>
              <a:rPr lang="en-US" altLang="en-US" dirty="0"/>
              <a:t>One purpose of OS is to hide peculiarities of hardware devices from the user</a:t>
            </a:r>
          </a:p>
          <a:p>
            <a:r>
              <a:rPr lang="en-US" altLang="en-US" dirty="0"/>
              <a:t>I/O subsystem responsible for</a:t>
            </a:r>
          </a:p>
          <a:p>
            <a:pPr lvl="1"/>
            <a:r>
              <a:rPr lang="en-US" altLang="en-US" dirty="0"/>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dirty="0"/>
              <a:t>General device-driver interface</a:t>
            </a:r>
          </a:p>
          <a:p>
            <a:pPr lvl="1"/>
            <a:r>
              <a:rPr lang="en-US" altLang="en-US" dirty="0"/>
              <a:t>Drivers for specific hardware devices</a:t>
            </a:r>
          </a:p>
          <a:p>
            <a:endParaRPr lang="en-US"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18</a:t>
            </a:fld>
            <a:endParaRPr lang="ru-RU" dirty="0"/>
          </a:p>
        </p:txBody>
      </p:sp>
      <p:sp>
        <p:nvSpPr>
          <p:cNvPr id="4" name="Title 3"/>
          <p:cNvSpPr>
            <a:spLocks noGrp="1"/>
          </p:cNvSpPr>
          <p:nvPr>
            <p:ph type="title"/>
          </p:nvPr>
        </p:nvSpPr>
        <p:spPr/>
        <p:txBody>
          <a:bodyPr/>
          <a:lstStyle/>
          <a:p>
            <a:r>
              <a:rPr lang="en-US" altLang="en-US" dirty="0"/>
              <a:t>I/O Subsystem</a:t>
            </a:r>
            <a:endParaRPr lang="en-US" dirty="0"/>
          </a:p>
        </p:txBody>
      </p:sp>
    </p:spTree>
    <p:extLst>
      <p:ext uri="{BB962C8B-B14F-4D97-AF65-F5344CB8AC3E}">
        <p14:creationId xmlns:p14="http://schemas.microsoft.com/office/powerpoint/2010/main" val="3830064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0447" y="975924"/>
            <a:ext cx="10529236" cy="5800262"/>
          </a:xfrm>
        </p:spPr>
        <p:txBody>
          <a:bodyPr>
            <a:noAutofit/>
          </a:bodyPr>
          <a:lstStyle/>
          <a:p>
            <a:pPr>
              <a:lnSpc>
                <a:spcPct val="80000"/>
              </a:lnSpc>
              <a:spcBef>
                <a:spcPts val="0"/>
              </a:spcBef>
            </a:pPr>
            <a:r>
              <a:rPr lang="en-US" altLang="en-US" sz="3200" b="1" dirty="0">
                <a:solidFill>
                  <a:srgbClr val="F7B217"/>
                </a:solidFill>
              </a:rPr>
              <a:t>Protection</a:t>
            </a:r>
            <a:r>
              <a:rPr lang="en-US" altLang="en-US" sz="3200" b="1" dirty="0">
                <a:solidFill>
                  <a:srgbClr val="3366FF"/>
                </a:solidFill>
              </a:rPr>
              <a:t> </a:t>
            </a:r>
            <a:r>
              <a:rPr lang="en-US" altLang="en-US" sz="3200" dirty="0"/>
              <a:t>– any mechanism for controlling access of processes or users to resources defined by the OS</a:t>
            </a:r>
            <a:endParaRPr lang="en-US" altLang="en-US" sz="700" dirty="0"/>
          </a:p>
          <a:p>
            <a:pPr>
              <a:lnSpc>
                <a:spcPct val="80000"/>
              </a:lnSpc>
              <a:spcBef>
                <a:spcPts val="0"/>
              </a:spcBef>
            </a:pPr>
            <a:r>
              <a:rPr lang="en-US" altLang="en-US" sz="3200" b="1" dirty="0">
                <a:solidFill>
                  <a:srgbClr val="F7B217"/>
                </a:solidFill>
              </a:rPr>
              <a:t>Security</a:t>
            </a:r>
            <a:r>
              <a:rPr lang="en-US" altLang="en-US" sz="3200" b="1" dirty="0">
                <a:solidFill>
                  <a:srgbClr val="3366FF"/>
                </a:solidFill>
              </a:rPr>
              <a:t> </a:t>
            </a:r>
            <a:r>
              <a:rPr lang="en-US" altLang="en-US" sz="3200" dirty="0"/>
              <a:t>– defense of the system against internal and external attacks</a:t>
            </a:r>
          </a:p>
          <a:p>
            <a:pPr lvl="1">
              <a:lnSpc>
                <a:spcPct val="80000"/>
              </a:lnSpc>
              <a:spcBef>
                <a:spcPts val="0"/>
              </a:spcBef>
            </a:pPr>
            <a:r>
              <a:rPr lang="en-US" altLang="en-US" sz="2800" dirty="0"/>
              <a:t>Huge range, including denial-of-service, worms, viruses, identity theft, theft of service</a:t>
            </a:r>
            <a:endParaRPr lang="en-US" altLang="en-US" sz="700" dirty="0"/>
          </a:p>
          <a:p>
            <a:pPr>
              <a:lnSpc>
                <a:spcPct val="80000"/>
              </a:lnSpc>
              <a:spcBef>
                <a:spcPts val="0"/>
              </a:spcBef>
            </a:pPr>
            <a:r>
              <a:rPr lang="en-US" altLang="en-US" sz="3200" dirty="0"/>
              <a:t>Systems generally first distinguish among users, to determine who can do what</a:t>
            </a:r>
          </a:p>
          <a:p>
            <a:pPr lvl="1">
              <a:lnSpc>
                <a:spcPct val="80000"/>
              </a:lnSpc>
              <a:spcBef>
                <a:spcPts val="0"/>
              </a:spcBef>
            </a:pPr>
            <a:r>
              <a:rPr lang="en-US" altLang="en-US" sz="2800" dirty="0"/>
              <a:t>User identities (</a:t>
            </a:r>
            <a:r>
              <a:rPr lang="en-US" altLang="en-US" sz="2800" b="1" dirty="0">
                <a:solidFill>
                  <a:srgbClr val="F7B217"/>
                </a:solidFill>
              </a:rPr>
              <a:t>user IDs</a:t>
            </a:r>
            <a:r>
              <a:rPr lang="en-US" altLang="en-US" sz="2800" dirty="0"/>
              <a:t>, security IDs) include name and associated number, one per user</a:t>
            </a:r>
          </a:p>
          <a:p>
            <a:pPr lvl="1">
              <a:lnSpc>
                <a:spcPct val="80000"/>
              </a:lnSpc>
              <a:spcBef>
                <a:spcPts val="0"/>
              </a:spcBef>
            </a:pPr>
            <a:r>
              <a:rPr lang="en-US" altLang="en-US" sz="2800" dirty="0"/>
              <a:t>User ID then associated with all files, processes of that user to determine access control</a:t>
            </a:r>
          </a:p>
          <a:p>
            <a:pPr lvl="1">
              <a:lnSpc>
                <a:spcPct val="80000"/>
              </a:lnSpc>
              <a:spcBef>
                <a:spcPts val="0"/>
              </a:spcBef>
            </a:pPr>
            <a:r>
              <a:rPr lang="en-US" altLang="en-US" sz="2800" dirty="0"/>
              <a:t>Group identifier (</a:t>
            </a:r>
            <a:r>
              <a:rPr lang="en-US" altLang="en-US" sz="2800" b="1" dirty="0">
                <a:solidFill>
                  <a:srgbClr val="F7B217"/>
                </a:solidFill>
              </a:rPr>
              <a:t>group ID</a:t>
            </a:r>
            <a:r>
              <a:rPr lang="en-US" altLang="en-US" sz="2800" dirty="0"/>
              <a:t>) allows set of users to be defined and controls managed, then also associated with each process, file</a:t>
            </a:r>
          </a:p>
          <a:p>
            <a:pPr lvl="1">
              <a:lnSpc>
                <a:spcPct val="80000"/>
              </a:lnSpc>
              <a:spcBef>
                <a:spcPts val="0"/>
              </a:spcBef>
            </a:pPr>
            <a:r>
              <a:rPr lang="en-US" altLang="en-US" sz="2800" b="1" dirty="0">
                <a:solidFill>
                  <a:srgbClr val="F7B217"/>
                </a:solidFill>
              </a:rPr>
              <a:t>Privilege escalation </a:t>
            </a:r>
            <a:r>
              <a:rPr lang="en-US" altLang="en-US" sz="2800" dirty="0"/>
              <a:t>allows user to change to effective ID with more </a:t>
            </a:r>
            <a:r>
              <a:rPr lang="en-US" altLang="en-US" sz="2800" dirty="0" smtClean="0"/>
              <a:t>rights</a:t>
            </a:r>
            <a:endParaRPr lang="en-US" altLang="en-US" sz="2800"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19</a:t>
            </a:fld>
            <a:endParaRPr lang="ru-RU" dirty="0"/>
          </a:p>
        </p:txBody>
      </p:sp>
      <p:sp>
        <p:nvSpPr>
          <p:cNvPr id="4" name="Title 3"/>
          <p:cNvSpPr>
            <a:spLocks noGrp="1"/>
          </p:cNvSpPr>
          <p:nvPr>
            <p:ph type="title"/>
          </p:nvPr>
        </p:nvSpPr>
        <p:spPr/>
        <p:txBody>
          <a:bodyPr/>
          <a:lstStyle/>
          <a:p>
            <a:r>
              <a:rPr lang="en-US" altLang="en-US" dirty="0"/>
              <a:t>Protection and Security</a:t>
            </a:r>
            <a:endParaRPr lang="en-US" dirty="0"/>
          </a:p>
        </p:txBody>
      </p:sp>
    </p:spTree>
    <p:extLst>
      <p:ext uri="{BB962C8B-B14F-4D97-AF65-F5344CB8AC3E}">
        <p14:creationId xmlns:p14="http://schemas.microsoft.com/office/powerpoint/2010/main" val="132382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55104" y="1240403"/>
            <a:ext cx="10515600" cy="2188597"/>
          </a:xfrm>
        </p:spPr>
        <p:txBody>
          <a:bodyPr>
            <a:noAutofit/>
          </a:bodyPr>
          <a:lstStyle/>
          <a:p>
            <a:r>
              <a:rPr lang="en-US" dirty="0"/>
              <a:t>A program that controls the execution of application programs</a:t>
            </a:r>
          </a:p>
          <a:p>
            <a:r>
              <a:rPr lang="en-US" dirty="0"/>
              <a:t>An interface between applications and hardware</a:t>
            </a:r>
          </a:p>
          <a:p>
            <a:endParaRPr lang="en-US"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2</a:t>
            </a:fld>
            <a:endParaRPr lang="ru-RU" dirty="0"/>
          </a:p>
        </p:txBody>
      </p:sp>
      <p:sp>
        <p:nvSpPr>
          <p:cNvPr id="4" name="Title 3"/>
          <p:cNvSpPr>
            <a:spLocks noGrp="1"/>
          </p:cNvSpPr>
          <p:nvPr>
            <p:ph type="title"/>
          </p:nvPr>
        </p:nvSpPr>
        <p:spPr/>
        <p:txBody>
          <a:bodyPr/>
          <a:lstStyle/>
          <a:p>
            <a:r>
              <a:rPr lang="en-US" altLang="en-US" dirty="0" smtClean="0"/>
              <a:t>Operating System</a:t>
            </a:r>
            <a:endParaRPr lang="en-US" dirty="0"/>
          </a:p>
        </p:txBody>
      </p:sp>
      <p:sp>
        <p:nvSpPr>
          <p:cNvPr id="9" name="TextBox 8"/>
          <p:cNvSpPr txBox="1"/>
          <p:nvPr/>
        </p:nvSpPr>
        <p:spPr>
          <a:xfrm>
            <a:off x="3340828" y="3448201"/>
            <a:ext cx="5544151" cy="738739"/>
          </a:xfrm>
          <a:prstGeom prst="rect">
            <a:avLst/>
          </a:prstGeom>
          <a:solidFill>
            <a:srgbClr val="2F5CB5"/>
          </a:solidFill>
        </p:spPr>
        <p:txBody>
          <a:bodyPr wrap="square" lIns="72000" tIns="25200" rIns="0" bIns="25200" rtlCol="0" anchor="ctr" anchorCtr="0">
            <a:noAutofit/>
          </a:bodyPr>
          <a:lstStyle/>
          <a:p>
            <a:pPr algn="ctr"/>
            <a:r>
              <a:rPr lang="en-US" sz="3600" b="1" dirty="0">
                <a:solidFill>
                  <a:srgbClr val="F7B217"/>
                </a:solidFill>
              </a:rPr>
              <a:t>Main </a:t>
            </a:r>
            <a:r>
              <a:rPr lang="en-US" sz="3600" b="1" dirty="0" smtClean="0">
                <a:solidFill>
                  <a:srgbClr val="F7B217"/>
                </a:solidFill>
              </a:rPr>
              <a:t>Objectives </a:t>
            </a:r>
            <a:r>
              <a:rPr lang="en-US" sz="3600" b="1" dirty="0">
                <a:solidFill>
                  <a:srgbClr val="F7B217"/>
                </a:solidFill>
              </a:rPr>
              <a:t>of an </a:t>
            </a:r>
            <a:r>
              <a:rPr lang="en-US" sz="3600" b="1" dirty="0" smtClean="0">
                <a:solidFill>
                  <a:srgbClr val="F7B217"/>
                </a:solidFill>
              </a:rPr>
              <a:t>OS</a:t>
            </a:r>
            <a:endParaRPr lang="en-US" sz="3600" b="1" dirty="0" smtClean="0">
              <a:solidFill>
                <a:srgbClr val="F7B217"/>
              </a:solidFill>
            </a:endParaRPr>
          </a:p>
        </p:txBody>
      </p:sp>
      <p:sp>
        <p:nvSpPr>
          <p:cNvPr id="10" name="Content Placeholder 1"/>
          <p:cNvSpPr txBox="1">
            <a:spLocks/>
          </p:cNvSpPr>
          <p:nvPr/>
        </p:nvSpPr>
        <p:spPr>
          <a:xfrm>
            <a:off x="4395594" y="4347767"/>
            <a:ext cx="3834002" cy="21885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itchFamily="2" charset="2"/>
              <a:buChar char="§"/>
              <a:defRPr sz="3600" kern="1200">
                <a:solidFill>
                  <a:srgbClr val="273272"/>
                </a:solidFill>
                <a:latin typeface="+mn-lt"/>
                <a:ea typeface="+mn-ea"/>
                <a:cs typeface="+mn-cs"/>
              </a:defRPr>
            </a:lvl1pPr>
            <a:lvl2pPr marL="685800" indent="-228600" algn="l" defTabSz="914400" rtl="0" eaLnBrk="1" latinLnBrk="0" hangingPunct="1">
              <a:lnSpc>
                <a:spcPct val="90000"/>
              </a:lnSpc>
              <a:spcBef>
                <a:spcPts val="500"/>
              </a:spcBef>
              <a:buClr>
                <a:srgbClr val="F7B217"/>
              </a:buClr>
              <a:buFont typeface="Wingdings" pitchFamily="2" charset="2"/>
              <a:buChar char="§"/>
              <a:defRPr sz="3200" kern="1200">
                <a:solidFill>
                  <a:srgbClr val="273272"/>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400" kern="1200">
                <a:solidFill>
                  <a:srgbClr val="27327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27327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7327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Convenience</a:t>
            </a:r>
            <a:endParaRPr lang="en-US" dirty="0"/>
          </a:p>
          <a:p>
            <a:r>
              <a:rPr lang="en-US" dirty="0" smtClean="0"/>
              <a:t>Efficiency</a:t>
            </a:r>
            <a:endParaRPr lang="en-US" dirty="0"/>
          </a:p>
          <a:p>
            <a:r>
              <a:rPr lang="en-US" dirty="0" smtClean="0"/>
              <a:t>Ability </a:t>
            </a:r>
            <a:r>
              <a:rPr lang="en-US" dirty="0"/>
              <a:t>to evolve</a:t>
            </a:r>
          </a:p>
        </p:txBody>
      </p:sp>
    </p:spTree>
    <p:extLst>
      <p:ext uri="{BB962C8B-B14F-4D97-AF65-F5344CB8AC3E}">
        <p14:creationId xmlns:p14="http://schemas.microsoft.com/office/powerpoint/2010/main" val="3821001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0066" y="1014430"/>
            <a:ext cx="10837251" cy="5665503"/>
          </a:xfrm>
        </p:spPr>
        <p:txBody>
          <a:bodyPr>
            <a:noAutofit/>
          </a:bodyPr>
          <a:lstStyle/>
          <a:p>
            <a:pPr>
              <a:lnSpc>
                <a:spcPct val="100000"/>
              </a:lnSpc>
              <a:spcBef>
                <a:spcPts val="0"/>
              </a:spcBef>
            </a:pPr>
            <a:r>
              <a:rPr lang="en-US" altLang="en-US" sz="3200" dirty="0"/>
              <a:t>Allows operating systems to run applications within other OSes</a:t>
            </a:r>
          </a:p>
          <a:p>
            <a:pPr lvl="1">
              <a:lnSpc>
                <a:spcPct val="100000"/>
              </a:lnSpc>
              <a:spcBef>
                <a:spcPts val="0"/>
              </a:spcBef>
            </a:pPr>
            <a:r>
              <a:rPr lang="en-US" altLang="en-US" sz="2800" dirty="0"/>
              <a:t>Vast and growing industry</a:t>
            </a:r>
            <a:endParaRPr lang="en-US" altLang="en-US" sz="800" dirty="0"/>
          </a:p>
          <a:p>
            <a:pPr>
              <a:lnSpc>
                <a:spcPct val="100000"/>
              </a:lnSpc>
              <a:spcBef>
                <a:spcPts val="0"/>
              </a:spcBef>
            </a:pPr>
            <a:r>
              <a:rPr lang="en-US" altLang="en-US" sz="3200" b="1" dirty="0">
                <a:solidFill>
                  <a:srgbClr val="F7B217"/>
                </a:solidFill>
              </a:rPr>
              <a:t>Emulation</a:t>
            </a:r>
            <a:r>
              <a:rPr lang="en-US" altLang="en-US" sz="3200" dirty="0">
                <a:solidFill>
                  <a:srgbClr val="F7B217"/>
                </a:solidFill>
              </a:rPr>
              <a:t> </a:t>
            </a:r>
            <a:r>
              <a:rPr lang="en-US" altLang="en-US" sz="3200" dirty="0"/>
              <a:t>used when source CPU type different from target type (i.e. </a:t>
            </a:r>
            <a:r>
              <a:rPr lang="en-US" altLang="en-US" sz="3200" dirty="0" smtClean="0"/>
              <a:t>RISC-V to </a:t>
            </a:r>
            <a:r>
              <a:rPr lang="en-US" altLang="en-US" sz="3200" dirty="0"/>
              <a:t>Intel x86)</a:t>
            </a:r>
          </a:p>
          <a:p>
            <a:pPr lvl="1">
              <a:lnSpc>
                <a:spcPct val="100000"/>
              </a:lnSpc>
              <a:spcBef>
                <a:spcPts val="0"/>
              </a:spcBef>
            </a:pPr>
            <a:r>
              <a:rPr lang="en-US" altLang="en-US" sz="2800" dirty="0"/>
              <a:t>Generally slowest method</a:t>
            </a:r>
          </a:p>
          <a:p>
            <a:pPr lvl="1">
              <a:lnSpc>
                <a:spcPct val="100000"/>
              </a:lnSpc>
              <a:spcBef>
                <a:spcPts val="0"/>
              </a:spcBef>
            </a:pPr>
            <a:r>
              <a:rPr lang="en-US" altLang="en-US" sz="2800" dirty="0"/>
              <a:t>When computer language not compiled to native code – </a:t>
            </a:r>
            <a:r>
              <a:rPr lang="en-US" altLang="en-US" sz="2800" b="1" dirty="0">
                <a:solidFill>
                  <a:srgbClr val="F7B217"/>
                </a:solidFill>
              </a:rPr>
              <a:t>Interpretation</a:t>
            </a:r>
          </a:p>
          <a:p>
            <a:pPr>
              <a:lnSpc>
                <a:spcPct val="100000"/>
              </a:lnSpc>
              <a:spcBef>
                <a:spcPts val="0"/>
              </a:spcBef>
            </a:pPr>
            <a:r>
              <a:rPr lang="en-US" altLang="en-US" sz="3200" b="1" dirty="0">
                <a:solidFill>
                  <a:srgbClr val="F7B217"/>
                </a:solidFill>
              </a:rPr>
              <a:t>Virtualization</a:t>
            </a:r>
            <a:r>
              <a:rPr lang="en-US" altLang="en-US" sz="3200" dirty="0">
                <a:solidFill>
                  <a:srgbClr val="F7B217"/>
                </a:solidFill>
              </a:rPr>
              <a:t> </a:t>
            </a:r>
            <a:r>
              <a:rPr lang="en-US" altLang="en-US" sz="3200" dirty="0"/>
              <a:t>– OS natively compiled for CPU, running </a:t>
            </a:r>
            <a:r>
              <a:rPr lang="en-US" altLang="en-US" sz="3200" b="1" dirty="0">
                <a:solidFill>
                  <a:srgbClr val="F7B217"/>
                </a:solidFill>
              </a:rPr>
              <a:t>guest</a:t>
            </a:r>
            <a:r>
              <a:rPr lang="en-US" altLang="en-US" sz="3200" dirty="0">
                <a:solidFill>
                  <a:srgbClr val="F7B217"/>
                </a:solidFill>
              </a:rPr>
              <a:t> </a:t>
            </a:r>
            <a:r>
              <a:rPr lang="en-US" altLang="en-US" sz="3200" dirty="0"/>
              <a:t>OSes  also natively compiled </a:t>
            </a:r>
          </a:p>
          <a:p>
            <a:pPr lvl="1">
              <a:lnSpc>
                <a:spcPct val="100000"/>
              </a:lnSpc>
              <a:spcBef>
                <a:spcPts val="0"/>
              </a:spcBef>
            </a:pPr>
            <a:r>
              <a:rPr lang="en-US" altLang="en-US" sz="2800" dirty="0"/>
              <a:t>Consider </a:t>
            </a:r>
            <a:r>
              <a:rPr lang="en-US" altLang="en-US" sz="2800" dirty="0" err="1" smtClean="0"/>
              <a:t>VirtualBox</a:t>
            </a:r>
            <a:r>
              <a:rPr lang="en-US" altLang="en-US" sz="2800" dirty="0" smtClean="0"/>
              <a:t> running Windows 7 guests</a:t>
            </a:r>
            <a:r>
              <a:rPr lang="en-US" altLang="en-US" sz="2800" dirty="0"/>
              <a:t>, each running applications, all on native </a:t>
            </a:r>
            <a:r>
              <a:rPr lang="en-US" altLang="en-US" sz="2800" dirty="0" smtClean="0"/>
              <a:t>Windows 7 </a:t>
            </a:r>
            <a:r>
              <a:rPr lang="en-US" altLang="en-US" sz="2800" b="1" dirty="0">
                <a:solidFill>
                  <a:srgbClr val="F7B217"/>
                </a:solidFill>
              </a:rPr>
              <a:t>host</a:t>
            </a:r>
            <a:r>
              <a:rPr lang="en-US" altLang="en-US" sz="2800" dirty="0">
                <a:solidFill>
                  <a:srgbClr val="F7B217"/>
                </a:solidFill>
              </a:rPr>
              <a:t> </a:t>
            </a:r>
            <a:r>
              <a:rPr lang="en-US" altLang="en-US" sz="2800" dirty="0"/>
              <a:t>OS</a:t>
            </a:r>
          </a:p>
          <a:p>
            <a:pPr lvl="1">
              <a:lnSpc>
                <a:spcPct val="100000"/>
              </a:lnSpc>
              <a:spcBef>
                <a:spcPts val="0"/>
              </a:spcBef>
            </a:pPr>
            <a:r>
              <a:rPr lang="en-US" altLang="en-US" sz="2800" b="1" dirty="0">
                <a:solidFill>
                  <a:srgbClr val="F7B217"/>
                </a:solidFill>
              </a:rPr>
              <a:t>VMM</a:t>
            </a:r>
            <a:r>
              <a:rPr lang="en-US" altLang="en-US" sz="2800" dirty="0">
                <a:solidFill>
                  <a:srgbClr val="F7B217"/>
                </a:solidFill>
              </a:rPr>
              <a:t> </a:t>
            </a:r>
            <a:r>
              <a:rPr lang="en-US" altLang="en-US" sz="2800" dirty="0"/>
              <a:t>(virtual machine Manager) provides virtualization </a:t>
            </a:r>
            <a:r>
              <a:rPr lang="en-US" altLang="en-US" sz="2800" dirty="0" smtClean="0"/>
              <a:t>services</a:t>
            </a:r>
            <a:endParaRPr lang="en-US" sz="2800"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20</a:t>
            </a:fld>
            <a:endParaRPr lang="ru-RU" dirty="0"/>
          </a:p>
        </p:txBody>
      </p:sp>
      <p:sp>
        <p:nvSpPr>
          <p:cNvPr id="4" name="Title 3"/>
          <p:cNvSpPr>
            <a:spLocks noGrp="1"/>
          </p:cNvSpPr>
          <p:nvPr>
            <p:ph type="title"/>
          </p:nvPr>
        </p:nvSpPr>
        <p:spPr/>
        <p:txBody>
          <a:bodyPr/>
          <a:lstStyle/>
          <a:p>
            <a:r>
              <a:rPr lang="en-US" dirty="0" smtClean="0"/>
              <a:t>Virtualization</a:t>
            </a:r>
            <a:endParaRPr lang="en-US" dirty="0"/>
          </a:p>
        </p:txBody>
      </p:sp>
    </p:spTree>
    <p:extLst>
      <p:ext uri="{BB962C8B-B14F-4D97-AF65-F5344CB8AC3E}">
        <p14:creationId xmlns:p14="http://schemas.microsoft.com/office/powerpoint/2010/main" val="2454568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091427"/>
            <a:ext cx="10515600" cy="5655882"/>
          </a:xfrm>
        </p:spPr>
        <p:txBody>
          <a:bodyPr>
            <a:normAutofit lnSpcReduction="10000"/>
          </a:bodyPr>
          <a:lstStyle/>
          <a:p>
            <a:r>
              <a:rPr lang="en-US" altLang="en-US" dirty="0"/>
              <a:t>Use cases involve laptops and desktops running multiple OSes for exploration or compatibility</a:t>
            </a:r>
          </a:p>
          <a:p>
            <a:pPr lvl="1"/>
            <a:r>
              <a:rPr lang="en-US" altLang="en-US" dirty="0"/>
              <a:t>Apple laptop running Mac OS X host, Windows as a guest</a:t>
            </a:r>
          </a:p>
          <a:p>
            <a:pPr lvl="1"/>
            <a:r>
              <a:rPr lang="en-US" altLang="en-US" dirty="0"/>
              <a:t>Developing apps for multiple OSes without having multiple systems</a:t>
            </a:r>
          </a:p>
          <a:p>
            <a:pPr lvl="1"/>
            <a:r>
              <a:rPr lang="en-US" altLang="en-US" dirty="0"/>
              <a:t>QA testing applications without having multiple systems</a:t>
            </a:r>
          </a:p>
          <a:p>
            <a:pPr lvl="1"/>
            <a:r>
              <a:rPr lang="en-US" altLang="en-US" dirty="0"/>
              <a:t>Executing and managing compute environments within data centers</a:t>
            </a:r>
          </a:p>
          <a:p>
            <a:r>
              <a:rPr lang="en-US" altLang="en-US" dirty="0"/>
              <a:t>VMM can run natively, in which case they are also the host</a:t>
            </a:r>
          </a:p>
          <a:p>
            <a:pPr lvl="1"/>
            <a:r>
              <a:rPr lang="en-US" altLang="en-US" dirty="0"/>
              <a:t>There is no general purpose host then (VMware ESX and Citrix </a:t>
            </a:r>
            <a:r>
              <a:rPr lang="en-US" altLang="en-US" dirty="0" err="1"/>
              <a:t>XenServer</a:t>
            </a:r>
            <a:r>
              <a:rPr lang="en-US" altLang="en-US" dirty="0"/>
              <a:t>)</a:t>
            </a:r>
          </a:p>
          <a:p>
            <a:pPr lvl="2"/>
            <a:endParaRPr lang="en-US" altLang="en-US" dirty="0"/>
          </a:p>
          <a:p>
            <a:endParaRPr lang="en-US"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21</a:t>
            </a:fld>
            <a:endParaRPr lang="ru-RU" dirty="0"/>
          </a:p>
        </p:txBody>
      </p:sp>
      <p:sp>
        <p:nvSpPr>
          <p:cNvPr id="4" name="Title 3"/>
          <p:cNvSpPr>
            <a:spLocks noGrp="1"/>
          </p:cNvSpPr>
          <p:nvPr>
            <p:ph type="title"/>
          </p:nvPr>
        </p:nvSpPr>
        <p:spPr/>
        <p:txBody>
          <a:bodyPr/>
          <a:lstStyle/>
          <a:p>
            <a:r>
              <a:rPr lang="en-US" dirty="0" smtClean="0"/>
              <a:t>Virtualization</a:t>
            </a:r>
            <a:endParaRPr lang="en-US" dirty="0"/>
          </a:p>
        </p:txBody>
      </p:sp>
    </p:spTree>
    <p:extLst>
      <p:ext uri="{BB962C8B-B14F-4D97-AF65-F5344CB8AC3E}">
        <p14:creationId xmlns:p14="http://schemas.microsoft.com/office/powerpoint/2010/main" val="3143775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22</a:t>
            </a:fld>
            <a:endParaRPr lang="ru-RU" dirty="0"/>
          </a:p>
        </p:txBody>
      </p:sp>
      <p:sp>
        <p:nvSpPr>
          <p:cNvPr id="4" name="Title 3"/>
          <p:cNvSpPr>
            <a:spLocks noGrp="1"/>
          </p:cNvSpPr>
          <p:nvPr>
            <p:ph type="title"/>
          </p:nvPr>
        </p:nvSpPr>
        <p:spPr/>
        <p:txBody>
          <a:bodyPr/>
          <a:lstStyle/>
          <a:p>
            <a:r>
              <a:rPr lang="en-US" dirty="0" smtClean="0"/>
              <a:t>Virtualization</a:t>
            </a:r>
            <a:endParaRPr lang="en-US" dirty="0"/>
          </a:p>
        </p:txBody>
      </p:sp>
      <p:pic>
        <p:nvPicPr>
          <p:cNvPr id="5" name="Picture 1" descr="1_20.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4375" y="1386990"/>
            <a:ext cx="7454355" cy="5043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035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178052"/>
            <a:ext cx="10515600" cy="5251623"/>
          </a:xfrm>
        </p:spPr>
        <p:txBody>
          <a:bodyPr>
            <a:normAutofit/>
          </a:bodyPr>
          <a:lstStyle/>
          <a:p>
            <a:r>
              <a:rPr lang="en-NZ" sz="3200" dirty="0"/>
              <a:t>Demands on operating systems require new ways of organizing the </a:t>
            </a:r>
            <a:r>
              <a:rPr lang="en-NZ" sz="3200" dirty="0" smtClean="0"/>
              <a:t>OS</a:t>
            </a:r>
            <a:endParaRPr lang="en-NZ" dirty="0"/>
          </a:p>
          <a:p>
            <a:r>
              <a:rPr lang="en-NZ" dirty="0" smtClean="0"/>
              <a:t>Different </a:t>
            </a:r>
            <a:r>
              <a:rPr lang="en-NZ" dirty="0"/>
              <a:t>approaches and design elements have been tried</a:t>
            </a:r>
            <a:r>
              <a:rPr lang="en-NZ" dirty="0" smtClean="0"/>
              <a:t>:</a:t>
            </a:r>
          </a:p>
          <a:p>
            <a:pPr lvl="1"/>
            <a:r>
              <a:rPr lang="en-NZ" dirty="0" smtClean="0"/>
              <a:t>microkernel </a:t>
            </a:r>
            <a:r>
              <a:rPr lang="en-NZ" dirty="0"/>
              <a:t>architecture</a:t>
            </a:r>
          </a:p>
          <a:p>
            <a:pPr lvl="1"/>
            <a:r>
              <a:rPr lang="en-NZ" dirty="0"/>
              <a:t>multithreading</a:t>
            </a:r>
          </a:p>
          <a:p>
            <a:pPr lvl="1"/>
            <a:r>
              <a:rPr lang="en-NZ" dirty="0"/>
              <a:t>symmetric multiprocessing</a:t>
            </a:r>
          </a:p>
          <a:p>
            <a:pPr lvl="1"/>
            <a:r>
              <a:rPr lang="en-NZ" dirty="0"/>
              <a:t>distributed operating systems</a:t>
            </a:r>
          </a:p>
          <a:p>
            <a:pPr lvl="1"/>
            <a:r>
              <a:rPr lang="en-NZ" dirty="0"/>
              <a:t>object-oriented design</a:t>
            </a:r>
          </a:p>
          <a:p>
            <a:endParaRPr lang="en-US"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23</a:t>
            </a:fld>
            <a:endParaRPr lang="ru-RU" dirty="0"/>
          </a:p>
        </p:txBody>
      </p:sp>
      <p:sp>
        <p:nvSpPr>
          <p:cNvPr id="4" name="Title 3"/>
          <p:cNvSpPr>
            <a:spLocks noGrp="1"/>
          </p:cNvSpPr>
          <p:nvPr>
            <p:ph type="title"/>
          </p:nvPr>
        </p:nvSpPr>
        <p:spPr/>
        <p:txBody>
          <a:bodyPr>
            <a:normAutofit/>
          </a:bodyPr>
          <a:lstStyle/>
          <a:p>
            <a:r>
              <a:rPr lang="en-US" dirty="0"/>
              <a:t>Different Architectural </a:t>
            </a:r>
            <a:r>
              <a:rPr lang="en-US" dirty="0" smtClean="0"/>
              <a:t>Approaches</a:t>
            </a:r>
            <a:endParaRPr lang="en-US" dirty="0"/>
          </a:p>
        </p:txBody>
      </p:sp>
    </p:spTree>
    <p:extLst>
      <p:ext uri="{BB962C8B-B14F-4D97-AF65-F5344CB8AC3E}">
        <p14:creationId xmlns:p14="http://schemas.microsoft.com/office/powerpoint/2010/main" val="3431916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64999" y="472120"/>
            <a:ext cx="7524751" cy="5262979"/>
          </a:xfrm>
          <a:prstGeom prst="rect">
            <a:avLst/>
          </a:prstGeom>
          <a:noFill/>
          <a:ln>
            <a:noFill/>
          </a:ln>
          <a:scene3d>
            <a:camera prst="perspectiveRelaxed"/>
            <a:lightRig rig="threePt" dir="t"/>
          </a:scene3d>
        </p:spPr>
        <p:txBody>
          <a:bodyPr wrap="square" lIns="91440" tIns="45720" rIns="91440" bIns="45720">
            <a:spAutoFit/>
          </a:bodyPr>
          <a:lstStyle/>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.text</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__start:	addi t1, zero, 0x18</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addi t2, zero, 0x21</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cycle: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beq</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t1, t2, done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slt</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t0, t1, t2</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bne</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t0, zero,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if_less</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nop</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sub t1, t1, t2</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j cycle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nop</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if_less</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sub t2, t2, t1</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j cycle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done:		add t3, t1, zero</a:t>
            </a:r>
            <a:endParaRPr lang="ru-RU" sz="2400" b="0" cap="none" spc="0" dirty="0">
              <a:ln w="0"/>
              <a:solidFill>
                <a:srgbClr val="273272"/>
              </a:solidFill>
              <a:effectLst>
                <a:reflection blurRad="6350" stA="53000" endA="300" endPos="35500" dir="5400000" sy="-90000" algn="bl" rotWithShape="0"/>
              </a:effectLst>
              <a:latin typeface="Courier New" pitchFamily="49" charset="0"/>
              <a:cs typeface="Courier New" pitchFamily="49" charset="0"/>
            </a:endParaRPr>
          </a:p>
        </p:txBody>
      </p:sp>
      <p:sp>
        <p:nvSpPr>
          <p:cNvPr id="2" name="Заголовок 1"/>
          <p:cNvSpPr>
            <a:spLocks noGrp="1"/>
          </p:cNvSpPr>
          <p:nvPr>
            <p:ph type="title"/>
          </p:nvPr>
        </p:nvSpPr>
        <p:spPr/>
        <p:txBody>
          <a:bodyPr>
            <a:normAutofit/>
          </a:bodyPr>
          <a:lstStyle/>
          <a:p>
            <a:r>
              <a:rPr lang="en-US" dirty="0" smtClean="0"/>
              <a:t>Any Questions?</a:t>
            </a:r>
            <a:endParaRPr lang="ru-RU" sz="4000" dirty="0"/>
          </a:p>
        </p:txBody>
      </p:sp>
      <p:sp>
        <p:nvSpPr>
          <p:cNvPr id="6" name="Номер слайда 5"/>
          <p:cNvSpPr>
            <a:spLocks noGrp="1"/>
          </p:cNvSpPr>
          <p:nvPr>
            <p:ph type="sldNum" sz="quarter" idx="12"/>
          </p:nvPr>
        </p:nvSpPr>
        <p:spPr/>
        <p:txBody>
          <a:bodyPr/>
          <a:lstStyle/>
          <a:p>
            <a:pPr algn="ctr"/>
            <a:fld id="{1397BFD8-F312-4EF2-A268-44FB4BDDBBB0}" type="slidenum">
              <a:rPr lang="ru-RU" smtClean="0"/>
              <a:pPr algn="ctr"/>
              <a:t>24</a:t>
            </a:fld>
            <a:endParaRPr lang="ru-RU" dirty="0"/>
          </a:p>
        </p:txBody>
      </p:sp>
    </p:spTree>
    <p:extLst>
      <p:ext uri="{BB962C8B-B14F-4D97-AF65-F5344CB8AC3E}">
        <p14:creationId xmlns:p14="http://schemas.microsoft.com/office/powerpoint/2010/main" val="4217875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55104" y="1024051"/>
            <a:ext cx="10801090" cy="5732884"/>
          </a:xfrm>
        </p:spPr>
        <p:txBody>
          <a:bodyPr>
            <a:normAutofit fontScale="77500" lnSpcReduction="20000"/>
          </a:bodyPr>
          <a:lstStyle/>
          <a:p>
            <a:pPr>
              <a:lnSpc>
                <a:spcPct val="100000"/>
              </a:lnSpc>
            </a:pPr>
            <a:r>
              <a:rPr lang="en-US" altLang="en-US" dirty="0"/>
              <a:t>OS is a </a:t>
            </a:r>
            <a:r>
              <a:rPr lang="en-US" altLang="en-US" b="1" dirty="0">
                <a:solidFill>
                  <a:srgbClr val="F7B217"/>
                </a:solidFill>
              </a:rPr>
              <a:t>resource allocator</a:t>
            </a:r>
          </a:p>
          <a:p>
            <a:pPr lvl="1">
              <a:lnSpc>
                <a:spcPct val="100000"/>
              </a:lnSpc>
            </a:pPr>
            <a:r>
              <a:rPr lang="en-US" altLang="en-US" dirty="0"/>
              <a:t>Manages all resources</a:t>
            </a:r>
          </a:p>
          <a:p>
            <a:pPr lvl="1">
              <a:lnSpc>
                <a:spcPct val="100000"/>
              </a:lnSpc>
            </a:pPr>
            <a:r>
              <a:rPr lang="en-US" altLang="en-US" dirty="0"/>
              <a:t>Decides between conflicting requests for efficient and fair resource use</a:t>
            </a:r>
          </a:p>
          <a:p>
            <a:pPr>
              <a:lnSpc>
                <a:spcPct val="100000"/>
              </a:lnSpc>
            </a:pPr>
            <a:r>
              <a:rPr lang="en-US" altLang="en-US" dirty="0"/>
              <a:t>OS is a </a:t>
            </a:r>
            <a:r>
              <a:rPr lang="en-US" altLang="en-US" b="1" dirty="0">
                <a:solidFill>
                  <a:srgbClr val="F7B217"/>
                </a:solidFill>
              </a:rPr>
              <a:t>control program</a:t>
            </a:r>
          </a:p>
          <a:p>
            <a:pPr lvl="1">
              <a:lnSpc>
                <a:spcPct val="100000"/>
              </a:lnSpc>
            </a:pPr>
            <a:r>
              <a:rPr lang="en-US" altLang="en-US" dirty="0"/>
              <a:t>Controls execution of programs to prevent errors and improper use of the computer</a:t>
            </a:r>
          </a:p>
          <a:p>
            <a:pPr>
              <a:lnSpc>
                <a:spcPct val="100000"/>
              </a:lnSpc>
            </a:pPr>
            <a:r>
              <a:rPr lang="en-US" altLang="en-US" dirty="0"/>
              <a:t>No universally accepted definition</a:t>
            </a:r>
          </a:p>
          <a:p>
            <a:pPr>
              <a:lnSpc>
                <a:spcPct val="100000"/>
              </a:lnSpc>
            </a:pPr>
            <a:r>
              <a:rPr lang="ja-JP" altLang="en-US" dirty="0"/>
              <a:t>“</a:t>
            </a:r>
            <a:r>
              <a:rPr lang="en-US" altLang="ja-JP" dirty="0"/>
              <a:t>Everything a vendor ships when you order an operating system</a:t>
            </a:r>
            <a:r>
              <a:rPr lang="ja-JP" altLang="en-US" dirty="0"/>
              <a:t>”</a:t>
            </a:r>
            <a:r>
              <a:rPr lang="en-US" altLang="ja-JP" dirty="0"/>
              <a:t> is a good approximation</a:t>
            </a:r>
          </a:p>
          <a:p>
            <a:pPr lvl="1">
              <a:lnSpc>
                <a:spcPct val="100000"/>
              </a:lnSpc>
            </a:pPr>
            <a:r>
              <a:rPr lang="en-US" altLang="en-US" dirty="0"/>
              <a:t>But varies wildly</a:t>
            </a:r>
          </a:p>
          <a:p>
            <a:pPr>
              <a:lnSpc>
                <a:spcPct val="100000"/>
              </a:lnSpc>
            </a:pPr>
            <a:r>
              <a:rPr lang="ja-JP" altLang="en-US" dirty="0"/>
              <a:t>“</a:t>
            </a:r>
            <a:r>
              <a:rPr lang="en-US" altLang="ja-JP" dirty="0"/>
              <a:t>The one program running at all times on the computer</a:t>
            </a:r>
            <a:r>
              <a:rPr lang="ja-JP" altLang="en-US" dirty="0"/>
              <a:t>”</a:t>
            </a:r>
            <a:r>
              <a:rPr lang="en-US" altLang="ja-JP" dirty="0"/>
              <a:t> is the </a:t>
            </a:r>
            <a:r>
              <a:rPr lang="en-US" altLang="ja-JP" b="1" dirty="0" smtClean="0">
                <a:solidFill>
                  <a:srgbClr val="F7B217"/>
                </a:solidFill>
              </a:rPr>
              <a:t>kernel</a:t>
            </a:r>
            <a:r>
              <a:rPr lang="en-US" altLang="ja-JP" b="1" dirty="0" smtClean="0"/>
              <a:t>  </a:t>
            </a:r>
            <a:endParaRPr lang="en-US" altLang="ja-JP" dirty="0"/>
          </a:p>
          <a:p>
            <a:pPr>
              <a:lnSpc>
                <a:spcPct val="100000"/>
              </a:lnSpc>
            </a:pPr>
            <a:r>
              <a:rPr lang="en-US" altLang="ja-JP" dirty="0"/>
              <a:t>Everything else is either</a:t>
            </a:r>
          </a:p>
          <a:p>
            <a:pPr lvl="1">
              <a:lnSpc>
                <a:spcPct val="100000"/>
              </a:lnSpc>
            </a:pPr>
            <a:r>
              <a:rPr lang="en-US" altLang="ja-JP" dirty="0"/>
              <a:t>a system program (ships with the operating system) , or</a:t>
            </a:r>
          </a:p>
          <a:p>
            <a:pPr lvl="1">
              <a:lnSpc>
                <a:spcPct val="100000"/>
              </a:lnSpc>
            </a:pPr>
            <a:r>
              <a:rPr lang="en-US" altLang="ja-JP" dirty="0"/>
              <a:t>an application </a:t>
            </a:r>
            <a:r>
              <a:rPr lang="en-US" altLang="ja-JP" dirty="0" smtClean="0"/>
              <a:t>program</a:t>
            </a:r>
            <a:endParaRPr lang="en-US" altLang="en-US"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3</a:t>
            </a:fld>
            <a:endParaRPr lang="ru-RU" dirty="0"/>
          </a:p>
        </p:txBody>
      </p:sp>
      <p:sp>
        <p:nvSpPr>
          <p:cNvPr id="4" name="Title 3"/>
          <p:cNvSpPr>
            <a:spLocks noGrp="1"/>
          </p:cNvSpPr>
          <p:nvPr>
            <p:ph type="title"/>
          </p:nvPr>
        </p:nvSpPr>
        <p:spPr/>
        <p:txBody>
          <a:bodyPr/>
          <a:lstStyle/>
          <a:p>
            <a:r>
              <a:rPr lang="en-US" altLang="en-US" dirty="0"/>
              <a:t>Operating System Definition</a:t>
            </a:r>
            <a:endParaRPr lang="en-US" dirty="0"/>
          </a:p>
        </p:txBody>
      </p:sp>
    </p:spTree>
    <p:extLst>
      <p:ext uri="{BB962C8B-B14F-4D97-AF65-F5344CB8AC3E}">
        <p14:creationId xmlns:p14="http://schemas.microsoft.com/office/powerpoint/2010/main" val="379047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4</a:t>
            </a:fld>
            <a:endParaRPr lang="ru-RU" dirty="0"/>
          </a:p>
        </p:txBody>
      </p:sp>
      <p:sp>
        <p:nvSpPr>
          <p:cNvPr id="4" name="Title 3"/>
          <p:cNvSpPr>
            <a:spLocks noGrp="1"/>
          </p:cNvSpPr>
          <p:nvPr>
            <p:ph type="title"/>
          </p:nvPr>
        </p:nvSpPr>
        <p:spPr/>
        <p:txBody>
          <a:bodyPr>
            <a:normAutofit fontScale="90000"/>
          </a:bodyPr>
          <a:lstStyle/>
          <a:p>
            <a:r>
              <a:rPr lang="en-US" dirty="0" smtClean="0"/>
              <a:t>Computer Hardware and Software Structure</a:t>
            </a:r>
            <a:endParaRPr lang="en-US" dirty="0"/>
          </a:p>
        </p:txBody>
      </p:sp>
      <p:pic>
        <p:nvPicPr>
          <p:cNvPr id="6" name="Picture 5"/>
          <p:cNvPicPr>
            <a:picLocks noChangeAspect="1"/>
          </p:cNvPicPr>
          <p:nvPr/>
        </p:nvPicPr>
        <p:blipFill>
          <a:blip r:embed="rId2"/>
          <a:stretch>
            <a:fillRect/>
          </a:stretch>
        </p:blipFill>
        <p:spPr>
          <a:xfrm>
            <a:off x="1506855" y="1241427"/>
            <a:ext cx="9178290" cy="5189220"/>
          </a:xfrm>
          <a:prstGeom prst="rect">
            <a:avLst/>
          </a:prstGeom>
        </p:spPr>
      </p:pic>
    </p:spTree>
    <p:extLst>
      <p:ext uri="{BB962C8B-B14F-4D97-AF65-F5344CB8AC3E}">
        <p14:creationId xmlns:p14="http://schemas.microsoft.com/office/powerpoint/2010/main" val="261097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178052"/>
            <a:ext cx="10515600" cy="5359907"/>
          </a:xfrm>
        </p:spPr>
        <p:txBody>
          <a:bodyPr/>
          <a:lstStyle/>
          <a:p>
            <a:pPr>
              <a:spcBef>
                <a:spcPts val="1200"/>
              </a:spcBef>
            </a:pPr>
            <a:r>
              <a:rPr lang="en-US" dirty="0"/>
              <a:t>Program development</a:t>
            </a:r>
          </a:p>
          <a:p>
            <a:pPr>
              <a:spcBef>
                <a:spcPts val="1200"/>
              </a:spcBef>
            </a:pPr>
            <a:r>
              <a:rPr lang="en-US" dirty="0"/>
              <a:t>Program execution</a:t>
            </a:r>
          </a:p>
          <a:p>
            <a:pPr>
              <a:spcBef>
                <a:spcPts val="1200"/>
              </a:spcBef>
            </a:pPr>
            <a:r>
              <a:rPr lang="en-US" dirty="0"/>
              <a:t>Access I/O devices</a:t>
            </a:r>
          </a:p>
          <a:p>
            <a:pPr>
              <a:spcBef>
                <a:spcPts val="1200"/>
              </a:spcBef>
            </a:pPr>
            <a:r>
              <a:rPr lang="en-US" dirty="0"/>
              <a:t>Controlled access to files</a:t>
            </a:r>
          </a:p>
          <a:p>
            <a:pPr>
              <a:spcBef>
                <a:spcPts val="1200"/>
              </a:spcBef>
            </a:pPr>
            <a:r>
              <a:rPr lang="en-US" dirty="0"/>
              <a:t>System access</a:t>
            </a:r>
          </a:p>
          <a:p>
            <a:pPr>
              <a:spcBef>
                <a:spcPts val="1200"/>
              </a:spcBef>
            </a:pPr>
            <a:r>
              <a:rPr lang="en-US" dirty="0"/>
              <a:t>Error detection and response</a:t>
            </a:r>
          </a:p>
          <a:p>
            <a:pPr>
              <a:spcBef>
                <a:spcPts val="1200"/>
              </a:spcBef>
            </a:pPr>
            <a:r>
              <a:rPr lang="en-US" dirty="0" smtClean="0"/>
              <a:t>Accounting</a:t>
            </a:r>
            <a:endParaRPr lang="en-US"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5</a:t>
            </a:fld>
            <a:endParaRPr lang="ru-RU" dirty="0"/>
          </a:p>
        </p:txBody>
      </p:sp>
      <p:sp>
        <p:nvSpPr>
          <p:cNvPr id="4" name="Title 3"/>
          <p:cNvSpPr>
            <a:spLocks noGrp="1"/>
          </p:cNvSpPr>
          <p:nvPr>
            <p:ph type="title"/>
          </p:nvPr>
        </p:nvSpPr>
        <p:spPr/>
        <p:txBody>
          <a:bodyPr/>
          <a:lstStyle/>
          <a:p>
            <a:r>
              <a:rPr lang="en-US" dirty="0"/>
              <a:t>Operating System Services</a:t>
            </a:r>
          </a:p>
        </p:txBody>
      </p:sp>
    </p:spTree>
    <p:extLst>
      <p:ext uri="{BB962C8B-B14F-4D97-AF65-F5344CB8AC3E}">
        <p14:creationId xmlns:p14="http://schemas.microsoft.com/office/powerpoint/2010/main" val="13584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Instruction set architecture (</a:t>
            </a:r>
            <a:r>
              <a:rPr lang="en-US" b="1" dirty="0">
                <a:solidFill>
                  <a:srgbClr val="F7B217"/>
                </a:solidFill>
              </a:rPr>
              <a:t>ISA</a:t>
            </a:r>
            <a:r>
              <a:rPr lang="en-US" dirty="0"/>
              <a:t>)</a:t>
            </a:r>
          </a:p>
          <a:p>
            <a:r>
              <a:rPr lang="en-US" dirty="0"/>
              <a:t>Application binary interface (</a:t>
            </a:r>
            <a:r>
              <a:rPr lang="en-US" b="1" dirty="0">
                <a:solidFill>
                  <a:srgbClr val="F7B217"/>
                </a:solidFill>
              </a:rPr>
              <a:t>ABI</a:t>
            </a:r>
            <a:r>
              <a:rPr lang="en-US" dirty="0"/>
              <a:t>)</a:t>
            </a:r>
          </a:p>
          <a:p>
            <a:r>
              <a:rPr lang="en-US" dirty="0"/>
              <a:t>Application programming interface (</a:t>
            </a:r>
            <a:r>
              <a:rPr lang="en-US" b="1" dirty="0">
                <a:solidFill>
                  <a:srgbClr val="F7B217"/>
                </a:solidFill>
              </a:rPr>
              <a:t>API</a:t>
            </a:r>
            <a:r>
              <a:rPr lang="en-US" dirty="0"/>
              <a:t>)</a:t>
            </a:r>
          </a:p>
          <a:p>
            <a:endParaRPr lang="en-US"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6</a:t>
            </a:fld>
            <a:endParaRPr lang="ru-RU" dirty="0"/>
          </a:p>
        </p:txBody>
      </p:sp>
      <p:sp>
        <p:nvSpPr>
          <p:cNvPr id="4" name="Title 3"/>
          <p:cNvSpPr>
            <a:spLocks noGrp="1"/>
          </p:cNvSpPr>
          <p:nvPr>
            <p:ph type="title"/>
          </p:nvPr>
        </p:nvSpPr>
        <p:spPr/>
        <p:txBody>
          <a:bodyPr/>
          <a:lstStyle/>
          <a:p>
            <a:r>
              <a:rPr lang="en-US" dirty="0"/>
              <a:t>Key Interfaces</a:t>
            </a:r>
          </a:p>
        </p:txBody>
      </p:sp>
    </p:spTree>
    <p:extLst>
      <p:ext uri="{BB962C8B-B14F-4D97-AF65-F5344CB8AC3E}">
        <p14:creationId xmlns:p14="http://schemas.microsoft.com/office/powerpoint/2010/main" val="563320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7</a:t>
            </a:fld>
            <a:endParaRPr lang="ru-RU" dirty="0"/>
          </a:p>
        </p:txBody>
      </p:sp>
      <p:sp>
        <p:nvSpPr>
          <p:cNvPr id="4" name="Title 3"/>
          <p:cNvSpPr>
            <a:spLocks noGrp="1"/>
          </p:cNvSpPr>
          <p:nvPr>
            <p:ph type="title"/>
          </p:nvPr>
        </p:nvSpPr>
        <p:spPr/>
        <p:txBody>
          <a:bodyPr/>
          <a:lstStyle/>
          <a:p>
            <a:r>
              <a:rPr lang="en-US" dirty="0" smtClean="0"/>
              <a:t>Operating System as Resource Manager</a:t>
            </a:r>
            <a:endParaRPr lang="en-US" dirty="0"/>
          </a:p>
        </p:txBody>
      </p:sp>
      <p:pic>
        <p:nvPicPr>
          <p:cNvPr id="5" name="Picture 4"/>
          <p:cNvPicPr>
            <a:picLocks noChangeAspect="1"/>
          </p:cNvPicPr>
          <p:nvPr/>
        </p:nvPicPr>
        <p:blipFill>
          <a:blip r:embed="rId2"/>
          <a:stretch>
            <a:fillRect/>
          </a:stretch>
        </p:blipFill>
        <p:spPr>
          <a:xfrm>
            <a:off x="2716028" y="1090565"/>
            <a:ext cx="7029450" cy="5581650"/>
          </a:xfrm>
          <a:prstGeom prst="rect">
            <a:avLst/>
          </a:prstGeom>
        </p:spPr>
      </p:pic>
    </p:spTree>
    <p:extLst>
      <p:ext uri="{BB962C8B-B14F-4D97-AF65-F5344CB8AC3E}">
        <p14:creationId xmlns:p14="http://schemas.microsoft.com/office/powerpoint/2010/main" val="335815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199" y="1178053"/>
            <a:ext cx="10981623" cy="5598132"/>
          </a:xfrm>
        </p:spPr>
        <p:txBody>
          <a:bodyPr>
            <a:normAutofit lnSpcReduction="10000"/>
          </a:bodyPr>
          <a:lstStyle/>
          <a:p>
            <a:r>
              <a:rPr lang="en-US" altLang="en-US" sz="2800" b="1" dirty="0" smtClean="0">
                <a:solidFill>
                  <a:srgbClr val="F7B217"/>
                </a:solidFill>
              </a:rPr>
              <a:t>Multiprogramming</a:t>
            </a:r>
            <a:r>
              <a:rPr lang="en-US" altLang="en-US" sz="2800" dirty="0" smtClean="0">
                <a:solidFill>
                  <a:srgbClr val="F7B217"/>
                </a:solidFill>
              </a:rPr>
              <a:t> </a:t>
            </a:r>
            <a:r>
              <a:rPr lang="en-US" altLang="en-US" sz="2800" dirty="0">
                <a:solidFill>
                  <a:srgbClr val="F7B217"/>
                </a:solidFill>
              </a:rPr>
              <a:t>(</a:t>
            </a:r>
            <a:r>
              <a:rPr lang="en-US" altLang="en-US" sz="2800" b="1" dirty="0">
                <a:solidFill>
                  <a:srgbClr val="F7B217"/>
                </a:solidFill>
              </a:rPr>
              <a:t>Batch system</a:t>
            </a:r>
            <a:r>
              <a:rPr lang="en-US" altLang="en-US" sz="2800" dirty="0">
                <a:solidFill>
                  <a:srgbClr val="F7B217"/>
                </a:solidFill>
              </a:rPr>
              <a:t>) </a:t>
            </a:r>
            <a:r>
              <a:rPr lang="en-US" altLang="en-US" sz="2800" dirty="0"/>
              <a:t>needed for efficiency</a:t>
            </a:r>
          </a:p>
          <a:p>
            <a:pPr lvl="1"/>
            <a:r>
              <a:rPr lang="en-US" altLang="en-US" sz="2400" dirty="0"/>
              <a:t>Single user cannot keep CPU and I/O devices busy at all times</a:t>
            </a:r>
          </a:p>
          <a:p>
            <a:pPr lvl="1"/>
            <a:r>
              <a:rPr lang="en-US" altLang="en-US" sz="2400" dirty="0"/>
              <a:t>Multiprogramming organizes jobs (code and data) so CPU always has one to execute</a:t>
            </a:r>
          </a:p>
          <a:p>
            <a:pPr lvl="1"/>
            <a:r>
              <a:rPr lang="en-US" altLang="en-US" sz="2400" dirty="0"/>
              <a:t>A subset of total jobs in system is kept in memory</a:t>
            </a:r>
          </a:p>
          <a:p>
            <a:pPr lvl="1"/>
            <a:r>
              <a:rPr lang="en-US" altLang="en-US" sz="2400" dirty="0"/>
              <a:t>One job selected and run via </a:t>
            </a:r>
            <a:r>
              <a:rPr lang="en-US" altLang="en-US" sz="2400" b="1" dirty="0">
                <a:solidFill>
                  <a:srgbClr val="F7B217"/>
                </a:solidFill>
              </a:rPr>
              <a:t>job scheduling</a:t>
            </a:r>
          </a:p>
          <a:p>
            <a:pPr lvl="1"/>
            <a:r>
              <a:rPr lang="en-US" altLang="en-US" sz="2400" dirty="0"/>
              <a:t>When it has to wait (for I/O for example), OS switches to another </a:t>
            </a:r>
            <a:r>
              <a:rPr lang="en-US" altLang="en-US" sz="2400" dirty="0" smtClean="0"/>
              <a:t>job</a:t>
            </a:r>
            <a:endParaRPr lang="en-US" altLang="en-US" sz="2400" dirty="0"/>
          </a:p>
          <a:p>
            <a:r>
              <a:rPr lang="en-US" altLang="en-US" sz="2800" b="1" dirty="0">
                <a:solidFill>
                  <a:srgbClr val="F7B217"/>
                </a:solidFill>
              </a:rPr>
              <a:t>Timesharing </a:t>
            </a:r>
            <a:r>
              <a:rPr lang="en-US" altLang="en-US" sz="2800" dirty="0">
                <a:solidFill>
                  <a:srgbClr val="F7B217"/>
                </a:solidFill>
              </a:rPr>
              <a:t>(</a:t>
            </a:r>
            <a:r>
              <a:rPr lang="en-US" altLang="en-US" sz="2800" b="1" dirty="0">
                <a:solidFill>
                  <a:srgbClr val="F7B217"/>
                </a:solidFill>
              </a:rPr>
              <a:t>multitasking</a:t>
            </a:r>
            <a:r>
              <a:rPr lang="en-US" altLang="en-US" sz="2800" dirty="0">
                <a:solidFill>
                  <a:srgbClr val="F7B217"/>
                </a:solidFill>
              </a:rPr>
              <a:t>)</a:t>
            </a:r>
            <a:r>
              <a:rPr lang="en-US" altLang="en-US" sz="2800" b="1" dirty="0">
                <a:solidFill>
                  <a:srgbClr val="F7B217"/>
                </a:solidFill>
              </a:rPr>
              <a:t> </a:t>
            </a:r>
            <a:r>
              <a:rPr lang="en-US" altLang="en-US" sz="2800" dirty="0"/>
              <a:t>is logical extension in which CPU switches jobs so frequently that users can interact with each job while it is running, creating </a:t>
            </a:r>
            <a:r>
              <a:rPr lang="en-US" altLang="en-US" sz="2800" b="1" dirty="0">
                <a:solidFill>
                  <a:srgbClr val="F7B217"/>
                </a:solidFill>
              </a:rPr>
              <a:t>interactive</a:t>
            </a:r>
            <a:r>
              <a:rPr lang="en-US" altLang="en-US" sz="2800" dirty="0">
                <a:solidFill>
                  <a:srgbClr val="F7B217"/>
                </a:solidFill>
              </a:rPr>
              <a:t> </a:t>
            </a:r>
            <a:r>
              <a:rPr lang="en-US" altLang="en-US" sz="2800" dirty="0"/>
              <a:t>computing</a:t>
            </a:r>
          </a:p>
          <a:p>
            <a:pPr lvl="1"/>
            <a:r>
              <a:rPr lang="en-US" altLang="en-US" sz="2400" b="1" dirty="0">
                <a:solidFill>
                  <a:srgbClr val="F7B217"/>
                </a:solidFill>
              </a:rPr>
              <a:t>Response time </a:t>
            </a:r>
            <a:r>
              <a:rPr lang="en-US" altLang="en-US" sz="2400" dirty="0"/>
              <a:t>should be &lt; 1 second</a:t>
            </a:r>
          </a:p>
          <a:p>
            <a:pPr lvl="1"/>
            <a:r>
              <a:rPr lang="en-US" altLang="en-US" sz="2400" dirty="0"/>
              <a:t>Each user has at least one program executing in memory </a:t>
            </a:r>
            <a:r>
              <a:rPr lang="en-US" altLang="en-US" sz="2400" dirty="0">
                <a:sym typeface="Wingdings 3" panose="05040102010807070707" pitchFamily="18" charset="2"/>
              </a:rPr>
              <a:t></a:t>
            </a:r>
            <a:r>
              <a:rPr lang="en-US" altLang="en-US" sz="2400" b="1" dirty="0">
                <a:solidFill>
                  <a:srgbClr val="F7B217"/>
                </a:solidFill>
                <a:sym typeface="Wingdings 3" panose="05040102010807070707" pitchFamily="18" charset="2"/>
              </a:rPr>
              <a:t>process</a:t>
            </a:r>
          </a:p>
          <a:p>
            <a:pPr lvl="1"/>
            <a:r>
              <a:rPr lang="en-US" altLang="en-US" sz="2400" dirty="0">
                <a:sym typeface="Wingdings 3" panose="05040102010807070707" pitchFamily="18" charset="2"/>
              </a:rPr>
              <a:t>If several jobs ready to run at the same time  </a:t>
            </a:r>
            <a:r>
              <a:rPr lang="en-US" altLang="en-US" sz="2400" b="1" dirty="0">
                <a:solidFill>
                  <a:srgbClr val="F7B217"/>
                </a:solidFill>
                <a:sym typeface="Wingdings 3" panose="05040102010807070707" pitchFamily="18" charset="2"/>
              </a:rPr>
              <a:t>CPU scheduling</a:t>
            </a:r>
          </a:p>
          <a:p>
            <a:pPr lvl="1"/>
            <a:r>
              <a:rPr lang="en-US" altLang="en-US" sz="2400" dirty="0">
                <a:sym typeface="Wingdings 3" panose="05040102010807070707" pitchFamily="18" charset="2"/>
              </a:rPr>
              <a:t>If processes don</a:t>
            </a:r>
            <a:r>
              <a:rPr lang="ja-JP" altLang="en-US" sz="2400" dirty="0">
                <a:sym typeface="Wingdings 3" panose="05040102010807070707" pitchFamily="18" charset="2"/>
              </a:rPr>
              <a:t>’</a:t>
            </a:r>
            <a:r>
              <a:rPr lang="en-US" altLang="ja-JP" sz="2400" dirty="0">
                <a:sym typeface="Wingdings 3" panose="05040102010807070707" pitchFamily="18" charset="2"/>
              </a:rPr>
              <a:t>t fit in memory, </a:t>
            </a:r>
            <a:r>
              <a:rPr lang="en-US" altLang="ja-JP" sz="2400" b="1" dirty="0">
                <a:solidFill>
                  <a:srgbClr val="F7B217"/>
                </a:solidFill>
                <a:sym typeface="Wingdings 3" panose="05040102010807070707" pitchFamily="18" charset="2"/>
              </a:rPr>
              <a:t>swapping</a:t>
            </a:r>
            <a:r>
              <a:rPr lang="en-US" altLang="ja-JP" sz="2400" dirty="0">
                <a:solidFill>
                  <a:srgbClr val="F7B217"/>
                </a:solidFill>
                <a:sym typeface="Wingdings 3" panose="05040102010807070707" pitchFamily="18" charset="2"/>
              </a:rPr>
              <a:t> </a:t>
            </a:r>
            <a:r>
              <a:rPr lang="en-US" altLang="ja-JP" sz="2400" dirty="0">
                <a:sym typeface="Wingdings 3" panose="05040102010807070707" pitchFamily="18" charset="2"/>
              </a:rPr>
              <a:t>moves them in and out to run</a:t>
            </a:r>
          </a:p>
          <a:p>
            <a:pPr lvl="1"/>
            <a:r>
              <a:rPr lang="en-US" altLang="en-US" sz="2400" b="1" dirty="0">
                <a:solidFill>
                  <a:srgbClr val="F7B217"/>
                </a:solidFill>
                <a:sym typeface="Wingdings 3" panose="05040102010807070707" pitchFamily="18" charset="2"/>
              </a:rPr>
              <a:t>Virtual memory </a:t>
            </a:r>
            <a:r>
              <a:rPr lang="en-US" altLang="en-US" sz="2400" dirty="0">
                <a:sym typeface="Wingdings 3" panose="05040102010807070707" pitchFamily="18" charset="2"/>
              </a:rPr>
              <a:t>allows execution of processes not completely in </a:t>
            </a:r>
            <a:r>
              <a:rPr lang="en-US" altLang="en-US" sz="2400" dirty="0" smtClean="0">
                <a:sym typeface="Wingdings 3" panose="05040102010807070707" pitchFamily="18" charset="2"/>
              </a:rPr>
              <a:t>memory</a:t>
            </a:r>
            <a:endParaRPr lang="en-US" sz="2400"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8</a:t>
            </a:fld>
            <a:endParaRPr lang="ru-RU" dirty="0"/>
          </a:p>
        </p:txBody>
      </p:sp>
      <p:sp>
        <p:nvSpPr>
          <p:cNvPr id="4" name="Title 3"/>
          <p:cNvSpPr>
            <a:spLocks noGrp="1"/>
          </p:cNvSpPr>
          <p:nvPr>
            <p:ph type="title"/>
          </p:nvPr>
        </p:nvSpPr>
        <p:spPr/>
        <p:txBody>
          <a:bodyPr/>
          <a:lstStyle/>
          <a:p>
            <a:r>
              <a:rPr lang="en-US" altLang="en-US" dirty="0"/>
              <a:t>Operating System Structure</a:t>
            </a:r>
            <a:endParaRPr lang="en-US" dirty="0"/>
          </a:p>
        </p:txBody>
      </p:sp>
    </p:spTree>
    <p:extLst>
      <p:ext uri="{BB962C8B-B14F-4D97-AF65-F5344CB8AC3E}">
        <p14:creationId xmlns:p14="http://schemas.microsoft.com/office/powerpoint/2010/main" val="10404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9</a:t>
            </a:fld>
            <a:endParaRPr lang="ru-RU" dirty="0"/>
          </a:p>
        </p:txBody>
      </p:sp>
      <p:sp>
        <p:nvSpPr>
          <p:cNvPr id="4" name="Title 3"/>
          <p:cNvSpPr>
            <a:spLocks noGrp="1"/>
          </p:cNvSpPr>
          <p:nvPr>
            <p:ph type="title"/>
          </p:nvPr>
        </p:nvSpPr>
        <p:spPr/>
        <p:txBody>
          <a:bodyPr>
            <a:normAutofit fontScale="90000"/>
          </a:bodyPr>
          <a:lstStyle/>
          <a:p>
            <a:r>
              <a:rPr lang="en-US" altLang="en-US" dirty="0"/>
              <a:t>Memory Layout for </a:t>
            </a:r>
            <a:r>
              <a:rPr lang="en-US" altLang="en-US" dirty="0" err="1"/>
              <a:t>Multiprogrammed</a:t>
            </a:r>
            <a:r>
              <a:rPr lang="en-US" altLang="en-US" dirty="0"/>
              <a:t> System</a:t>
            </a: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945" y="1180343"/>
            <a:ext cx="3493333" cy="53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214822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Дымчатое стекло">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bg1"/>
        </a:solidFill>
      </a:spPr>
      <a:bodyPr wrap="square" lIns="72000" tIns="25200" rIns="0" bIns="25200" rtlCol="0" anchor="ctr" anchorCtr="0">
        <a:normAutofit/>
      </a:bodyPr>
      <a:lstStyle>
        <a:defPPr>
          <a:defRPr sz="4400" b="0" dirty="0" smtClean="0">
            <a:solidFill>
              <a:srgbClr val="2E5E8E"/>
            </a:solidFill>
            <a:latin typeface="+mj-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TM03090434[[fn=Дерево]]</Template>
  <TotalTime>23783</TotalTime>
  <Words>1441</Words>
  <Application>Microsoft Office PowerPoint</Application>
  <PresentationFormat>Widescreen</PresentationFormat>
  <Paragraphs>216</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MS PGothic</vt:lpstr>
      <vt:lpstr>Arial</vt:lpstr>
      <vt:lpstr>Calibri</vt:lpstr>
      <vt:lpstr>Calibri Light</vt:lpstr>
      <vt:lpstr>Courier New</vt:lpstr>
      <vt:lpstr>Wingdings</vt:lpstr>
      <vt:lpstr>Wingdings 3</vt:lpstr>
      <vt:lpstr>Тема Office</vt:lpstr>
      <vt:lpstr>Computer Architecture and Operating Systems Lecture 1: Operating System Architecture</vt:lpstr>
      <vt:lpstr>Operating System</vt:lpstr>
      <vt:lpstr>Operating System Definition</vt:lpstr>
      <vt:lpstr>Computer Hardware and Software Structure</vt:lpstr>
      <vt:lpstr>Operating System Services</vt:lpstr>
      <vt:lpstr>Key Interfaces</vt:lpstr>
      <vt:lpstr>Operating System as Resource Manager</vt:lpstr>
      <vt:lpstr>Operating System Structure</vt:lpstr>
      <vt:lpstr>Memory Layout for Multiprogrammed System</vt:lpstr>
      <vt:lpstr>Kernel Data Structures</vt:lpstr>
      <vt:lpstr>Operating-System Operations</vt:lpstr>
      <vt:lpstr>Transition from User to Kernel Mode</vt:lpstr>
      <vt:lpstr>Process Management</vt:lpstr>
      <vt:lpstr>Process Management Activities</vt:lpstr>
      <vt:lpstr>Memory Management</vt:lpstr>
      <vt:lpstr>Storage Management</vt:lpstr>
      <vt:lpstr>Mass-Storage Management</vt:lpstr>
      <vt:lpstr>I/O Subsystem</vt:lpstr>
      <vt:lpstr>Protection and Security</vt:lpstr>
      <vt:lpstr>Virtualization</vt:lpstr>
      <vt:lpstr>Virtualization</vt:lpstr>
      <vt:lpstr>Virtualization</vt:lpstr>
      <vt:lpstr>Different Architectural Approaches</vt:lpstr>
      <vt:lpstr>Any 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and Operating Systems Lecture X: Lecture Topic</dc:title>
  <dc:creator>Sergey</dc:creator>
  <cp:lastModifiedBy>Andrei Tatarnikov</cp:lastModifiedBy>
  <cp:revision>575</cp:revision>
  <dcterms:created xsi:type="dcterms:W3CDTF">2015-11-11T03:30:50Z</dcterms:created>
  <dcterms:modified xsi:type="dcterms:W3CDTF">2021-03-16T08:09:10Z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(2)G/0n5s0OJt210kN0rMWPVQgnJI6CDE+6BJT+m6OwLQhkCYjwBoWUkYgkanWIKkgRsYh1B8Uj
e9GKfJM6aX3r56ETiFwURgdOiBOzXg//2GJs86GhGmUDxNF53xchHKM7j5AmpDAb9kCVOthI
Vzwq8aqehDohU2q0rm75EVuWLFLycQxUptlmAykA+3y+mCquEUlzScYjU+C0yNJA0e25zFTR
VsiptQwuBlrGi0PH0B</vt:lpwstr>
  </property>
  <property fmtid="{D5CDD505-2E9C-101B-9397-08002B2CF9AE}" pid="3" name="_2015_ms_pID_7253431">
    <vt:lpwstr>cFpAZV5KZCnc4SP5f7FtzXr/76MDjckm9A3DXxVCfqeMgEQYiQ0I+M
4j2HbcKpUuwdcu9RQEEs4C2URPiN+OAiEjj+Hnx0ogsoNU0RUZ2tVUDezP69WF3SgS0C61Fy
Mt8fLffal9Igb8Y/bfA71baKTUgfKfEcrC/ahGnsp/HEWn8Mjtc1ed1HsSBiMbW5tJ3TsC4f
MGpi5EfdQ8hu73PY</vt:lpwstr>
  </property>
</Properties>
</file>