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96" r:id="rId3"/>
    <p:sldId id="297" r:id="rId4"/>
    <p:sldId id="298" r:id="rId5"/>
    <p:sldId id="299" r:id="rId6"/>
    <p:sldId id="300" r:id="rId7"/>
    <p:sldId id="301" r:id="rId8"/>
    <p:sldId id="302" r:id="rId9"/>
    <p:sldId id="303" r:id="rId10"/>
    <p:sldId id="304" r:id="rId11"/>
    <p:sldId id="306" r:id="rId12"/>
    <p:sldId id="305" r:id="rId13"/>
    <p:sldId id="307" r:id="rId14"/>
    <p:sldId id="308" r:id="rId15"/>
    <p:sldId id="272"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72"/>
    <a:srgbClr val="F7B217"/>
    <a:srgbClr val="2F5CB5"/>
    <a:srgbClr val="F3B217"/>
    <a:srgbClr val="F07F09"/>
    <a:srgbClr val="FF6600"/>
    <a:srgbClr val="273272"/>
    <a:srgbClr val="F8BA30"/>
    <a:srgbClr val="FFC000"/>
    <a:srgbClr val="2E5E8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p:scale>
          <a:sx n="80" d="100"/>
          <a:sy n="80" d="100"/>
        </p:scale>
        <p:origin x="-54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23.03.2021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 xmlns:p14="http://schemas.microsoft.com/office/powerpoint/2010/main"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23.03.2021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 xmlns:p14="http://schemas.microsoft.com/office/powerpoint/2010/main"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 xmlns:p14="http://schemas.microsoft.com/office/powerpoint/2010/main" val="238179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15</a:t>
            </a:fld>
            <a:endParaRPr lang="ru-RU"/>
          </a:p>
        </p:txBody>
      </p:sp>
    </p:spTree>
    <p:extLst>
      <p:ext uri="{BB962C8B-B14F-4D97-AF65-F5344CB8AC3E}">
        <p14:creationId xmlns="" xmlns:p14="http://schemas.microsoft.com/office/powerpoint/2010/main" val="1915950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 xmlns:p14="http://schemas.microsoft.com/office/powerpoint/2010/main"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 xmlns:p14="http://schemas.microsoft.com/office/powerpoint/2010/main"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 xmlns:p14="http://schemas.microsoft.com/office/powerpoint/2010/main"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ru-RU" b="1" dirty="0" smtClean="0"/>
              <a:t>2</a:t>
            </a:r>
            <a:r>
              <a:rPr lang="en-US" b="1" dirty="0" smtClean="0"/>
              <a:t>: The C Programming Language</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 xmlns:p14="http://schemas.microsoft.com/office/powerpoint/2010/main"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a:bodyPr>
          <a:lstStyle/>
          <a:p>
            <a:pPr>
              <a:spcBef>
                <a:spcPts val="1200"/>
              </a:spcBef>
            </a:pPr>
            <a:r>
              <a:rPr lang="en-US" dirty="0" smtClean="0"/>
              <a:t>Place </a:t>
            </a:r>
            <a:r>
              <a:rPr lang="en-US" dirty="0" smtClean="0"/>
              <a:t>for variables that </a:t>
            </a:r>
            <a:r>
              <a:rPr lang="en-US" dirty="0" smtClean="0"/>
              <a:t>persist</a:t>
            </a:r>
          </a:p>
          <a:p>
            <a:pPr lvl="1">
              <a:spcBef>
                <a:spcPts val="1200"/>
              </a:spcBef>
            </a:pPr>
            <a:r>
              <a:rPr lang="en-US" dirty="0" smtClean="0"/>
              <a:t>Data </a:t>
            </a:r>
            <a:r>
              <a:rPr lang="en-US" dirty="0" smtClean="0"/>
              <a:t>not subject to comings and goings like function </a:t>
            </a:r>
            <a:r>
              <a:rPr lang="en-US" dirty="0" smtClean="0"/>
              <a:t>calls</a:t>
            </a:r>
          </a:p>
          <a:p>
            <a:pPr lvl="1">
              <a:spcBef>
                <a:spcPts val="1200"/>
              </a:spcBef>
            </a:pPr>
            <a:r>
              <a:rPr lang="en-US" dirty="0" smtClean="0"/>
              <a:t>Examples</a:t>
            </a:r>
            <a:r>
              <a:rPr lang="en-US" dirty="0" smtClean="0"/>
              <a:t>: </a:t>
            </a:r>
            <a:r>
              <a:rPr lang="en-US" dirty="0" smtClean="0"/>
              <a:t>string </a:t>
            </a:r>
            <a:r>
              <a:rPr lang="en-US" dirty="0" smtClean="0"/>
              <a:t>literals, global </a:t>
            </a:r>
            <a:r>
              <a:rPr lang="en-US" dirty="0" smtClean="0"/>
              <a:t>variables</a:t>
            </a:r>
          </a:p>
          <a:p>
            <a:pPr lvl="1">
              <a:spcBef>
                <a:spcPts val="1200"/>
              </a:spcBef>
            </a:pPr>
            <a:r>
              <a:rPr lang="en-US" dirty="0" smtClean="0"/>
              <a:t>String </a:t>
            </a:r>
            <a:r>
              <a:rPr lang="en-US" dirty="0" smtClean="0"/>
              <a:t>literal example: char * </a:t>
            </a:r>
            <a:r>
              <a:rPr lang="en-US" dirty="0" err="1" smtClean="0"/>
              <a:t>str</a:t>
            </a:r>
            <a:r>
              <a:rPr lang="en-US" dirty="0" smtClean="0"/>
              <a:t> = “hi</a:t>
            </a:r>
            <a:r>
              <a:rPr lang="en-US" dirty="0" smtClean="0"/>
              <a:t>”;</a:t>
            </a:r>
          </a:p>
          <a:p>
            <a:pPr lvl="1">
              <a:spcBef>
                <a:spcPts val="1200"/>
              </a:spcBef>
            </a:pPr>
            <a:r>
              <a:rPr lang="en-US" dirty="0" smtClean="0"/>
              <a:t>Do </a:t>
            </a:r>
            <a:r>
              <a:rPr lang="en-US" dirty="0" smtClean="0"/>
              <a:t>not be mistaken with: char </a:t>
            </a:r>
            <a:r>
              <a:rPr lang="en-US" dirty="0" err="1" smtClean="0"/>
              <a:t>str</a:t>
            </a:r>
            <a:r>
              <a:rPr lang="en-US" dirty="0" smtClean="0"/>
              <a:t>[] = “hi</a:t>
            </a:r>
            <a:r>
              <a:rPr lang="en-US" dirty="0" smtClean="0"/>
              <a:t>”;</a:t>
            </a:r>
          </a:p>
          <a:p>
            <a:pPr lvl="2">
              <a:spcBef>
                <a:spcPts val="1200"/>
              </a:spcBef>
            </a:pPr>
            <a:r>
              <a:rPr lang="en-US" dirty="0" smtClean="0"/>
              <a:t>This </a:t>
            </a:r>
            <a:r>
              <a:rPr lang="en-US" dirty="0" smtClean="0"/>
              <a:t>will put </a:t>
            </a:r>
            <a:r>
              <a:rPr lang="en-US" dirty="0" err="1" smtClean="0"/>
              <a:t>str</a:t>
            </a:r>
            <a:r>
              <a:rPr lang="en-US" dirty="0" smtClean="0"/>
              <a:t> on the stack</a:t>
            </a:r>
            <a:r>
              <a:rPr lang="en-US" dirty="0" smtClean="0"/>
              <a:t>!</a:t>
            </a:r>
          </a:p>
          <a:p>
            <a:pPr>
              <a:spcBef>
                <a:spcPts val="1200"/>
              </a:spcBef>
            </a:pPr>
            <a:r>
              <a:rPr lang="en-US" dirty="0" smtClean="0"/>
              <a:t>Size </a:t>
            </a:r>
            <a:r>
              <a:rPr lang="en-US" dirty="0" smtClean="0"/>
              <a:t>does not change, but sometimes data can</a:t>
            </a:r>
          </a:p>
          <a:p>
            <a:pPr lvl="1">
              <a:spcBef>
                <a:spcPts val="1200"/>
              </a:spcBef>
            </a:pPr>
            <a:r>
              <a:rPr lang="en-US" dirty="0" smtClean="0"/>
              <a:t>Notably </a:t>
            </a:r>
            <a:r>
              <a:rPr lang="en-US" dirty="0" smtClean="0"/>
              <a:t>string literals cannot</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10</a:t>
            </a:fld>
            <a:endParaRPr lang="ru-RU" dirty="0"/>
          </a:p>
        </p:txBody>
      </p:sp>
      <p:sp>
        <p:nvSpPr>
          <p:cNvPr id="4" name="Заголовок 3"/>
          <p:cNvSpPr>
            <a:spLocks noGrp="1"/>
          </p:cNvSpPr>
          <p:nvPr>
            <p:ph type="title"/>
          </p:nvPr>
        </p:nvSpPr>
        <p:spPr/>
        <p:txBody>
          <a:bodyPr/>
          <a:lstStyle/>
          <a:p>
            <a:r>
              <a:rPr lang="en-US" dirty="0" smtClean="0"/>
              <a:t>Static Data</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pPr>
              <a:spcBef>
                <a:spcPts val="1800"/>
              </a:spcBef>
            </a:pPr>
            <a:r>
              <a:rPr lang="en-US" dirty="0" smtClean="0"/>
              <a:t>Copy </a:t>
            </a:r>
            <a:r>
              <a:rPr lang="en-US" dirty="0" smtClean="0"/>
              <a:t>of your code goes </a:t>
            </a:r>
            <a:r>
              <a:rPr lang="en-US" dirty="0" smtClean="0"/>
              <a:t>there</a:t>
            </a:r>
          </a:p>
          <a:p>
            <a:pPr lvl="1">
              <a:spcBef>
                <a:spcPts val="1800"/>
              </a:spcBef>
            </a:pPr>
            <a:r>
              <a:rPr lang="en-US" dirty="0" smtClean="0"/>
              <a:t>C </a:t>
            </a:r>
            <a:r>
              <a:rPr lang="en-US" dirty="0" smtClean="0"/>
              <a:t>code becomes data too</a:t>
            </a:r>
            <a:r>
              <a:rPr lang="en-US" dirty="0" smtClean="0"/>
              <a:t>!</a:t>
            </a:r>
          </a:p>
          <a:p>
            <a:pPr>
              <a:spcBef>
                <a:spcPts val="1800"/>
              </a:spcBef>
            </a:pPr>
            <a:r>
              <a:rPr lang="en-US" dirty="0" smtClean="0"/>
              <a:t>Does </a:t>
            </a:r>
            <a:r>
              <a:rPr lang="en-US" dirty="0" smtClean="0"/>
              <a:t>(should) not </a:t>
            </a:r>
            <a:r>
              <a:rPr lang="en-US" dirty="0" smtClean="0"/>
              <a:t>change</a:t>
            </a:r>
          </a:p>
          <a:p>
            <a:pPr lvl="1">
              <a:spcBef>
                <a:spcPts val="1800"/>
              </a:spcBef>
            </a:pPr>
            <a:r>
              <a:rPr lang="en-US" dirty="0" smtClean="0"/>
              <a:t>Typically read-only</a:t>
            </a:r>
            <a:endParaRPr lang="en-US" dirty="0" smtClean="0"/>
          </a:p>
          <a:p>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11</a:t>
            </a:fld>
            <a:endParaRPr lang="ru-RU" dirty="0"/>
          </a:p>
        </p:txBody>
      </p:sp>
      <p:sp>
        <p:nvSpPr>
          <p:cNvPr id="4" name="Заголовок 3"/>
          <p:cNvSpPr>
            <a:spLocks noGrp="1"/>
          </p:cNvSpPr>
          <p:nvPr>
            <p:ph type="title"/>
          </p:nvPr>
        </p:nvSpPr>
        <p:spPr/>
        <p:txBody>
          <a:bodyPr/>
          <a:lstStyle/>
          <a:p>
            <a:r>
              <a:rPr lang="en-US" dirty="0" smtClean="0"/>
              <a:t>Code</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3"/>
            <a:ext cx="10515600" cy="5448378"/>
          </a:xfrm>
        </p:spPr>
        <p:txBody>
          <a:bodyPr>
            <a:normAutofit/>
          </a:bodyPr>
          <a:lstStyle/>
          <a:p>
            <a:r>
              <a:rPr lang="en-US" dirty="0" smtClean="0"/>
              <a:t>Want persisting memory (like static) even when we </a:t>
            </a:r>
            <a:r>
              <a:rPr lang="en-US" dirty="0" smtClean="0"/>
              <a:t>do not </a:t>
            </a:r>
            <a:r>
              <a:rPr lang="en-US" dirty="0" smtClean="0"/>
              <a:t>know size at compile time</a:t>
            </a:r>
            <a:r>
              <a:rPr lang="en-US" dirty="0" smtClean="0"/>
              <a:t>?</a:t>
            </a:r>
          </a:p>
          <a:p>
            <a:pPr lvl="1"/>
            <a:r>
              <a:rPr lang="en-US" dirty="0" smtClean="0"/>
              <a:t>e.g</a:t>
            </a:r>
            <a:r>
              <a:rPr lang="en-US" dirty="0" smtClean="0"/>
              <a:t>.  input files, user </a:t>
            </a:r>
            <a:r>
              <a:rPr lang="en-US" dirty="0" smtClean="0"/>
              <a:t>interaction</a:t>
            </a:r>
          </a:p>
          <a:p>
            <a:pPr lvl="1"/>
            <a:r>
              <a:rPr lang="en-US" dirty="0" smtClean="0"/>
              <a:t>Stack will not </a:t>
            </a:r>
            <a:r>
              <a:rPr lang="en-US" dirty="0" smtClean="0"/>
              <a:t>work because stack frames </a:t>
            </a:r>
            <a:r>
              <a:rPr lang="en-US" dirty="0" smtClean="0"/>
              <a:t>are not persistent</a:t>
            </a:r>
          </a:p>
          <a:p>
            <a:r>
              <a:rPr lang="en-US" dirty="0" smtClean="0"/>
              <a:t>Dynamically </a:t>
            </a:r>
            <a:r>
              <a:rPr lang="en-US" dirty="0" smtClean="0"/>
              <a:t>allocated memory goes on the </a:t>
            </a:r>
            <a:r>
              <a:rPr lang="en-US" dirty="0" smtClean="0"/>
              <a:t>Heap</a:t>
            </a:r>
          </a:p>
          <a:p>
            <a:pPr lvl="1"/>
            <a:r>
              <a:rPr lang="en-US" dirty="0" smtClean="0"/>
              <a:t>more </a:t>
            </a:r>
            <a:r>
              <a:rPr lang="en-US" dirty="0" smtClean="0"/>
              <a:t>permanent than </a:t>
            </a:r>
            <a:r>
              <a:rPr lang="en-US" dirty="0" smtClean="0"/>
              <a:t>Stack</a:t>
            </a:r>
          </a:p>
          <a:p>
            <a:r>
              <a:rPr lang="en-US" dirty="0" smtClean="0"/>
              <a:t>Need </a:t>
            </a:r>
            <a:r>
              <a:rPr lang="en-US" dirty="0" smtClean="0"/>
              <a:t>as much space as possible without interfering with </a:t>
            </a:r>
            <a:r>
              <a:rPr lang="en-US" dirty="0" smtClean="0"/>
              <a:t>Stack</a:t>
            </a:r>
          </a:p>
          <a:p>
            <a:pPr lvl="1"/>
            <a:r>
              <a:rPr lang="en-US" dirty="0" smtClean="0"/>
              <a:t>Start </a:t>
            </a:r>
            <a:r>
              <a:rPr lang="en-US" dirty="0" smtClean="0"/>
              <a:t>at opposite end and grow towards Stack</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12</a:t>
            </a:fld>
            <a:endParaRPr lang="ru-RU" dirty="0"/>
          </a:p>
        </p:txBody>
      </p:sp>
      <p:sp>
        <p:nvSpPr>
          <p:cNvPr id="4" name="Заголовок 3"/>
          <p:cNvSpPr>
            <a:spLocks noGrp="1"/>
          </p:cNvSpPr>
          <p:nvPr>
            <p:ph type="title"/>
          </p:nvPr>
        </p:nvSpPr>
        <p:spPr/>
        <p:txBody>
          <a:bodyPr/>
          <a:lstStyle/>
          <a:p>
            <a:r>
              <a:rPr lang="en-US" dirty="0" smtClean="0"/>
              <a:t>Dynamic Memory Allocation</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059302"/>
            <a:ext cx="10799618" cy="5679947"/>
          </a:xfrm>
        </p:spPr>
        <p:txBody>
          <a:bodyPr>
            <a:normAutofit fontScale="92500" lnSpcReduction="10000"/>
          </a:bodyPr>
          <a:lstStyle/>
          <a:p>
            <a:r>
              <a:rPr lang="en-US" dirty="0" smtClean="0"/>
              <a:t>If </a:t>
            </a:r>
            <a:r>
              <a:rPr lang="en-US" dirty="0" smtClean="0"/>
              <a:t>integer sizes are machine dependent, how do we tell</a:t>
            </a:r>
            <a:r>
              <a:rPr lang="en-US" dirty="0" smtClean="0"/>
              <a:t>?</a:t>
            </a:r>
          </a:p>
          <a:p>
            <a:r>
              <a:rPr lang="en-US" dirty="0" smtClean="0"/>
              <a:t>Use </a:t>
            </a:r>
            <a:r>
              <a:rPr lang="en-US" dirty="0" err="1" smtClean="0"/>
              <a:t>sizeof</a:t>
            </a:r>
            <a:r>
              <a:rPr lang="en-US" dirty="0" smtClean="0"/>
              <a:t>() operator</a:t>
            </a:r>
          </a:p>
          <a:p>
            <a:pPr lvl="1"/>
            <a:r>
              <a:rPr lang="en-US" dirty="0" smtClean="0"/>
              <a:t>Returns </a:t>
            </a:r>
            <a:r>
              <a:rPr lang="en-US" dirty="0" smtClean="0"/>
              <a:t>size in number of char-sized </a:t>
            </a:r>
            <a:r>
              <a:rPr lang="en-US" dirty="0" smtClean="0"/>
              <a:t>units of </a:t>
            </a:r>
            <a:r>
              <a:rPr lang="en-US" dirty="0" smtClean="0"/>
              <a:t>a variable or data type </a:t>
            </a:r>
            <a:r>
              <a:rPr lang="en-US" dirty="0" smtClean="0"/>
              <a:t>name</a:t>
            </a:r>
          </a:p>
          <a:p>
            <a:pPr lvl="2"/>
            <a:r>
              <a:rPr lang="en-US" dirty="0" smtClean="0"/>
              <a:t>Examples</a:t>
            </a:r>
            <a:r>
              <a:rPr lang="en-US" dirty="0" smtClean="0"/>
              <a:t>: </a:t>
            </a:r>
            <a:r>
              <a:rPr lang="en-US" dirty="0" smtClean="0"/>
              <a:t> </a:t>
            </a:r>
            <a:r>
              <a:rPr lang="en-US" b="1" dirty="0" smtClean="0">
                <a:solidFill>
                  <a:srgbClr val="1E3272"/>
                </a:solidFill>
              </a:rPr>
              <a:t>int </a:t>
            </a:r>
            <a:r>
              <a:rPr lang="en-US" b="1" dirty="0" smtClean="0">
                <a:solidFill>
                  <a:srgbClr val="1E3272"/>
                </a:solidFill>
              </a:rPr>
              <a:t>x; </a:t>
            </a:r>
            <a:r>
              <a:rPr lang="en-US" b="1" dirty="0" err="1" smtClean="0">
                <a:solidFill>
                  <a:srgbClr val="1E3272"/>
                </a:solidFill>
              </a:rPr>
              <a:t>sizeof</a:t>
            </a:r>
            <a:r>
              <a:rPr lang="en-US" b="1" dirty="0" smtClean="0">
                <a:solidFill>
                  <a:srgbClr val="1E3272"/>
                </a:solidFill>
              </a:rPr>
              <a:t>(x); </a:t>
            </a:r>
            <a:r>
              <a:rPr lang="en-US" b="1" dirty="0" err="1" smtClean="0">
                <a:solidFill>
                  <a:srgbClr val="1E3272"/>
                </a:solidFill>
              </a:rPr>
              <a:t>sizeof</a:t>
            </a:r>
            <a:r>
              <a:rPr lang="en-US" b="1" dirty="0" smtClean="0">
                <a:solidFill>
                  <a:srgbClr val="1E3272"/>
                </a:solidFill>
              </a:rPr>
              <a:t>(int</a:t>
            </a:r>
            <a:r>
              <a:rPr lang="en-US" b="1" dirty="0" smtClean="0">
                <a:solidFill>
                  <a:srgbClr val="1E3272"/>
                </a:solidFill>
              </a:rPr>
              <a:t>);</a:t>
            </a:r>
          </a:p>
          <a:p>
            <a:pPr lvl="1"/>
            <a:r>
              <a:rPr lang="en-US" dirty="0" err="1" smtClean="0"/>
              <a:t>sizeof</a:t>
            </a:r>
            <a:r>
              <a:rPr lang="en-US" dirty="0" smtClean="0"/>
              <a:t>(char) is always 1</a:t>
            </a:r>
          </a:p>
          <a:p>
            <a:r>
              <a:rPr lang="en-US" dirty="0" smtClean="0"/>
              <a:t>Can </a:t>
            </a:r>
            <a:r>
              <a:rPr lang="en-US" dirty="0" smtClean="0"/>
              <a:t>we use </a:t>
            </a:r>
            <a:r>
              <a:rPr lang="en-US" dirty="0" err="1" smtClean="0"/>
              <a:t>sizeof</a:t>
            </a:r>
            <a:r>
              <a:rPr lang="en-US" dirty="0" smtClean="0"/>
              <a:t> to </a:t>
            </a:r>
            <a:r>
              <a:rPr lang="en-US" dirty="0" smtClean="0"/>
              <a:t>determine a length of an array</a:t>
            </a:r>
            <a:r>
              <a:rPr lang="en-US" dirty="0" smtClean="0"/>
              <a:t>?</a:t>
            </a:r>
          </a:p>
          <a:p>
            <a:pPr lvl="1"/>
            <a:r>
              <a:rPr lang="en-US" dirty="0" smtClean="0"/>
              <a:t>Generally </a:t>
            </a:r>
            <a:r>
              <a:rPr lang="en-US" b="1" dirty="0" smtClean="0"/>
              <a:t>no</a:t>
            </a:r>
            <a:r>
              <a:rPr lang="en-US" dirty="0" smtClean="0"/>
              <a:t> but there is an </a:t>
            </a:r>
            <a:r>
              <a:rPr lang="en-US" dirty="0" smtClean="0"/>
              <a:t>exception:</a:t>
            </a:r>
          </a:p>
          <a:p>
            <a:pPr lvl="2"/>
            <a:r>
              <a:rPr lang="en-US" b="1" dirty="0" smtClean="0"/>
              <a:t>int </a:t>
            </a:r>
            <a:r>
              <a:rPr lang="en-US" b="1" dirty="0" smtClean="0"/>
              <a:t>a[61</a:t>
            </a:r>
            <a:r>
              <a:rPr lang="en-US" b="1" dirty="0" smtClean="0"/>
              <a:t>];</a:t>
            </a:r>
          </a:p>
          <a:p>
            <a:pPr lvl="2"/>
            <a:r>
              <a:rPr lang="en-US" b="1" dirty="0" err="1" smtClean="0"/>
              <a:t>sizeof</a:t>
            </a:r>
            <a:r>
              <a:rPr lang="en-US" b="1" dirty="0" smtClean="0"/>
              <a:t>(a) </a:t>
            </a:r>
            <a:r>
              <a:rPr lang="en-US" dirty="0" smtClean="0"/>
              <a:t>gets the total number </a:t>
            </a:r>
            <a:r>
              <a:rPr lang="en-US" dirty="0" smtClean="0"/>
              <a:t>of </a:t>
            </a:r>
            <a:r>
              <a:rPr lang="en-US" dirty="0" smtClean="0"/>
              <a:t>bytes stored in the array </a:t>
            </a:r>
            <a:r>
              <a:rPr lang="en-US" dirty="0" smtClean="0"/>
              <a:t>a</a:t>
            </a:r>
            <a:r>
              <a:rPr lang="en-US" dirty="0" smtClean="0"/>
              <a:t>.</a:t>
            </a:r>
          </a:p>
          <a:p>
            <a:pPr lvl="2"/>
            <a:r>
              <a:rPr lang="en-US" dirty="0" smtClean="0"/>
              <a:t>To </a:t>
            </a:r>
            <a:r>
              <a:rPr lang="en-US" dirty="0" smtClean="0"/>
              <a:t>get the number of elements, </a:t>
            </a:r>
            <a:r>
              <a:rPr lang="en-US" dirty="0" smtClean="0"/>
              <a:t>use: </a:t>
            </a:r>
            <a:r>
              <a:rPr lang="en-US" b="1" dirty="0" err="1" smtClean="0"/>
              <a:t>sizeof</a:t>
            </a:r>
            <a:r>
              <a:rPr lang="en-US" b="1" dirty="0" smtClean="0"/>
              <a:t>(a</a:t>
            </a:r>
            <a:r>
              <a:rPr lang="en-US" b="1" dirty="0" smtClean="0"/>
              <a:t>) / </a:t>
            </a:r>
            <a:r>
              <a:rPr lang="en-US" b="1" dirty="0" err="1" smtClean="0"/>
              <a:t>sizeof</a:t>
            </a:r>
            <a:r>
              <a:rPr lang="en-US" b="1" dirty="0" smtClean="0"/>
              <a:t>(int</a:t>
            </a:r>
            <a:r>
              <a:rPr lang="en-US" b="1" dirty="0" smtClean="0"/>
              <a:t>)</a:t>
            </a:r>
          </a:p>
          <a:p>
            <a:pPr lvl="2"/>
            <a:r>
              <a:rPr lang="en-US" dirty="0" smtClean="0"/>
              <a:t>This </a:t>
            </a:r>
            <a:r>
              <a:rPr lang="en-US" b="1" dirty="0" smtClean="0"/>
              <a:t>ONLY</a:t>
            </a:r>
            <a:r>
              <a:rPr lang="en-US" dirty="0" smtClean="0"/>
              <a:t> works </a:t>
            </a:r>
            <a:r>
              <a:rPr lang="en-US" dirty="0" smtClean="0"/>
              <a:t>for arrays defined on the stack </a:t>
            </a:r>
            <a:r>
              <a:rPr lang="en-US" b="1" dirty="0" smtClean="0"/>
              <a:t>IN THE SAME </a:t>
            </a:r>
            <a:r>
              <a:rPr lang="en-US" b="1" dirty="0" smtClean="0"/>
              <a:t>FUNCTION</a:t>
            </a:r>
          </a:p>
          <a:p>
            <a:pPr lvl="1"/>
            <a:r>
              <a:rPr lang="en-US" dirty="0" smtClean="0"/>
              <a:t>It is not recommended to do this. A preferred way is to keep </a:t>
            </a:r>
            <a:r>
              <a:rPr lang="en-US" dirty="0" smtClean="0"/>
              <a:t>track of an array size </a:t>
            </a:r>
            <a:r>
              <a:rPr lang="en-US" dirty="0" smtClean="0"/>
              <a:t>elsewhere.</a:t>
            </a:r>
            <a:endParaRPr lang="en-US" dirty="0" smtClean="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13</a:t>
            </a:fld>
            <a:endParaRPr lang="ru-RU" dirty="0"/>
          </a:p>
        </p:txBody>
      </p:sp>
      <p:sp>
        <p:nvSpPr>
          <p:cNvPr id="4" name="Заголовок 3"/>
          <p:cNvSpPr>
            <a:spLocks noGrp="1"/>
          </p:cNvSpPr>
          <p:nvPr>
            <p:ph type="title"/>
          </p:nvPr>
        </p:nvSpPr>
        <p:spPr/>
        <p:txBody>
          <a:bodyPr/>
          <a:lstStyle/>
          <a:p>
            <a:r>
              <a:rPr lang="en-US" dirty="0" smtClean="0"/>
              <a:t>The </a:t>
            </a:r>
            <a:r>
              <a:rPr lang="en-US" dirty="0" err="1" smtClean="0"/>
              <a:t>sizeof</a:t>
            </a:r>
            <a:r>
              <a:rPr lang="en-US" dirty="0" smtClean="0"/>
              <a:t> Operator</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lstStyle/>
          <a:p>
            <a:r>
              <a:rPr lang="en-US" sz="3200" dirty="0" smtClean="0"/>
              <a:t>Functions </a:t>
            </a:r>
            <a:r>
              <a:rPr lang="en-US" sz="3200" dirty="0" smtClean="0"/>
              <a:t>for requesting memory</a:t>
            </a:r>
            <a:r>
              <a:rPr lang="en-US" sz="3200" dirty="0" smtClean="0"/>
              <a:t>: </a:t>
            </a:r>
            <a:r>
              <a:rPr lang="en-US" sz="3200" dirty="0" err="1" smtClean="0"/>
              <a:t>malloc</a:t>
            </a:r>
            <a:r>
              <a:rPr lang="en-US" sz="3200" dirty="0" smtClean="0"/>
              <a:t>(), </a:t>
            </a:r>
            <a:r>
              <a:rPr lang="en-US" sz="3200" dirty="0" err="1" smtClean="0"/>
              <a:t>calloc</a:t>
            </a:r>
            <a:r>
              <a:rPr lang="en-US" sz="3200" dirty="0" smtClean="0"/>
              <a:t>(), and </a:t>
            </a:r>
            <a:r>
              <a:rPr lang="en-US" sz="3200" dirty="0" err="1" smtClean="0"/>
              <a:t>realloc</a:t>
            </a:r>
            <a:r>
              <a:rPr lang="en-US" sz="3200" dirty="0" smtClean="0"/>
              <a:t>()</a:t>
            </a:r>
          </a:p>
          <a:p>
            <a:r>
              <a:rPr lang="en-US" sz="3200" dirty="0" err="1" smtClean="0"/>
              <a:t>malloc</a:t>
            </a:r>
            <a:r>
              <a:rPr lang="en-US" sz="3200" dirty="0" smtClean="0"/>
              <a:t>(n)</a:t>
            </a:r>
          </a:p>
          <a:p>
            <a:pPr lvl="1"/>
            <a:r>
              <a:rPr lang="en-US" sz="2800" dirty="0" smtClean="0"/>
              <a:t>Allocates </a:t>
            </a:r>
            <a:r>
              <a:rPr lang="en-US" sz="2800" dirty="0" smtClean="0"/>
              <a:t>a continuous block of </a:t>
            </a:r>
            <a:r>
              <a:rPr lang="en-US" sz="2800" dirty="0" smtClean="0"/>
              <a:t>n bytes </a:t>
            </a:r>
            <a:r>
              <a:rPr lang="en-US" sz="2800" dirty="0" smtClean="0"/>
              <a:t>of uninitialized memory (contains garbage</a:t>
            </a:r>
            <a:r>
              <a:rPr lang="en-US" sz="2800" dirty="0" smtClean="0"/>
              <a:t>!)</a:t>
            </a:r>
          </a:p>
          <a:p>
            <a:pPr lvl="1"/>
            <a:r>
              <a:rPr lang="en-US" sz="2800" dirty="0" smtClean="0"/>
              <a:t>Returns </a:t>
            </a:r>
            <a:r>
              <a:rPr lang="en-US" sz="2800" dirty="0" smtClean="0"/>
              <a:t>a pointer to the beginning of the allocated block; NULL indicates failed request (check for this</a:t>
            </a:r>
            <a:r>
              <a:rPr lang="en-US" sz="2800" dirty="0" smtClean="0"/>
              <a:t>!)</a:t>
            </a:r>
          </a:p>
          <a:p>
            <a:pPr lvl="1"/>
            <a:r>
              <a:rPr lang="en-US" sz="2800" dirty="0" smtClean="0"/>
              <a:t>Different </a:t>
            </a:r>
            <a:r>
              <a:rPr lang="en-US" sz="2800" dirty="0" smtClean="0"/>
              <a:t>blocks not necessarily </a:t>
            </a:r>
            <a:r>
              <a:rPr lang="en-US" sz="2800" dirty="0" smtClean="0"/>
              <a:t>adjacent</a:t>
            </a:r>
            <a:endParaRPr lang="en-US" sz="2800" dirty="0" smtClean="0"/>
          </a:p>
          <a:p>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14</a:t>
            </a:fld>
            <a:endParaRPr lang="ru-RU" dirty="0"/>
          </a:p>
        </p:txBody>
      </p:sp>
      <p:sp>
        <p:nvSpPr>
          <p:cNvPr id="4" name="Заголовок 3"/>
          <p:cNvSpPr>
            <a:spLocks noGrp="1"/>
          </p:cNvSpPr>
          <p:nvPr>
            <p:ph type="title"/>
          </p:nvPr>
        </p:nvSpPr>
        <p:spPr/>
        <p:txBody>
          <a:bodyPr/>
          <a:lstStyle/>
          <a:p>
            <a:r>
              <a:rPr lang="en-US" dirty="0" smtClean="0"/>
              <a:t>Allocating Memory</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15</a:t>
            </a:fld>
            <a:endParaRPr lang="ru-RU" dirty="0"/>
          </a:p>
        </p:txBody>
      </p:sp>
    </p:spTree>
    <p:extLst>
      <p:ext uri="{BB962C8B-B14F-4D97-AF65-F5344CB8AC3E}">
        <p14:creationId xmlns="" xmlns:p14="http://schemas.microsoft.com/office/powerpoint/2010/main" val="4217875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Содержимое 5" descr="1200px-The_C_Programming_Language,_First_Edition_Cover.svg.png"/>
          <p:cNvPicPr>
            <a:picLocks noGrp="1" noChangeAspect="1"/>
          </p:cNvPicPr>
          <p:nvPr>
            <p:ph idx="1"/>
          </p:nvPr>
        </p:nvPicPr>
        <p:blipFill>
          <a:blip r:embed="rId2" cstate="print"/>
          <a:stretch>
            <a:fillRect/>
          </a:stretch>
        </p:blipFill>
        <p:spPr>
          <a:xfrm>
            <a:off x="2474231" y="3616312"/>
            <a:ext cx="2171700" cy="3051239"/>
          </a:xfrm>
        </p:spPr>
      </p:pic>
      <p:sp>
        <p:nvSpPr>
          <p:cNvPr id="3" name="Номер слайда 2"/>
          <p:cNvSpPr>
            <a:spLocks noGrp="1"/>
          </p:cNvSpPr>
          <p:nvPr>
            <p:ph type="sldNum" sz="quarter" idx="12"/>
          </p:nvPr>
        </p:nvSpPr>
        <p:spPr/>
        <p:txBody>
          <a:bodyPr/>
          <a:lstStyle/>
          <a:p>
            <a:pPr algn="ctr"/>
            <a:fld id="{1397BFD8-F312-4EF2-A268-44FB4BDDBBB0}" type="slidenum">
              <a:rPr lang="ru-RU" smtClean="0"/>
              <a:pPr algn="ctr"/>
              <a:t>2</a:t>
            </a:fld>
            <a:endParaRPr lang="ru-RU" dirty="0"/>
          </a:p>
        </p:txBody>
      </p:sp>
      <p:sp>
        <p:nvSpPr>
          <p:cNvPr id="4" name="Заголовок 3"/>
          <p:cNvSpPr>
            <a:spLocks noGrp="1"/>
          </p:cNvSpPr>
          <p:nvPr>
            <p:ph type="title"/>
          </p:nvPr>
        </p:nvSpPr>
        <p:spPr/>
        <p:txBody>
          <a:bodyPr/>
          <a:lstStyle/>
          <a:p>
            <a:r>
              <a:rPr lang="en-US" dirty="0" smtClean="0"/>
              <a:t>The C Programming Language</a:t>
            </a:r>
            <a:endParaRPr lang="ru-RU" dirty="0"/>
          </a:p>
        </p:txBody>
      </p:sp>
      <p:pic>
        <p:nvPicPr>
          <p:cNvPr id="7" name="Рисунок 6" descr="Timeline_0578_Kern_Richie.jpg"/>
          <p:cNvPicPr>
            <a:picLocks noChangeAspect="1"/>
          </p:cNvPicPr>
          <p:nvPr/>
        </p:nvPicPr>
        <p:blipFill>
          <a:blip r:embed="rId3" cstate="print"/>
          <a:stretch>
            <a:fillRect/>
          </a:stretch>
        </p:blipFill>
        <p:spPr>
          <a:xfrm>
            <a:off x="4936671" y="3599649"/>
            <a:ext cx="4857750" cy="3206115"/>
          </a:xfrm>
          <a:prstGeom prst="rect">
            <a:avLst/>
          </a:prstGeom>
        </p:spPr>
      </p:pic>
      <p:sp>
        <p:nvSpPr>
          <p:cNvPr id="9" name="Содержимое 1"/>
          <p:cNvSpPr txBox="1">
            <a:spLocks/>
          </p:cNvSpPr>
          <p:nvPr/>
        </p:nvSpPr>
        <p:spPr>
          <a:xfrm>
            <a:off x="838199" y="1061940"/>
            <a:ext cx="10715171" cy="2668231"/>
          </a:xfrm>
          <a:prstGeom prst="rect">
            <a:avLst/>
          </a:prstGeom>
        </p:spPr>
        <p:txBody>
          <a:bodyPr vert="horz" lIns="91440" tIns="45720" rIns="91440" bIns="45720" rtlCol="0">
            <a:normAutofit fontScale="85000" lnSpcReduction="20000"/>
          </a:bodyPr>
          <a:lstStyle/>
          <a:p>
            <a:pPr marL="228600" lvl="0" indent="-228600">
              <a:lnSpc>
                <a:spcPct val="90000"/>
              </a:lnSpc>
              <a:spcBef>
                <a:spcPts val="1000"/>
              </a:spcBef>
              <a:buFont typeface="Wingdings" pitchFamily="2" charset="2"/>
              <a:buChar char="§"/>
            </a:pPr>
            <a:r>
              <a:rPr lang="en-US" sz="3600" dirty="0" smtClean="0">
                <a:solidFill>
                  <a:srgbClr val="273272"/>
                </a:solidFill>
              </a:rPr>
              <a:t>1972-1973: Developed at Bell Labs by Dennis Ritchie to create utilities for Unix</a:t>
            </a:r>
          </a:p>
          <a:p>
            <a:pPr marL="228600" lvl="0" indent="-228600">
              <a:lnSpc>
                <a:spcPct val="90000"/>
              </a:lnSpc>
              <a:spcBef>
                <a:spcPts val="1000"/>
              </a:spcBef>
              <a:buFont typeface="Wingdings" pitchFamily="2" charset="2"/>
              <a:buChar char="§"/>
            </a:pPr>
            <a:r>
              <a:rPr lang="en-US" sz="3600" dirty="0" smtClean="0">
                <a:solidFill>
                  <a:srgbClr val="273272"/>
                </a:solidFill>
              </a:rPr>
              <a:t>1973: Unix was re-implemented in C</a:t>
            </a:r>
          </a:p>
          <a:p>
            <a:pPr marL="228600" lvl="0" indent="-228600">
              <a:lnSpc>
                <a:spcPct val="90000"/>
              </a:lnSpc>
              <a:spcBef>
                <a:spcPts val="1000"/>
              </a:spcBef>
              <a:buFont typeface="Wingdings" pitchFamily="2" charset="2"/>
              <a:buChar char="§"/>
            </a:pPr>
            <a:r>
              <a:rPr lang="en-US" sz="3600" dirty="0" smtClean="0">
                <a:solidFill>
                  <a:srgbClr val="273272"/>
                </a:solidFill>
              </a:rPr>
              <a:t>1978: Brian Kernighan and Dennis Ritchie published The C Programming Language</a:t>
            </a:r>
          </a:p>
          <a:p>
            <a:pPr marL="228600" lvl="0" indent="-228600">
              <a:lnSpc>
                <a:spcPct val="90000"/>
              </a:lnSpc>
              <a:spcBef>
                <a:spcPts val="1000"/>
              </a:spcBef>
              <a:buFont typeface="Wingdings" pitchFamily="2" charset="2"/>
              <a:buChar char="§"/>
            </a:pPr>
            <a:r>
              <a:rPr lang="en-US" sz="3600" dirty="0" smtClean="0">
                <a:solidFill>
                  <a:srgbClr val="273272"/>
                </a:solidFill>
              </a:rPr>
              <a:t>1989/1990: ANSI C and ISO C; 1999: C99; 2011: C11; 2017: C17</a:t>
            </a:r>
            <a:endParaRPr kumimoji="0" lang="ru-RU" sz="3600" b="0" i="0" u="none" strike="noStrike" kern="1200" cap="none" spc="0" normalizeH="0" baseline="0" noProof="0" dirty="0">
              <a:ln>
                <a:noFill/>
              </a:ln>
              <a:solidFill>
                <a:srgbClr val="27327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199" y="1178053"/>
            <a:ext cx="10541001" cy="5063090"/>
          </a:xfrm>
        </p:spPr>
        <p:txBody>
          <a:bodyPr>
            <a:normAutofit/>
          </a:bodyPr>
          <a:lstStyle/>
          <a:p>
            <a:pPr algn="just"/>
            <a:r>
              <a:rPr lang="en-US" dirty="0" smtClean="0"/>
              <a:t>C is not a “very high level” language, nor a “big” one, and is not specialized to any particular area of application. But its absence of restrictions and its generality make it more convenient and effective for many tasks than supposedly more powerful languages.</a:t>
            </a:r>
          </a:p>
          <a:p>
            <a:pPr algn="r">
              <a:spcBef>
                <a:spcPts val="0"/>
              </a:spcBef>
              <a:buNone/>
            </a:pPr>
            <a:r>
              <a:rPr lang="en-US" dirty="0" smtClean="0"/>
              <a:t> </a:t>
            </a:r>
            <a:r>
              <a:rPr lang="en-US" sz="3200" b="1" dirty="0" smtClean="0"/>
              <a:t>Kernighan and Ritchie</a:t>
            </a:r>
          </a:p>
          <a:p>
            <a:r>
              <a:rPr lang="en-US" dirty="0" smtClean="0"/>
              <a:t> With C we can write programs that allow us to exploit underlying features of the architecture</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a:t>
            </a:fld>
            <a:endParaRPr lang="ru-RU" dirty="0"/>
          </a:p>
        </p:txBody>
      </p:sp>
      <p:sp>
        <p:nvSpPr>
          <p:cNvPr id="4" name="Заголовок 3"/>
          <p:cNvSpPr>
            <a:spLocks noGrp="1"/>
          </p:cNvSpPr>
          <p:nvPr>
            <p:ph type="title"/>
          </p:nvPr>
        </p:nvSpPr>
        <p:spPr/>
        <p:txBody>
          <a:bodyPr/>
          <a:lstStyle/>
          <a:p>
            <a:r>
              <a:rPr lang="en-US" dirty="0" smtClean="0"/>
              <a:t>The Application of C Language</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4"/>
          <p:cNvGraphicFramePr>
            <a:graphicFrameLocks noGrp="1"/>
          </p:cNvGraphicFramePr>
          <p:nvPr>
            <p:ph idx="1"/>
          </p:nvPr>
        </p:nvGraphicFramePr>
        <p:xfrm>
          <a:off x="939801" y="1175656"/>
          <a:ext cx="10439399" cy="5273040"/>
        </p:xfrm>
        <a:graphic>
          <a:graphicData uri="http://schemas.openxmlformats.org/drawingml/2006/table">
            <a:tbl>
              <a:tblPr firstRow="1" bandRow="1">
                <a:tableStyleId>{5C22544A-7EE6-4342-B048-85BDC9FD1C3A}</a:tableStyleId>
              </a:tblPr>
              <a:tblGrid>
                <a:gridCol w="2601685"/>
                <a:gridCol w="7837714"/>
              </a:tblGrid>
              <a:tr h="184432">
                <a:tc>
                  <a:txBody>
                    <a:bodyPr/>
                    <a:lstStyle/>
                    <a:p>
                      <a:endParaRPr lang="ru-RU" dirty="0"/>
                    </a:p>
                  </a:txBody>
                  <a:tcPr/>
                </a:tc>
                <a:tc>
                  <a:txBody>
                    <a:bodyPr/>
                    <a:lstStyle/>
                    <a:p>
                      <a:endParaRPr lang="ru-RU" sz="100" dirty="0"/>
                    </a:p>
                  </a:txBody>
                  <a:tcPr/>
                </a:tc>
              </a:tr>
              <a:tr h="509742">
                <a:tc>
                  <a:txBody>
                    <a:bodyPr/>
                    <a:lstStyle/>
                    <a:p>
                      <a:r>
                        <a:rPr lang="en-US" sz="2800" b="1" dirty="0" smtClean="0">
                          <a:solidFill>
                            <a:srgbClr val="1E3272"/>
                          </a:solidFill>
                        </a:rPr>
                        <a:t>Compiler</a:t>
                      </a:r>
                      <a:endParaRPr lang="ru-RU" sz="2800" b="1" dirty="0">
                        <a:solidFill>
                          <a:srgbClr val="1E3272"/>
                        </a:solidFill>
                      </a:endParaRPr>
                    </a:p>
                  </a:txBody>
                  <a:tcPr/>
                </a:tc>
                <a:tc>
                  <a:txBody>
                    <a:bodyPr/>
                    <a:lstStyle/>
                    <a:p>
                      <a:r>
                        <a:rPr lang="en-US" sz="2800" dirty="0" smtClean="0">
                          <a:solidFill>
                            <a:srgbClr val="1E3272"/>
                          </a:solidFill>
                        </a:rPr>
                        <a:t>Creates usable programs from C source code</a:t>
                      </a:r>
                      <a:endParaRPr lang="ru-RU" sz="2800" dirty="0">
                        <a:solidFill>
                          <a:srgbClr val="1E3272"/>
                        </a:solidFill>
                      </a:endParaRPr>
                    </a:p>
                  </a:txBody>
                  <a:tcPr/>
                </a:tc>
              </a:tr>
              <a:tr h="929529">
                <a:tc>
                  <a:txBody>
                    <a:bodyPr/>
                    <a:lstStyle/>
                    <a:p>
                      <a:r>
                        <a:rPr lang="en-US" sz="2800" b="1" dirty="0" smtClean="0">
                          <a:solidFill>
                            <a:srgbClr val="1E3272"/>
                          </a:solidFill>
                        </a:rPr>
                        <a:t>Typed variables</a:t>
                      </a:r>
                      <a:endParaRPr lang="ru-RU" sz="2800" b="1" dirty="0">
                        <a:solidFill>
                          <a:srgbClr val="1E3272"/>
                        </a:solidFill>
                      </a:endParaRPr>
                    </a:p>
                  </a:txBody>
                  <a:tcPr/>
                </a:tc>
                <a:tc>
                  <a:txBody>
                    <a:bodyPr/>
                    <a:lstStyle/>
                    <a:p>
                      <a:r>
                        <a:rPr lang="en-US" sz="2800" dirty="0" smtClean="0">
                          <a:solidFill>
                            <a:srgbClr val="1E3272"/>
                          </a:solidFill>
                        </a:rPr>
                        <a:t>Must declare the kind of data the variable will contain</a:t>
                      </a:r>
                      <a:endParaRPr lang="ru-RU" sz="2800" dirty="0">
                        <a:solidFill>
                          <a:srgbClr val="1E3272"/>
                        </a:solidFill>
                      </a:endParaRPr>
                    </a:p>
                  </a:txBody>
                  <a:tcPr/>
                </a:tc>
              </a:tr>
              <a:tr h="929529">
                <a:tc>
                  <a:txBody>
                    <a:bodyPr/>
                    <a:lstStyle/>
                    <a:p>
                      <a:r>
                        <a:rPr lang="en-US" sz="2800" b="1" dirty="0" smtClean="0">
                          <a:solidFill>
                            <a:srgbClr val="1E3272"/>
                          </a:solidFill>
                        </a:rPr>
                        <a:t>Typed functions</a:t>
                      </a:r>
                      <a:endParaRPr lang="ru-RU" sz="2800" b="1" dirty="0">
                        <a:solidFill>
                          <a:srgbClr val="1E3272"/>
                        </a:solidFill>
                      </a:endParaRPr>
                    </a:p>
                  </a:txBody>
                  <a:tcPr/>
                </a:tc>
                <a:tc>
                  <a:txBody>
                    <a:bodyPr/>
                    <a:lstStyle/>
                    <a:p>
                      <a:r>
                        <a:rPr lang="en-US" sz="2800" dirty="0" smtClean="0">
                          <a:solidFill>
                            <a:srgbClr val="1E3272"/>
                          </a:solidFill>
                        </a:rPr>
                        <a:t>Must declare the kind of data returned from the function</a:t>
                      </a:r>
                      <a:endParaRPr lang="ru-RU" sz="2800" dirty="0">
                        <a:solidFill>
                          <a:srgbClr val="1E3272"/>
                        </a:solidFill>
                      </a:endParaRPr>
                    </a:p>
                  </a:txBody>
                  <a:tcPr/>
                </a:tc>
              </a:tr>
              <a:tr h="929529">
                <a:tc>
                  <a:txBody>
                    <a:bodyPr/>
                    <a:lstStyle/>
                    <a:p>
                      <a:r>
                        <a:rPr lang="en-US" sz="2800" b="1" dirty="0" smtClean="0">
                          <a:solidFill>
                            <a:srgbClr val="1E3272"/>
                          </a:solidFill>
                        </a:rPr>
                        <a:t>Header files (.h)</a:t>
                      </a:r>
                      <a:endParaRPr lang="ru-RU" sz="2800" b="1" dirty="0">
                        <a:solidFill>
                          <a:srgbClr val="1E3272"/>
                        </a:solidFill>
                      </a:endParaRPr>
                    </a:p>
                  </a:txBody>
                  <a:tcPr/>
                </a:tc>
                <a:tc>
                  <a:txBody>
                    <a:bodyPr/>
                    <a:lstStyle/>
                    <a:p>
                      <a:r>
                        <a:rPr lang="en-US" sz="2800" dirty="0" smtClean="0">
                          <a:solidFill>
                            <a:srgbClr val="1E3272"/>
                          </a:solidFill>
                        </a:rPr>
                        <a:t>Allows declaring functions and variables in separate files</a:t>
                      </a:r>
                      <a:endParaRPr lang="ru-RU" sz="2800" dirty="0">
                        <a:solidFill>
                          <a:srgbClr val="1E3272"/>
                        </a:solidFill>
                      </a:endParaRPr>
                    </a:p>
                  </a:txBody>
                  <a:tcPr/>
                </a:tc>
              </a:tr>
              <a:tr h="509742">
                <a:tc>
                  <a:txBody>
                    <a:bodyPr/>
                    <a:lstStyle/>
                    <a:p>
                      <a:r>
                        <a:rPr lang="en-US" sz="2800" b="1" dirty="0" err="1" smtClean="0">
                          <a:solidFill>
                            <a:srgbClr val="1E3272"/>
                          </a:solidFill>
                        </a:rPr>
                        <a:t>Structs</a:t>
                      </a:r>
                      <a:endParaRPr lang="ru-RU" sz="2800" b="1" dirty="0">
                        <a:solidFill>
                          <a:srgbClr val="1E3272"/>
                        </a:solidFill>
                      </a:endParaRPr>
                    </a:p>
                  </a:txBody>
                  <a:tcPr/>
                </a:tc>
                <a:tc>
                  <a:txBody>
                    <a:bodyPr/>
                    <a:lstStyle/>
                    <a:p>
                      <a:r>
                        <a:rPr lang="en-US" sz="2800" dirty="0" smtClean="0">
                          <a:solidFill>
                            <a:srgbClr val="1E3272"/>
                          </a:solidFill>
                        </a:rPr>
                        <a:t>Groups of related values</a:t>
                      </a:r>
                      <a:endParaRPr lang="ru-RU" sz="2800" dirty="0">
                        <a:solidFill>
                          <a:srgbClr val="1E3272"/>
                        </a:solidFill>
                      </a:endParaRPr>
                    </a:p>
                  </a:txBody>
                  <a:tcPr/>
                </a:tc>
              </a:tr>
              <a:tr h="509742">
                <a:tc>
                  <a:txBody>
                    <a:bodyPr/>
                    <a:lstStyle/>
                    <a:p>
                      <a:r>
                        <a:rPr lang="en-US" sz="2800" b="1" dirty="0" err="1" smtClean="0">
                          <a:solidFill>
                            <a:srgbClr val="1E3272"/>
                          </a:solidFill>
                        </a:rPr>
                        <a:t>Enums</a:t>
                      </a:r>
                      <a:endParaRPr lang="ru-RU" sz="2800" b="1" dirty="0">
                        <a:solidFill>
                          <a:srgbClr val="1E3272"/>
                        </a:solidFill>
                      </a:endParaRPr>
                    </a:p>
                  </a:txBody>
                  <a:tcPr/>
                </a:tc>
                <a:tc>
                  <a:txBody>
                    <a:bodyPr/>
                    <a:lstStyle/>
                    <a:p>
                      <a:r>
                        <a:rPr lang="en-US" sz="2800" dirty="0" smtClean="0">
                          <a:solidFill>
                            <a:srgbClr val="1E3272"/>
                          </a:solidFill>
                        </a:rPr>
                        <a:t>Lists of predefined values</a:t>
                      </a:r>
                      <a:endParaRPr lang="ru-RU" sz="2800" dirty="0">
                        <a:solidFill>
                          <a:srgbClr val="1E3272"/>
                        </a:solidFill>
                      </a:endParaRPr>
                    </a:p>
                  </a:txBody>
                  <a:tcPr/>
                </a:tc>
              </a:tr>
              <a:tr h="509742">
                <a:tc>
                  <a:txBody>
                    <a:bodyPr/>
                    <a:lstStyle/>
                    <a:p>
                      <a:r>
                        <a:rPr lang="en-US" sz="2800" b="1" dirty="0" smtClean="0">
                          <a:solidFill>
                            <a:srgbClr val="1E3272"/>
                          </a:solidFill>
                        </a:rPr>
                        <a:t>Pointers</a:t>
                      </a:r>
                      <a:endParaRPr lang="ru-RU" sz="2800" b="1" dirty="0">
                        <a:solidFill>
                          <a:srgbClr val="1E3272"/>
                        </a:solidFill>
                      </a:endParaRPr>
                    </a:p>
                  </a:txBody>
                  <a:tcPr/>
                </a:tc>
                <a:tc>
                  <a:txBody>
                    <a:bodyPr/>
                    <a:lstStyle/>
                    <a:p>
                      <a:r>
                        <a:rPr lang="en-US" sz="2800" dirty="0" smtClean="0">
                          <a:solidFill>
                            <a:srgbClr val="1E3272"/>
                          </a:solidFill>
                        </a:rPr>
                        <a:t>Aliases to other variables</a:t>
                      </a:r>
                      <a:endParaRPr lang="ru-RU" sz="2800" dirty="0">
                        <a:solidFill>
                          <a:srgbClr val="1E3272"/>
                        </a:solidFill>
                      </a:endParaRPr>
                    </a:p>
                  </a:txBody>
                  <a:tcPr/>
                </a:tc>
              </a:tr>
            </a:tbl>
          </a:graphicData>
        </a:graphic>
      </p:graphicFrame>
      <p:sp>
        <p:nvSpPr>
          <p:cNvPr id="3" name="Номер слайда 2"/>
          <p:cNvSpPr>
            <a:spLocks noGrp="1"/>
          </p:cNvSpPr>
          <p:nvPr>
            <p:ph type="sldNum" sz="quarter" idx="12"/>
          </p:nvPr>
        </p:nvSpPr>
        <p:spPr/>
        <p:txBody>
          <a:bodyPr/>
          <a:lstStyle/>
          <a:p>
            <a:pPr algn="ctr"/>
            <a:fld id="{1397BFD8-F312-4EF2-A268-44FB4BDDBBB0}" type="slidenum">
              <a:rPr lang="ru-RU" smtClean="0"/>
              <a:pPr algn="ctr"/>
              <a:t>4</a:t>
            </a:fld>
            <a:endParaRPr lang="ru-RU" dirty="0"/>
          </a:p>
        </p:txBody>
      </p:sp>
      <p:sp>
        <p:nvSpPr>
          <p:cNvPr id="4" name="Заголовок 3"/>
          <p:cNvSpPr>
            <a:spLocks noGrp="1"/>
          </p:cNvSpPr>
          <p:nvPr>
            <p:ph type="title"/>
          </p:nvPr>
        </p:nvSpPr>
        <p:spPr/>
        <p:txBody>
          <a:bodyPr/>
          <a:lstStyle/>
          <a:p>
            <a:r>
              <a:rPr lang="en-US" dirty="0" smtClean="0"/>
              <a:t>C Concepts</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778825" y="1142427"/>
            <a:ext cx="6912429" cy="5115869"/>
          </a:xfrm>
        </p:spPr>
        <p:txBody>
          <a:bodyPr>
            <a:normAutofit lnSpcReduction="10000"/>
          </a:bodyPr>
          <a:lstStyle/>
          <a:p>
            <a:pPr>
              <a:spcBef>
                <a:spcPts val="1200"/>
              </a:spcBef>
            </a:pPr>
            <a:r>
              <a:rPr lang="en-US" dirty="0" smtClean="0"/>
              <a:t>Program’s </a:t>
            </a:r>
            <a:r>
              <a:rPr lang="en-US" b="1" dirty="0" smtClean="0"/>
              <a:t>address space </a:t>
            </a:r>
            <a:r>
              <a:rPr lang="en-US" dirty="0" smtClean="0"/>
              <a:t>contains 4 regions:</a:t>
            </a:r>
          </a:p>
          <a:p>
            <a:pPr lvl="1">
              <a:spcBef>
                <a:spcPts val="1200"/>
              </a:spcBef>
            </a:pPr>
            <a:r>
              <a:rPr lang="en-US" dirty="0" smtClean="0"/>
              <a:t> </a:t>
            </a:r>
            <a:r>
              <a:rPr lang="en-US" b="1" dirty="0" smtClean="0"/>
              <a:t>Stack</a:t>
            </a:r>
            <a:r>
              <a:rPr lang="en-US" dirty="0" smtClean="0"/>
              <a:t>: local variables, grows downward</a:t>
            </a:r>
          </a:p>
          <a:p>
            <a:pPr lvl="1">
              <a:spcBef>
                <a:spcPts val="1200"/>
              </a:spcBef>
            </a:pPr>
            <a:r>
              <a:rPr lang="en-US" dirty="0" smtClean="0"/>
              <a:t> </a:t>
            </a:r>
            <a:r>
              <a:rPr lang="en-US" b="1" dirty="0" smtClean="0"/>
              <a:t>Heap</a:t>
            </a:r>
            <a:r>
              <a:rPr lang="en-US" dirty="0" smtClean="0"/>
              <a:t>: space requested via </a:t>
            </a:r>
            <a:r>
              <a:rPr lang="en-US" i="1" dirty="0" err="1" smtClean="0"/>
              <a:t>malloc</a:t>
            </a:r>
            <a:r>
              <a:rPr lang="en-US" dirty="0" smtClean="0"/>
              <a:t>() and used with pointers;  resizes dynamically, grows upward</a:t>
            </a:r>
          </a:p>
          <a:p>
            <a:pPr lvl="1">
              <a:spcBef>
                <a:spcPts val="1200"/>
              </a:spcBef>
            </a:pPr>
            <a:r>
              <a:rPr lang="en-US" dirty="0" smtClean="0"/>
              <a:t> </a:t>
            </a:r>
            <a:r>
              <a:rPr lang="en-US" b="1" dirty="0" smtClean="0"/>
              <a:t>Static Data</a:t>
            </a:r>
            <a:r>
              <a:rPr lang="en-US" dirty="0" smtClean="0"/>
              <a:t>: global and static variables, does not grow or shrink</a:t>
            </a:r>
          </a:p>
          <a:p>
            <a:pPr lvl="1">
              <a:spcBef>
                <a:spcPts val="1200"/>
              </a:spcBef>
            </a:pPr>
            <a:r>
              <a:rPr lang="en-US" dirty="0" smtClean="0"/>
              <a:t> </a:t>
            </a:r>
            <a:r>
              <a:rPr lang="en-US" b="1" dirty="0" smtClean="0"/>
              <a:t>Code</a:t>
            </a:r>
            <a:r>
              <a:rPr lang="en-US" dirty="0" smtClean="0"/>
              <a:t>: loaded when program starts, does not change</a:t>
            </a:r>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5</a:t>
            </a:fld>
            <a:endParaRPr lang="ru-RU" dirty="0"/>
          </a:p>
        </p:txBody>
      </p:sp>
      <p:sp>
        <p:nvSpPr>
          <p:cNvPr id="4" name="Заголовок 3"/>
          <p:cNvSpPr>
            <a:spLocks noGrp="1"/>
          </p:cNvSpPr>
          <p:nvPr>
            <p:ph type="title"/>
          </p:nvPr>
        </p:nvSpPr>
        <p:spPr/>
        <p:txBody>
          <a:bodyPr/>
          <a:lstStyle/>
          <a:p>
            <a:r>
              <a:rPr lang="en-US" dirty="0" smtClean="0"/>
              <a:t>C Memory Layout</a:t>
            </a:r>
            <a:endParaRPr lang="ru-RU" dirty="0"/>
          </a:p>
        </p:txBody>
      </p:sp>
      <p:sp>
        <p:nvSpPr>
          <p:cNvPr id="5" name="Прямоугольник 4"/>
          <p:cNvSpPr/>
          <p:nvPr/>
        </p:nvSpPr>
        <p:spPr>
          <a:xfrm>
            <a:off x="9022293" y="1176977"/>
            <a:ext cx="2305049" cy="2199828"/>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273272"/>
                </a:solidFill>
              </a:rPr>
              <a:t>Stack</a:t>
            </a:r>
            <a:endParaRPr lang="en-US" sz="2800" b="1" dirty="0" smtClean="0">
              <a:solidFill>
                <a:srgbClr val="273272"/>
              </a:solidFill>
            </a:endParaRPr>
          </a:p>
          <a:p>
            <a:pPr algn="ctr"/>
            <a:endParaRPr lang="en-US" sz="3600" dirty="0" smtClean="0">
              <a:solidFill>
                <a:srgbClr val="273272"/>
              </a:solidFill>
            </a:endParaRPr>
          </a:p>
          <a:p>
            <a:pPr algn="ctr"/>
            <a:endParaRPr lang="en-US" sz="3600" dirty="0" smtClean="0">
              <a:solidFill>
                <a:srgbClr val="273272"/>
              </a:solidFill>
            </a:endParaRPr>
          </a:p>
          <a:p>
            <a:pPr algn="ctr"/>
            <a:r>
              <a:rPr lang="en-US" sz="3200" b="1" dirty="0" smtClean="0">
                <a:solidFill>
                  <a:srgbClr val="273272"/>
                </a:solidFill>
              </a:rPr>
              <a:t>Heap</a:t>
            </a:r>
            <a:endParaRPr lang="ru-RU" sz="2800" b="1" dirty="0">
              <a:solidFill>
                <a:srgbClr val="273272"/>
              </a:solidFill>
            </a:endParaRPr>
          </a:p>
        </p:txBody>
      </p:sp>
      <p:sp>
        <p:nvSpPr>
          <p:cNvPr id="6" name="Прямоугольник 5"/>
          <p:cNvSpPr/>
          <p:nvPr/>
        </p:nvSpPr>
        <p:spPr>
          <a:xfrm>
            <a:off x="9021840" y="3367241"/>
            <a:ext cx="2305503" cy="970429"/>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Static Data</a:t>
            </a:r>
            <a:endParaRPr lang="ru-RU" sz="3600" b="1" dirty="0">
              <a:solidFill>
                <a:srgbClr val="273272"/>
              </a:solidFill>
            </a:endParaRPr>
          </a:p>
        </p:txBody>
      </p:sp>
      <p:sp>
        <p:nvSpPr>
          <p:cNvPr id="7" name="Прямоугольник 6"/>
          <p:cNvSpPr/>
          <p:nvPr/>
        </p:nvSpPr>
        <p:spPr>
          <a:xfrm>
            <a:off x="9019575" y="4323939"/>
            <a:ext cx="2307768" cy="1150585"/>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Code</a:t>
            </a:r>
            <a:endParaRPr lang="ru-RU" sz="3600" b="1" dirty="0">
              <a:solidFill>
                <a:srgbClr val="273272"/>
              </a:solidFill>
            </a:endParaRPr>
          </a:p>
        </p:txBody>
      </p:sp>
      <p:sp>
        <p:nvSpPr>
          <p:cNvPr id="8" name="Прямоугольник 7"/>
          <p:cNvSpPr/>
          <p:nvPr/>
        </p:nvSpPr>
        <p:spPr>
          <a:xfrm>
            <a:off x="9019575" y="5486400"/>
            <a:ext cx="2307768" cy="560819"/>
          </a:xfrm>
          <a:prstGeom prst="rect">
            <a:avLst/>
          </a:prstGeom>
          <a:solidFill>
            <a:srgbClr val="2F5CB5"/>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Reserved</a:t>
            </a:r>
            <a:endParaRPr lang="ru-RU" sz="2800" dirty="0">
              <a:solidFill>
                <a:schemeClr val="bg1"/>
              </a:solidFill>
            </a:endParaRPr>
          </a:p>
        </p:txBody>
      </p:sp>
      <p:sp>
        <p:nvSpPr>
          <p:cNvPr id="9" name="Стрелка вниз 8"/>
          <p:cNvSpPr/>
          <p:nvPr/>
        </p:nvSpPr>
        <p:spPr>
          <a:xfrm>
            <a:off x="9975258" y="1775871"/>
            <a:ext cx="332508" cy="266688"/>
          </a:xfrm>
          <a:prstGeom prst="downArrow">
            <a:avLst/>
          </a:prstGeom>
          <a:solidFill>
            <a:srgbClr val="273272"/>
          </a:solidFill>
          <a:ln>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верх 9"/>
          <p:cNvSpPr/>
          <p:nvPr/>
        </p:nvSpPr>
        <p:spPr>
          <a:xfrm>
            <a:off x="9963382" y="2553198"/>
            <a:ext cx="380011" cy="249382"/>
          </a:xfrm>
          <a:prstGeom prst="upArrow">
            <a:avLst/>
          </a:prstGeom>
          <a:solidFill>
            <a:srgbClr val="273272"/>
          </a:solidFill>
          <a:ln>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7504455" y="5769397"/>
            <a:ext cx="1568289" cy="558141"/>
          </a:xfrm>
          <a:prstGeom prst="rect">
            <a:avLst/>
          </a:prstGeom>
          <a:noFill/>
        </p:spPr>
        <p:txBody>
          <a:bodyPr wrap="square" lIns="72000" tIns="25200" rIns="0" bIns="25200" rtlCol="0" anchor="ctr" anchorCtr="0">
            <a:normAutofit/>
          </a:bodyPr>
          <a:lstStyle/>
          <a:p>
            <a:r>
              <a:rPr lang="en-US" sz="2000" b="1" dirty="0" smtClean="0">
                <a:solidFill>
                  <a:srgbClr val="2E5E8E"/>
                </a:solidFill>
              </a:rPr>
              <a:t>0x 0000 0000</a:t>
            </a:r>
            <a:endParaRPr lang="ru-RU" sz="2000" b="1" dirty="0" smtClean="0">
              <a:solidFill>
                <a:srgbClr val="2E5E8E"/>
              </a:solidFill>
            </a:endParaRPr>
          </a:p>
        </p:txBody>
      </p:sp>
      <p:sp>
        <p:nvSpPr>
          <p:cNvPr id="12" name="TextBox 11"/>
          <p:cNvSpPr txBox="1"/>
          <p:nvPr/>
        </p:nvSpPr>
        <p:spPr>
          <a:xfrm>
            <a:off x="7606105" y="883167"/>
            <a:ext cx="1490377" cy="558141"/>
          </a:xfrm>
          <a:prstGeom prst="rect">
            <a:avLst/>
          </a:prstGeom>
          <a:noFill/>
        </p:spPr>
        <p:txBody>
          <a:bodyPr wrap="square" lIns="72000" tIns="25200" rIns="0" bIns="25200" rtlCol="0" anchor="ctr" anchorCtr="0">
            <a:normAutofit/>
          </a:bodyPr>
          <a:lstStyle/>
          <a:p>
            <a:r>
              <a:rPr lang="en-US" sz="2000" b="1" dirty="0" smtClean="0">
                <a:solidFill>
                  <a:srgbClr val="2E5E8E"/>
                </a:solidFill>
              </a:rPr>
              <a:t>0x FFFF </a:t>
            </a:r>
            <a:r>
              <a:rPr lang="en-US" sz="2000" b="1" dirty="0" err="1" smtClean="0">
                <a:solidFill>
                  <a:srgbClr val="2E5E8E"/>
                </a:solidFill>
              </a:rPr>
              <a:t>FFFF</a:t>
            </a:r>
            <a:endParaRPr lang="ru-RU" sz="2000" b="1" dirty="0" smtClean="0">
              <a:solidFill>
                <a:srgbClr val="2E5E8E"/>
              </a:solidFill>
            </a:endParaRPr>
          </a:p>
        </p:txBody>
      </p:sp>
      <p:sp>
        <p:nvSpPr>
          <p:cNvPr id="13" name="Прямоугольник 12"/>
          <p:cNvSpPr/>
          <p:nvPr/>
        </p:nvSpPr>
        <p:spPr>
          <a:xfrm>
            <a:off x="3487349" y="6256015"/>
            <a:ext cx="7841672" cy="400110"/>
          </a:xfrm>
          <a:prstGeom prst="rect">
            <a:avLst/>
          </a:prstGeom>
        </p:spPr>
        <p:txBody>
          <a:bodyPr wrap="square">
            <a:spAutoFit/>
          </a:bodyPr>
          <a:lstStyle/>
          <a:p>
            <a:r>
              <a:rPr lang="en-US" sz="2000" b="1" dirty="0" smtClean="0">
                <a:solidFill>
                  <a:srgbClr val="1E3272"/>
                </a:solidFill>
              </a:rPr>
              <a:t>OS prevents accesses between stack and heap (via virtual memory)</a:t>
            </a:r>
            <a:endParaRPr lang="ru-RU" sz="2000" b="1" dirty="0">
              <a:solidFill>
                <a:srgbClr val="1E327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3"/>
            <a:ext cx="6690756" cy="4997896"/>
          </a:xfrm>
        </p:spPr>
        <p:txBody>
          <a:bodyPr>
            <a:normAutofit/>
          </a:bodyPr>
          <a:lstStyle/>
          <a:p>
            <a:r>
              <a:rPr lang="en-US" dirty="0" smtClean="0"/>
              <a:t>Declared outside a function:</a:t>
            </a:r>
          </a:p>
          <a:p>
            <a:pPr lvl="1"/>
            <a:r>
              <a:rPr lang="en-US" b="1" dirty="0" smtClean="0"/>
              <a:t>Static Data</a:t>
            </a:r>
          </a:p>
          <a:p>
            <a:r>
              <a:rPr lang="en-US" dirty="0" smtClean="0"/>
              <a:t>Declared inside a function:</a:t>
            </a:r>
          </a:p>
          <a:p>
            <a:pPr lvl="1"/>
            <a:r>
              <a:rPr lang="en-US" b="1" dirty="0" smtClean="0"/>
              <a:t>Stack</a:t>
            </a:r>
          </a:p>
          <a:p>
            <a:pPr lvl="2"/>
            <a:r>
              <a:rPr lang="en-US" dirty="0" smtClean="0"/>
              <a:t>main() is a function</a:t>
            </a:r>
          </a:p>
          <a:p>
            <a:pPr lvl="2"/>
            <a:r>
              <a:rPr lang="en-US" dirty="0" smtClean="0"/>
              <a:t>freed when the function returns</a:t>
            </a:r>
          </a:p>
          <a:p>
            <a:r>
              <a:rPr lang="en-US" dirty="0" smtClean="0"/>
              <a:t>Dynamically allocated:</a:t>
            </a:r>
          </a:p>
          <a:p>
            <a:pPr lvl="1"/>
            <a:r>
              <a:rPr lang="en-US" b="1" dirty="0" smtClean="0"/>
              <a:t>Heap</a:t>
            </a:r>
          </a:p>
          <a:p>
            <a:pPr lvl="2"/>
            <a:r>
              <a:rPr lang="en-US" dirty="0" smtClean="0"/>
              <a:t>i.e. </a:t>
            </a:r>
            <a:r>
              <a:rPr lang="en-US" dirty="0" err="1" smtClean="0"/>
              <a:t>malloc</a:t>
            </a:r>
            <a:r>
              <a:rPr lang="en-US" dirty="0" smtClean="0"/>
              <a:t> (will be covered shortly)</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6</a:t>
            </a:fld>
            <a:endParaRPr lang="ru-RU" dirty="0"/>
          </a:p>
        </p:txBody>
      </p:sp>
      <p:sp>
        <p:nvSpPr>
          <p:cNvPr id="4" name="Заголовок 3"/>
          <p:cNvSpPr>
            <a:spLocks noGrp="1"/>
          </p:cNvSpPr>
          <p:nvPr>
            <p:ph type="title"/>
          </p:nvPr>
        </p:nvSpPr>
        <p:spPr/>
        <p:txBody>
          <a:bodyPr/>
          <a:lstStyle/>
          <a:p>
            <a:r>
              <a:rPr lang="en-US" dirty="0" smtClean="0"/>
              <a:t>Where Do the Variables Go?</a:t>
            </a:r>
            <a:endParaRPr lang="ru-RU" dirty="0"/>
          </a:p>
        </p:txBody>
      </p:sp>
      <p:sp>
        <p:nvSpPr>
          <p:cNvPr id="5" name="Прямоугольник 4"/>
          <p:cNvSpPr/>
          <p:nvPr/>
        </p:nvSpPr>
        <p:spPr>
          <a:xfrm>
            <a:off x="7255810" y="1514830"/>
            <a:ext cx="4049497" cy="3970318"/>
          </a:xfrm>
          <a:prstGeom prst="rect">
            <a:avLst/>
          </a:prstGeom>
        </p:spPr>
        <p:txBody>
          <a:bodyPr wrap="square">
            <a:spAutoFit/>
          </a:bodyPr>
          <a:lstStyle/>
          <a:p>
            <a:r>
              <a:rPr lang="en-US" sz="2800" dirty="0" smtClean="0">
                <a:solidFill>
                  <a:srgbClr val="00B050"/>
                </a:solidFill>
              </a:rPr>
              <a:t>#include &lt;</a:t>
            </a:r>
            <a:r>
              <a:rPr lang="en-US" sz="2800" dirty="0" err="1" smtClean="0">
                <a:solidFill>
                  <a:srgbClr val="00B050"/>
                </a:solidFill>
              </a:rPr>
              <a:t>stdio.h</a:t>
            </a:r>
            <a:r>
              <a:rPr lang="en-US" sz="2800" dirty="0" smtClean="0">
                <a:solidFill>
                  <a:srgbClr val="00B050"/>
                </a:solidFill>
              </a:rPr>
              <a:t>&gt;</a:t>
            </a:r>
          </a:p>
          <a:p>
            <a:endParaRPr lang="en-US" sz="2800" dirty="0" smtClean="0"/>
          </a:p>
          <a:p>
            <a:r>
              <a:rPr lang="en-US" sz="2800" b="1" dirty="0" smtClean="0">
                <a:solidFill>
                  <a:srgbClr val="1E3272"/>
                </a:solidFill>
              </a:rPr>
              <a:t>int</a:t>
            </a:r>
            <a:r>
              <a:rPr lang="en-US" sz="2800" dirty="0" smtClean="0"/>
              <a:t> </a:t>
            </a:r>
            <a:r>
              <a:rPr lang="en-US" sz="2800" dirty="0" err="1" smtClean="0"/>
              <a:t>varGlobal</a:t>
            </a:r>
            <a:r>
              <a:rPr lang="en-US" sz="2800" dirty="0" smtClean="0"/>
              <a:t>;</a:t>
            </a:r>
          </a:p>
          <a:p>
            <a:endParaRPr lang="en-US" sz="2800" dirty="0" smtClean="0"/>
          </a:p>
          <a:p>
            <a:r>
              <a:rPr lang="en-US" sz="2800" b="1" dirty="0" smtClean="0">
                <a:solidFill>
                  <a:srgbClr val="1E3272"/>
                </a:solidFill>
              </a:rPr>
              <a:t>int</a:t>
            </a:r>
            <a:r>
              <a:rPr lang="en-US" sz="2800" dirty="0" smtClean="0"/>
              <a:t> main() {</a:t>
            </a:r>
          </a:p>
          <a:p>
            <a:r>
              <a:rPr lang="en-US" sz="2800" dirty="0" smtClean="0"/>
              <a:t>    </a:t>
            </a:r>
            <a:r>
              <a:rPr lang="en-US" sz="2800" b="1" dirty="0" smtClean="0">
                <a:solidFill>
                  <a:srgbClr val="1E3272"/>
                </a:solidFill>
              </a:rPr>
              <a:t>int</a:t>
            </a:r>
            <a:r>
              <a:rPr lang="en-US" sz="2800" dirty="0" smtClean="0"/>
              <a:t> </a:t>
            </a:r>
            <a:r>
              <a:rPr lang="en-US" sz="2800" dirty="0" err="1" smtClean="0"/>
              <a:t>varLocal</a:t>
            </a:r>
            <a:r>
              <a:rPr lang="en-US" sz="2800" dirty="0" smtClean="0"/>
              <a:t>;</a:t>
            </a:r>
          </a:p>
          <a:p>
            <a:r>
              <a:rPr lang="en-US" sz="2800" dirty="0" smtClean="0"/>
              <a:t>    </a:t>
            </a:r>
            <a:r>
              <a:rPr lang="en-US" sz="2800" b="1" dirty="0" smtClean="0">
                <a:solidFill>
                  <a:srgbClr val="1E3272"/>
                </a:solidFill>
              </a:rPr>
              <a:t>int</a:t>
            </a:r>
            <a:r>
              <a:rPr lang="en-US" sz="2800" dirty="0" smtClean="0"/>
              <a:t> *</a:t>
            </a:r>
            <a:r>
              <a:rPr lang="en-US" sz="2800" dirty="0" err="1" smtClean="0"/>
              <a:t>varDyn</a:t>
            </a:r>
            <a:r>
              <a:rPr lang="en-US" sz="2800" dirty="0" smtClean="0"/>
              <a:t> =</a:t>
            </a:r>
          </a:p>
          <a:p>
            <a:r>
              <a:rPr lang="en-US" sz="2800" dirty="0" smtClean="0"/>
              <a:t>            </a:t>
            </a:r>
            <a:r>
              <a:rPr lang="en-US" sz="2800" dirty="0" err="1" smtClean="0"/>
              <a:t>malloc</a:t>
            </a:r>
            <a:r>
              <a:rPr lang="en-US" sz="2800" dirty="0" smtClean="0"/>
              <a:t>(</a:t>
            </a:r>
            <a:r>
              <a:rPr lang="en-US" sz="2800" b="1" dirty="0" err="1" smtClean="0">
                <a:solidFill>
                  <a:srgbClr val="1E3272"/>
                </a:solidFill>
              </a:rPr>
              <a:t>sizeof</a:t>
            </a:r>
            <a:r>
              <a:rPr lang="en-US" sz="2800" dirty="0" smtClean="0"/>
              <a:t>(</a:t>
            </a:r>
            <a:r>
              <a:rPr lang="en-US" sz="2800" b="1" dirty="0" err="1" smtClean="0">
                <a:solidFill>
                  <a:srgbClr val="1E3272"/>
                </a:solidFill>
              </a:rPr>
              <a:t>int</a:t>
            </a:r>
            <a:r>
              <a:rPr lang="en-US" sz="2800" dirty="0" smtClean="0"/>
              <a:t>));</a:t>
            </a:r>
          </a:p>
          <a:p>
            <a:r>
              <a:rPr lang="en-US" sz="2800" dirty="0" smtClean="0"/>
              <a:t>}</a:t>
            </a:r>
            <a:endParaRPr lang="en-US" sz="2800" dirty="0"/>
          </a:p>
        </p:txBody>
      </p:sp>
      <p:cxnSp>
        <p:nvCxnSpPr>
          <p:cNvPr id="7" name="Прямая со стрелкой 6"/>
          <p:cNvCxnSpPr/>
          <p:nvPr/>
        </p:nvCxnSpPr>
        <p:spPr>
          <a:xfrm flipV="1">
            <a:off x="3004457" y="4762005"/>
            <a:ext cx="5201392" cy="344386"/>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3788229" y="2030681"/>
            <a:ext cx="3491345" cy="593766"/>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a:off x="2933205" y="3146961"/>
            <a:ext cx="4631377" cy="748145"/>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20000"/>
          </a:bodyPr>
          <a:lstStyle/>
          <a:p>
            <a:pPr>
              <a:lnSpc>
                <a:spcPct val="110000"/>
              </a:lnSpc>
              <a:spcBef>
                <a:spcPts val="1200"/>
              </a:spcBef>
            </a:pPr>
            <a:r>
              <a:rPr lang="en-US" dirty="0" smtClean="0"/>
              <a:t>Each stack frame is a contiguous block of memory holding the local variables of a single function</a:t>
            </a:r>
          </a:p>
          <a:p>
            <a:pPr>
              <a:lnSpc>
                <a:spcPct val="110000"/>
              </a:lnSpc>
              <a:spcBef>
                <a:spcPts val="1200"/>
              </a:spcBef>
            </a:pPr>
            <a:r>
              <a:rPr lang="en-US" dirty="0" smtClean="0"/>
              <a:t>A stack frame includes:</a:t>
            </a:r>
          </a:p>
          <a:p>
            <a:pPr lvl="1">
              <a:lnSpc>
                <a:spcPct val="110000"/>
              </a:lnSpc>
              <a:spcBef>
                <a:spcPts val="1200"/>
              </a:spcBef>
            </a:pPr>
            <a:r>
              <a:rPr lang="en-US" dirty="0" smtClean="0"/>
              <a:t>Location of caller function</a:t>
            </a:r>
          </a:p>
          <a:p>
            <a:pPr lvl="1">
              <a:lnSpc>
                <a:spcPct val="110000"/>
              </a:lnSpc>
              <a:spcBef>
                <a:spcPts val="1200"/>
              </a:spcBef>
            </a:pPr>
            <a:r>
              <a:rPr lang="en-US" dirty="0" smtClean="0"/>
              <a:t>Function arguments</a:t>
            </a:r>
          </a:p>
          <a:p>
            <a:pPr lvl="1">
              <a:lnSpc>
                <a:spcPct val="110000"/>
              </a:lnSpc>
              <a:spcBef>
                <a:spcPts val="1200"/>
              </a:spcBef>
            </a:pPr>
            <a:r>
              <a:rPr lang="en-US" dirty="0" smtClean="0"/>
              <a:t>Space for local variables</a:t>
            </a:r>
          </a:p>
          <a:p>
            <a:pPr>
              <a:lnSpc>
                <a:spcPct val="110000"/>
              </a:lnSpc>
              <a:spcBef>
                <a:spcPts val="1200"/>
              </a:spcBef>
            </a:pPr>
            <a:r>
              <a:rPr lang="en-US" dirty="0" smtClean="0"/>
              <a:t>Stack pointer (SP) tells where lowest (current) stack frame is</a:t>
            </a:r>
          </a:p>
          <a:p>
            <a:pPr>
              <a:lnSpc>
                <a:spcPct val="110000"/>
              </a:lnSpc>
              <a:spcBef>
                <a:spcPts val="1200"/>
              </a:spcBef>
            </a:pPr>
            <a:r>
              <a:rPr lang="en-US" dirty="0" smtClean="0"/>
              <a:t>When function ends, stack pointer is moved back (but data remains (garbage!)); frees memory for future stack frames</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7</a:t>
            </a:fld>
            <a:endParaRPr lang="ru-RU" dirty="0"/>
          </a:p>
        </p:txBody>
      </p:sp>
      <p:sp>
        <p:nvSpPr>
          <p:cNvPr id="4" name="Заголовок 3"/>
          <p:cNvSpPr>
            <a:spLocks noGrp="1"/>
          </p:cNvSpPr>
          <p:nvPr>
            <p:ph type="title"/>
          </p:nvPr>
        </p:nvSpPr>
        <p:spPr/>
        <p:txBody>
          <a:bodyPr/>
          <a:lstStyle/>
          <a:p>
            <a:r>
              <a:rPr lang="en-US" dirty="0" smtClean="0"/>
              <a:t>Stack</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85699" y="1083050"/>
            <a:ext cx="6726384" cy="5662133"/>
          </a:xfrm>
        </p:spPr>
        <p:txBody>
          <a:bodyPr>
            <a:noAutofit/>
          </a:bodyPr>
          <a:lstStyle/>
          <a:p>
            <a:pPr>
              <a:lnSpc>
                <a:spcPct val="80000"/>
              </a:lnSpc>
              <a:spcBef>
                <a:spcPts val="0"/>
              </a:spcBef>
              <a:buNone/>
            </a:pPr>
            <a:r>
              <a:rPr lang="en-US" sz="3200" b="1" dirty="0" smtClean="0">
                <a:solidFill>
                  <a:srgbClr val="1E3272"/>
                </a:solidFill>
              </a:rPr>
              <a:t>Last In, First Out (LIFO) data structure</a:t>
            </a:r>
          </a:p>
          <a:p>
            <a:pPr>
              <a:lnSpc>
                <a:spcPct val="80000"/>
              </a:lnSpc>
              <a:spcBef>
                <a:spcPts val="0"/>
              </a:spcBef>
              <a:buNone/>
            </a:pPr>
            <a:endParaRPr lang="en-US" sz="2000" dirty="0" smtClean="0">
              <a:solidFill>
                <a:srgbClr val="1E3272"/>
              </a:solidFill>
            </a:endParaRPr>
          </a:p>
          <a:p>
            <a:pPr>
              <a:lnSpc>
                <a:spcPct val="80000"/>
              </a:lnSpc>
              <a:spcBef>
                <a:spcPts val="0"/>
              </a:spcBef>
              <a:buNone/>
            </a:pPr>
            <a:r>
              <a:rPr lang="en-US" sz="2400" b="1" dirty="0" smtClean="0">
                <a:solidFill>
                  <a:schemeClr val="tx1"/>
                </a:solidFill>
              </a:rPr>
              <a:t>int main() {</a:t>
            </a:r>
          </a:p>
          <a:p>
            <a:pPr>
              <a:lnSpc>
                <a:spcPct val="80000"/>
              </a:lnSpc>
              <a:spcBef>
                <a:spcPts val="0"/>
              </a:spcBef>
              <a:buNone/>
            </a:pPr>
            <a:r>
              <a:rPr lang="en-US" sz="2400" b="1" dirty="0" smtClean="0">
                <a:solidFill>
                  <a:schemeClr val="tx1"/>
                </a:solidFill>
              </a:rPr>
              <a:t>    a(0);</a:t>
            </a:r>
          </a:p>
          <a:p>
            <a:pPr>
              <a:lnSpc>
                <a:spcPct val="80000"/>
              </a:lnSpc>
              <a:spcBef>
                <a:spcPts val="0"/>
              </a:spcBef>
              <a:buNone/>
            </a:pPr>
            <a:r>
              <a:rPr lang="en-US" sz="2400" b="1" dirty="0" smtClean="0">
                <a:solidFill>
                  <a:schemeClr val="tx1"/>
                </a:solidFill>
              </a:rPr>
              <a:t>    return 1;</a:t>
            </a:r>
          </a:p>
          <a:p>
            <a:pPr>
              <a:lnSpc>
                <a:spcPct val="80000"/>
              </a:lnSpc>
              <a:spcBef>
                <a:spcPts val="0"/>
              </a:spcBef>
              <a:buNone/>
            </a:pPr>
            <a:r>
              <a:rPr lang="en-US" sz="2400" b="1" dirty="0" smtClean="0">
                <a:solidFill>
                  <a:schemeClr val="tx1"/>
                </a:solidFill>
              </a:rPr>
              <a:t>}</a:t>
            </a:r>
          </a:p>
          <a:p>
            <a:pPr>
              <a:lnSpc>
                <a:spcPct val="80000"/>
              </a:lnSpc>
              <a:spcBef>
                <a:spcPts val="0"/>
              </a:spcBef>
              <a:buNone/>
            </a:pPr>
            <a:r>
              <a:rPr lang="en-US" sz="2400" b="1" dirty="0" smtClean="0">
                <a:solidFill>
                  <a:schemeClr val="accent1"/>
                </a:solidFill>
              </a:rPr>
              <a:t>void a(</a:t>
            </a:r>
            <a:r>
              <a:rPr lang="en-US" sz="2400" b="1" dirty="0" err="1" smtClean="0">
                <a:solidFill>
                  <a:schemeClr val="accent1"/>
                </a:solidFill>
              </a:rPr>
              <a:t>int</a:t>
            </a:r>
            <a:r>
              <a:rPr lang="en-US" sz="2400" b="1" dirty="0" smtClean="0">
                <a:solidFill>
                  <a:schemeClr val="accent1"/>
                </a:solidFill>
              </a:rPr>
              <a:t> m) {</a:t>
            </a:r>
          </a:p>
          <a:p>
            <a:pPr>
              <a:lnSpc>
                <a:spcPct val="80000"/>
              </a:lnSpc>
              <a:spcBef>
                <a:spcPts val="0"/>
              </a:spcBef>
              <a:buNone/>
            </a:pPr>
            <a:r>
              <a:rPr lang="en-US" sz="2400" b="1" dirty="0" smtClean="0">
                <a:solidFill>
                  <a:schemeClr val="accent1"/>
                </a:solidFill>
              </a:rPr>
              <a:t>    b(1);</a:t>
            </a:r>
          </a:p>
          <a:p>
            <a:pPr>
              <a:lnSpc>
                <a:spcPct val="80000"/>
              </a:lnSpc>
              <a:spcBef>
                <a:spcPts val="0"/>
              </a:spcBef>
              <a:buNone/>
            </a:pPr>
            <a:r>
              <a:rPr lang="en-US" sz="2400" b="1" dirty="0" smtClean="0">
                <a:solidFill>
                  <a:schemeClr val="accent1"/>
                </a:solidFill>
              </a:rPr>
              <a:t>}</a:t>
            </a:r>
          </a:p>
          <a:p>
            <a:pPr>
              <a:lnSpc>
                <a:spcPct val="80000"/>
              </a:lnSpc>
              <a:spcBef>
                <a:spcPts val="0"/>
              </a:spcBef>
              <a:buNone/>
            </a:pPr>
            <a:r>
              <a:rPr lang="en-US" sz="2400" b="1" dirty="0" smtClean="0">
                <a:solidFill>
                  <a:srgbClr val="FF0000"/>
                </a:solidFill>
              </a:rPr>
              <a:t>void b(</a:t>
            </a:r>
            <a:r>
              <a:rPr lang="en-US" sz="2400" b="1" dirty="0" err="1" smtClean="0">
                <a:solidFill>
                  <a:srgbClr val="FF0000"/>
                </a:solidFill>
              </a:rPr>
              <a:t>int</a:t>
            </a:r>
            <a:r>
              <a:rPr lang="en-US" sz="2400" b="1" dirty="0" smtClean="0">
                <a:solidFill>
                  <a:srgbClr val="FF0000"/>
                </a:solidFill>
              </a:rPr>
              <a:t> n) {</a:t>
            </a:r>
          </a:p>
          <a:p>
            <a:pPr>
              <a:lnSpc>
                <a:spcPct val="80000"/>
              </a:lnSpc>
              <a:spcBef>
                <a:spcPts val="0"/>
              </a:spcBef>
              <a:buNone/>
            </a:pPr>
            <a:r>
              <a:rPr lang="en-US" sz="2400" b="1" dirty="0" smtClean="0">
                <a:solidFill>
                  <a:srgbClr val="FF0000"/>
                </a:solidFill>
              </a:rPr>
              <a:t>    c(2);</a:t>
            </a:r>
          </a:p>
          <a:p>
            <a:pPr>
              <a:lnSpc>
                <a:spcPct val="80000"/>
              </a:lnSpc>
              <a:spcBef>
                <a:spcPts val="0"/>
              </a:spcBef>
              <a:buNone/>
            </a:pPr>
            <a:r>
              <a:rPr lang="en-US" sz="2400" b="1" dirty="0" smtClean="0">
                <a:solidFill>
                  <a:srgbClr val="FF0000"/>
                </a:solidFill>
              </a:rPr>
              <a:t>    d(4);</a:t>
            </a:r>
          </a:p>
          <a:p>
            <a:pPr>
              <a:lnSpc>
                <a:spcPct val="80000"/>
              </a:lnSpc>
              <a:spcBef>
                <a:spcPts val="0"/>
              </a:spcBef>
              <a:buNone/>
            </a:pPr>
            <a:r>
              <a:rPr lang="en-US" sz="2400" b="1" dirty="0" smtClean="0">
                <a:solidFill>
                  <a:srgbClr val="FF0000"/>
                </a:solidFill>
              </a:rPr>
              <a:t>}</a:t>
            </a:r>
          </a:p>
          <a:p>
            <a:pPr>
              <a:lnSpc>
                <a:spcPct val="80000"/>
              </a:lnSpc>
              <a:spcBef>
                <a:spcPts val="0"/>
              </a:spcBef>
              <a:buNone/>
            </a:pPr>
            <a:r>
              <a:rPr lang="en-US" sz="2400" b="1" dirty="0" smtClean="0">
                <a:solidFill>
                  <a:srgbClr val="F7B217"/>
                </a:solidFill>
              </a:rPr>
              <a:t>void c(</a:t>
            </a:r>
            <a:r>
              <a:rPr lang="en-US" sz="2400" b="1" dirty="0" err="1" smtClean="0">
                <a:solidFill>
                  <a:srgbClr val="F7B217"/>
                </a:solidFill>
              </a:rPr>
              <a:t>int</a:t>
            </a:r>
            <a:r>
              <a:rPr lang="en-US" sz="2400" b="1" dirty="0" smtClean="0">
                <a:solidFill>
                  <a:srgbClr val="F7B217"/>
                </a:solidFill>
              </a:rPr>
              <a:t> o) {</a:t>
            </a:r>
          </a:p>
          <a:p>
            <a:pPr>
              <a:lnSpc>
                <a:spcPct val="80000"/>
              </a:lnSpc>
              <a:spcBef>
                <a:spcPts val="0"/>
              </a:spcBef>
              <a:buNone/>
            </a:pPr>
            <a:r>
              <a:rPr lang="en-US" sz="2400" b="1" dirty="0" smtClean="0">
                <a:solidFill>
                  <a:srgbClr val="F7B217"/>
                </a:solidFill>
              </a:rPr>
              <a:t>    </a:t>
            </a:r>
            <a:r>
              <a:rPr lang="en-US" sz="2400" b="1" dirty="0" err="1" smtClean="0">
                <a:solidFill>
                  <a:srgbClr val="F7B217"/>
                </a:solidFill>
              </a:rPr>
              <a:t>printf</a:t>
            </a:r>
            <a:r>
              <a:rPr lang="en-US" sz="2400" b="1" dirty="0" smtClean="0">
                <a:solidFill>
                  <a:srgbClr val="F7B217"/>
                </a:solidFill>
              </a:rPr>
              <a:t>(“c”);</a:t>
            </a:r>
          </a:p>
          <a:p>
            <a:pPr>
              <a:lnSpc>
                <a:spcPct val="80000"/>
              </a:lnSpc>
              <a:spcBef>
                <a:spcPts val="0"/>
              </a:spcBef>
              <a:buNone/>
            </a:pPr>
            <a:r>
              <a:rPr lang="en-US" sz="2400" b="1" dirty="0" smtClean="0">
                <a:solidFill>
                  <a:srgbClr val="F7B217"/>
                </a:solidFill>
              </a:rPr>
              <a:t>}</a:t>
            </a:r>
          </a:p>
          <a:p>
            <a:pPr>
              <a:lnSpc>
                <a:spcPct val="80000"/>
              </a:lnSpc>
              <a:spcBef>
                <a:spcPts val="0"/>
              </a:spcBef>
              <a:buNone/>
            </a:pPr>
            <a:r>
              <a:rPr lang="en-US" sz="2400" b="1" dirty="0" smtClean="0">
                <a:solidFill>
                  <a:srgbClr val="00B050"/>
                </a:solidFill>
              </a:rPr>
              <a:t>void d(</a:t>
            </a:r>
            <a:r>
              <a:rPr lang="en-US" sz="2400" b="1" dirty="0" err="1" smtClean="0">
                <a:solidFill>
                  <a:srgbClr val="00B050"/>
                </a:solidFill>
              </a:rPr>
              <a:t>int</a:t>
            </a:r>
            <a:r>
              <a:rPr lang="en-US" sz="2400" b="1" dirty="0" smtClean="0">
                <a:solidFill>
                  <a:srgbClr val="00B050"/>
                </a:solidFill>
              </a:rPr>
              <a:t> p) {</a:t>
            </a:r>
          </a:p>
          <a:p>
            <a:pPr>
              <a:lnSpc>
                <a:spcPct val="80000"/>
              </a:lnSpc>
              <a:spcBef>
                <a:spcPts val="0"/>
              </a:spcBef>
              <a:buNone/>
            </a:pPr>
            <a:r>
              <a:rPr lang="en-US" sz="2400" b="1" dirty="0" smtClean="0">
                <a:solidFill>
                  <a:srgbClr val="00B050"/>
                </a:solidFill>
              </a:rPr>
              <a:t>    </a:t>
            </a:r>
            <a:r>
              <a:rPr lang="en-US" sz="2400" b="1" dirty="0" err="1" smtClean="0">
                <a:solidFill>
                  <a:srgbClr val="00B050"/>
                </a:solidFill>
              </a:rPr>
              <a:t>printf</a:t>
            </a:r>
            <a:r>
              <a:rPr lang="en-US" sz="2400" b="1" dirty="0" smtClean="0">
                <a:solidFill>
                  <a:srgbClr val="00B050"/>
                </a:solidFill>
              </a:rPr>
              <a:t>(“d”);</a:t>
            </a:r>
          </a:p>
          <a:p>
            <a:pPr>
              <a:lnSpc>
                <a:spcPct val="80000"/>
              </a:lnSpc>
              <a:spcBef>
                <a:spcPts val="0"/>
              </a:spcBef>
              <a:buNone/>
            </a:pPr>
            <a:r>
              <a:rPr lang="en-US" sz="2400" b="1" dirty="0" smtClean="0">
                <a:solidFill>
                  <a:srgbClr val="00B050"/>
                </a:solidFill>
              </a:rPr>
              <a:t>}</a:t>
            </a:r>
            <a:endParaRPr lang="ru-RU" sz="2400" b="1" dirty="0">
              <a:solidFill>
                <a:srgbClr val="00B050"/>
              </a:solidFill>
            </a:endParaRPr>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8</a:t>
            </a:fld>
            <a:endParaRPr lang="ru-RU" dirty="0"/>
          </a:p>
        </p:txBody>
      </p:sp>
      <p:sp>
        <p:nvSpPr>
          <p:cNvPr id="4" name="Заголовок 3"/>
          <p:cNvSpPr>
            <a:spLocks noGrp="1"/>
          </p:cNvSpPr>
          <p:nvPr>
            <p:ph type="title"/>
          </p:nvPr>
        </p:nvSpPr>
        <p:spPr/>
        <p:txBody>
          <a:bodyPr/>
          <a:lstStyle/>
          <a:p>
            <a:r>
              <a:rPr lang="en-US" dirty="0" smtClean="0"/>
              <a:t>Stack</a:t>
            </a:r>
            <a:endParaRPr lang="ru-RU" dirty="0"/>
          </a:p>
        </p:txBody>
      </p:sp>
      <p:sp>
        <p:nvSpPr>
          <p:cNvPr id="5" name="Прямоугольник 4"/>
          <p:cNvSpPr/>
          <p:nvPr/>
        </p:nvSpPr>
        <p:spPr>
          <a:xfrm>
            <a:off x="8247689" y="1426373"/>
            <a:ext cx="2307768" cy="115058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main</a:t>
            </a:r>
            <a:endParaRPr lang="ru-RU" sz="3600" b="1" dirty="0">
              <a:solidFill>
                <a:srgbClr val="273272"/>
              </a:solidFill>
            </a:endParaRPr>
          </a:p>
        </p:txBody>
      </p:sp>
      <p:sp>
        <p:nvSpPr>
          <p:cNvPr id="6" name="Прямоугольник 5"/>
          <p:cNvSpPr/>
          <p:nvPr/>
        </p:nvSpPr>
        <p:spPr>
          <a:xfrm>
            <a:off x="8245710" y="2576302"/>
            <a:ext cx="2307768" cy="1150585"/>
          </a:xfrm>
          <a:prstGeom prst="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a</a:t>
            </a:r>
            <a:endParaRPr lang="ru-RU" sz="3600" b="1" dirty="0">
              <a:solidFill>
                <a:srgbClr val="273272"/>
              </a:solidFill>
            </a:endParaRPr>
          </a:p>
        </p:txBody>
      </p:sp>
      <p:sp>
        <p:nvSpPr>
          <p:cNvPr id="7" name="Прямоугольник 6"/>
          <p:cNvSpPr/>
          <p:nvPr/>
        </p:nvSpPr>
        <p:spPr>
          <a:xfrm>
            <a:off x="8243730" y="3738078"/>
            <a:ext cx="2307768" cy="1150585"/>
          </a:xfrm>
          <a:prstGeom prst="rect">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b</a:t>
            </a:r>
            <a:endParaRPr lang="ru-RU" sz="3600" b="1" dirty="0">
              <a:solidFill>
                <a:srgbClr val="273272"/>
              </a:solidFill>
            </a:endParaRPr>
          </a:p>
        </p:txBody>
      </p:sp>
      <p:sp>
        <p:nvSpPr>
          <p:cNvPr id="8" name="Прямоугольник 7"/>
          <p:cNvSpPr/>
          <p:nvPr/>
        </p:nvSpPr>
        <p:spPr>
          <a:xfrm>
            <a:off x="8253625" y="4888005"/>
            <a:ext cx="2307768" cy="1150585"/>
          </a:xfrm>
          <a:prstGeom prst="rect">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d</a:t>
            </a:r>
            <a:endParaRPr lang="ru-RU" sz="3600" b="1" dirty="0">
              <a:solidFill>
                <a:srgbClr val="273272"/>
              </a:solidFill>
            </a:endParaRPr>
          </a:p>
        </p:txBody>
      </p:sp>
      <p:sp>
        <p:nvSpPr>
          <p:cNvPr id="9" name="TextBox 8"/>
          <p:cNvSpPr txBox="1"/>
          <p:nvPr/>
        </p:nvSpPr>
        <p:spPr>
          <a:xfrm>
            <a:off x="6703585" y="5740175"/>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0" name="TextBox 9"/>
          <p:cNvSpPr txBox="1"/>
          <p:nvPr/>
        </p:nvSpPr>
        <p:spPr>
          <a:xfrm>
            <a:off x="6737235" y="4621950"/>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1" name="TextBox 10"/>
          <p:cNvSpPr txBox="1"/>
          <p:nvPr/>
        </p:nvSpPr>
        <p:spPr>
          <a:xfrm>
            <a:off x="6713485" y="3458200"/>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2" name="TextBox 11"/>
          <p:cNvSpPr txBox="1"/>
          <p:nvPr/>
        </p:nvSpPr>
        <p:spPr>
          <a:xfrm>
            <a:off x="6749110" y="2282575"/>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cxnSp>
        <p:nvCxnSpPr>
          <p:cNvPr id="13" name="Прямая со стрелкой 12"/>
          <p:cNvCxnSpPr/>
          <p:nvPr/>
        </p:nvCxnSpPr>
        <p:spPr>
          <a:xfrm>
            <a:off x="11008426" y="1425039"/>
            <a:ext cx="35627" cy="4619500"/>
          </a:xfrm>
          <a:prstGeom prst="straightConnector1">
            <a:avLst/>
          </a:prstGeom>
          <a:ln w="127000">
            <a:solidFill>
              <a:srgbClr val="1E3272"/>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3"/>
            <a:ext cx="4790704" cy="4997896"/>
          </a:xfrm>
        </p:spPr>
        <p:txBody>
          <a:bodyPr>
            <a:noAutofit/>
          </a:bodyPr>
          <a:lstStyle/>
          <a:p>
            <a:pPr>
              <a:spcBef>
                <a:spcPts val="0"/>
              </a:spcBef>
              <a:buNone/>
            </a:pPr>
            <a:r>
              <a:rPr lang="en-US" sz="2800" b="1" dirty="0" smtClean="0"/>
              <a:t>int</a:t>
            </a:r>
            <a:r>
              <a:rPr lang="en-US" sz="2800" dirty="0" smtClean="0"/>
              <a:t> *</a:t>
            </a:r>
            <a:r>
              <a:rPr lang="en-US" sz="2800" dirty="0" err="1" smtClean="0"/>
              <a:t>getPtr</a:t>
            </a:r>
            <a:r>
              <a:rPr lang="en-US" sz="2800" dirty="0" smtClean="0"/>
              <a:t>() {</a:t>
            </a:r>
          </a:p>
          <a:p>
            <a:pPr>
              <a:spcBef>
                <a:spcPts val="0"/>
              </a:spcBef>
              <a:buNone/>
            </a:pPr>
            <a:r>
              <a:rPr lang="en-US" sz="2800" dirty="0" smtClean="0"/>
              <a:t>    </a:t>
            </a:r>
            <a:r>
              <a:rPr lang="en-US" sz="2800" b="1" dirty="0" smtClean="0"/>
              <a:t>int</a:t>
            </a:r>
            <a:r>
              <a:rPr lang="en-US" sz="2800" dirty="0" smtClean="0"/>
              <a:t> y;</a:t>
            </a:r>
          </a:p>
          <a:p>
            <a:pPr>
              <a:spcBef>
                <a:spcPts val="0"/>
              </a:spcBef>
              <a:buNone/>
            </a:pPr>
            <a:r>
              <a:rPr lang="en-US" sz="2800" dirty="0" smtClean="0"/>
              <a:t>    y = 3;</a:t>
            </a:r>
          </a:p>
          <a:p>
            <a:pPr>
              <a:spcBef>
                <a:spcPts val="0"/>
              </a:spcBef>
              <a:buNone/>
            </a:pPr>
            <a:r>
              <a:rPr lang="en-US" sz="2800" dirty="0" smtClean="0"/>
              <a:t>    </a:t>
            </a:r>
            <a:r>
              <a:rPr lang="en-US" sz="2800" b="1" dirty="0" smtClean="0"/>
              <a:t>return</a:t>
            </a:r>
            <a:r>
              <a:rPr lang="en-US" sz="2800" dirty="0" smtClean="0"/>
              <a:t> &amp;y;</a:t>
            </a:r>
          </a:p>
          <a:p>
            <a:pPr>
              <a:spcBef>
                <a:spcPts val="0"/>
              </a:spcBef>
              <a:buNone/>
            </a:pPr>
            <a:r>
              <a:rPr lang="en-US" sz="2800" dirty="0" smtClean="0"/>
              <a:t>}</a:t>
            </a:r>
          </a:p>
          <a:p>
            <a:pPr>
              <a:spcBef>
                <a:spcPts val="0"/>
              </a:spcBef>
              <a:buNone/>
            </a:pPr>
            <a:endParaRPr lang="en-US" sz="2800" dirty="0" smtClean="0"/>
          </a:p>
          <a:p>
            <a:pPr>
              <a:spcBef>
                <a:spcPts val="0"/>
              </a:spcBef>
              <a:buNone/>
            </a:pPr>
            <a:r>
              <a:rPr lang="en-US" sz="2800" b="1" dirty="0" smtClean="0"/>
              <a:t>int</a:t>
            </a:r>
            <a:r>
              <a:rPr lang="en-US" sz="2800" dirty="0" smtClean="0"/>
              <a:t> main () {</a:t>
            </a:r>
          </a:p>
          <a:p>
            <a:pPr>
              <a:spcBef>
                <a:spcPts val="0"/>
              </a:spcBef>
              <a:buNone/>
            </a:pPr>
            <a:r>
              <a:rPr lang="en-US" sz="2800" dirty="0" smtClean="0"/>
              <a:t>    </a:t>
            </a:r>
            <a:r>
              <a:rPr lang="en-US" sz="2800" b="1" dirty="0" smtClean="0"/>
              <a:t>int</a:t>
            </a:r>
            <a:r>
              <a:rPr lang="en-US" sz="2800" dirty="0" smtClean="0"/>
              <a:t> *</a:t>
            </a:r>
            <a:r>
              <a:rPr lang="en-US" sz="2800" dirty="0" err="1" smtClean="0"/>
              <a:t>stackAddr</a:t>
            </a:r>
            <a:r>
              <a:rPr lang="en-US" sz="2800" dirty="0" smtClean="0"/>
              <a:t>, content;</a:t>
            </a:r>
          </a:p>
          <a:p>
            <a:pPr>
              <a:spcBef>
                <a:spcPts val="0"/>
              </a:spcBef>
              <a:buNone/>
            </a:pPr>
            <a:r>
              <a:rPr lang="en-US" sz="2800" dirty="0" smtClean="0"/>
              <a:t>    </a:t>
            </a:r>
            <a:r>
              <a:rPr lang="en-US" sz="2800" dirty="0" err="1" smtClean="0"/>
              <a:t>stackAddr</a:t>
            </a:r>
            <a:r>
              <a:rPr lang="en-US" sz="2800" dirty="0" smtClean="0"/>
              <a:t> = </a:t>
            </a:r>
            <a:r>
              <a:rPr lang="en-US" sz="2800" dirty="0" err="1" smtClean="0"/>
              <a:t>getPtr</a:t>
            </a:r>
            <a:r>
              <a:rPr lang="en-US" sz="2800" dirty="0" smtClean="0"/>
              <a:t>();</a:t>
            </a:r>
          </a:p>
          <a:p>
            <a:pPr>
              <a:spcBef>
                <a:spcPts val="0"/>
              </a:spcBef>
              <a:buNone/>
            </a:pPr>
            <a:r>
              <a:rPr lang="en-US" sz="2800" dirty="0" smtClean="0"/>
              <a:t>    content = *</a:t>
            </a:r>
            <a:r>
              <a:rPr lang="en-US" sz="2800" dirty="0" err="1" smtClean="0"/>
              <a:t>stackAddr</a:t>
            </a:r>
            <a:r>
              <a:rPr lang="en-US" sz="2800" dirty="0" smtClean="0"/>
              <a:t>;</a:t>
            </a:r>
          </a:p>
          <a:p>
            <a:pPr>
              <a:spcBef>
                <a:spcPts val="0"/>
              </a:spcBef>
              <a:buNone/>
            </a:pPr>
            <a:r>
              <a:rPr lang="en-US" sz="2800" dirty="0" smtClean="0"/>
              <a:t>    </a:t>
            </a:r>
            <a:r>
              <a:rPr lang="en-US" sz="2800" dirty="0" err="1" smtClean="0"/>
              <a:t>printf</a:t>
            </a:r>
            <a:r>
              <a:rPr lang="en-US" sz="2800" dirty="0" smtClean="0"/>
              <a:t>(</a:t>
            </a:r>
            <a:r>
              <a:rPr lang="en-US" sz="2800" dirty="0" smtClean="0">
                <a:solidFill>
                  <a:schemeClr val="accent1"/>
                </a:solidFill>
              </a:rPr>
              <a:t>"%d"</a:t>
            </a:r>
            <a:r>
              <a:rPr lang="en-US" sz="2800" dirty="0" smtClean="0"/>
              <a:t>, content); </a:t>
            </a:r>
            <a:r>
              <a:rPr lang="en-US" sz="2800" dirty="0" smtClean="0">
                <a:solidFill>
                  <a:srgbClr val="00B050"/>
                </a:solidFill>
              </a:rPr>
              <a:t>/* 3 */</a:t>
            </a:r>
          </a:p>
          <a:p>
            <a:pPr>
              <a:spcBef>
                <a:spcPts val="0"/>
              </a:spcBef>
              <a:buNone/>
            </a:pPr>
            <a:r>
              <a:rPr lang="en-US" sz="2800" dirty="0" smtClean="0"/>
              <a:t>    content = *</a:t>
            </a:r>
            <a:r>
              <a:rPr lang="en-US" sz="2800" dirty="0" err="1" smtClean="0"/>
              <a:t>stackAddr</a:t>
            </a:r>
            <a:r>
              <a:rPr lang="en-US" sz="2800" dirty="0" smtClean="0"/>
              <a:t>;</a:t>
            </a:r>
          </a:p>
          <a:p>
            <a:pPr>
              <a:spcBef>
                <a:spcPts val="0"/>
              </a:spcBef>
              <a:buNone/>
            </a:pPr>
            <a:r>
              <a:rPr lang="en-US" sz="2800" dirty="0" smtClean="0"/>
              <a:t>    </a:t>
            </a:r>
            <a:r>
              <a:rPr lang="en-US" sz="2800" dirty="0" err="1" smtClean="0"/>
              <a:t>printf</a:t>
            </a:r>
            <a:r>
              <a:rPr lang="en-US" sz="2800" dirty="0" smtClean="0"/>
              <a:t>(</a:t>
            </a:r>
            <a:r>
              <a:rPr lang="en-US" sz="2800" dirty="0" smtClean="0">
                <a:solidFill>
                  <a:schemeClr val="accent1"/>
                </a:solidFill>
              </a:rPr>
              <a:t>"%d"</a:t>
            </a:r>
            <a:r>
              <a:rPr lang="en-US" sz="2800" dirty="0" smtClean="0"/>
              <a:t>, content); </a:t>
            </a:r>
            <a:r>
              <a:rPr lang="en-US" sz="2800" dirty="0" smtClean="0">
                <a:solidFill>
                  <a:srgbClr val="00B050"/>
                </a:solidFill>
              </a:rPr>
              <a:t>/* ? */</a:t>
            </a:r>
          </a:p>
          <a:p>
            <a:pPr>
              <a:spcBef>
                <a:spcPts val="0"/>
              </a:spcBef>
              <a:buNone/>
            </a:pPr>
            <a:r>
              <a:rPr lang="en-US" sz="2800" dirty="0" smtClean="0"/>
              <a:t>}</a:t>
            </a:r>
            <a:endParaRPr lang="ru-RU" sz="2800"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9</a:t>
            </a:fld>
            <a:endParaRPr lang="ru-RU" dirty="0"/>
          </a:p>
        </p:txBody>
      </p:sp>
      <p:sp>
        <p:nvSpPr>
          <p:cNvPr id="4" name="Заголовок 3"/>
          <p:cNvSpPr>
            <a:spLocks noGrp="1"/>
          </p:cNvSpPr>
          <p:nvPr>
            <p:ph type="title"/>
          </p:nvPr>
        </p:nvSpPr>
        <p:spPr/>
        <p:txBody>
          <a:bodyPr/>
          <a:lstStyle/>
          <a:p>
            <a:r>
              <a:rPr lang="en-US" dirty="0" smtClean="0"/>
              <a:t>Stack Misuse</a:t>
            </a:r>
            <a:endParaRPr lang="ru-RU" dirty="0"/>
          </a:p>
        </p:txBody>
      </p:sp>
      <p:sp>
        <p:nvSpPr>
          <p:cNvPr id="10" name="TextBox 9"/>
          <p:cNvSpPr txBox="1"/>
          <p:nvPr/>
        </p:nvSpPr>
        <p:spPr>
          <a:xfrm>
            <a:off x="5854519" y="1377536"/>
            <a:ext cx="5652670" cy="4667003"/>
          </a:xfrm>
          <a:prstGeom prst="rect">
            <a:avLst/>
          </a:prstGeom>
          <a:solidFill>
            <a:schemeClr val="bg1"/>
          </a:solidFill>
        </p:spPr>
        <p:txBody>
          <a:bodyPr wrap="square" lIns="72000" tIns="25200" rIns="0" bIns="25200" rtlCol="0" anchor="ctr" anchorCtr="0">
            <a:noAutofit/>
          </a:bodyPr>
          <a:lstStyle/>
          <a:p>
            <a:r>
              <a:rPr lang="en-US" sz="2800" b="1" dirty="0" smtClean="0">
                <a:solidFill>
                  <a:srgbClr val="1E3272"/>
                </a:solidFill>
              </a:rPr>
              <a:t>Never return pointers to local variable from functions!</a:t>
            </a:r>
          </a:p>
          <a:p>
            <a:endParaRPr lang="en-US" sz="2800" b="1" dirty="0" smtClean="0">
              <a:solidFill>
                <a:srgbClr val="1E3272"/>
              </a:solidFill>
            </a:endParaRPr>
          </a:p>
          <a:p>
            <a:r>
              <a:rPr lang="en-US" sz="2800" b="1" dirty="0" smtClean="0">
                <a:solidFill>
                  <a:srgbClr val="1E3272"/>
                </a:solidFill>
              </a:rPr>
              <a:t>Your compiler will warn you about this.</a:t>
            </a:r>
          </a:p>
          <a:p>
            <a:endParaRPr lang="en-US" sz="2800" b="1" dirty="0" smtClean="0">
              <a:solidFill>
                <a:srgbClr val="1E3272"/>
              </a:solidFill>
            </a:endParaRPr>
          </a:p>
          <a:p>
            <a:r>
              <a:rPr lang="en-US" sz="2800" b="1" dirty="0" smtClean="0">
                <a:solidFill>
                  <a:srgbClr val="1E3272"/>
                </a:solidFill>
              </a:rPr>
              <a:t>Do not ignore such warnings!</a:t>
            </a:r>
          </a:p>
          <a:p>
            <a:endParaRPr lang="en-US" sz="2800" b="1" dirty="0" smtClean="0">
              <a:solidFill>
                <a:srgbClr val="1E3272"/>
              </a:solidFill>
            </a:endParaRPr>
          </a:p>
          <a:p>
            <a:r>
              <a:rPr lang="en-US" sz="2800" b="1" dirty="0" err="1" smtClean="0">
                <a:solidFill>
                  <a:srgbClr val="1E3272"/>
                </a:solidFill>
              </a:rPr>
              <a:t>printf</a:t>
            </a:r>
            <a:r>
              <a:rPr lang="en-US" sz="2800" b="1" dirty="0" smtClean="0">
                <a:solidFill>
                  <a:srgbClr val="1E3272"/>
                </a:solidFill>
              </a:rPr>
              <a:t> overwrites stack frames.</a:t>
            </a:r>
            <a:endParaRPr lang="ru-RU" sz="2800" b="1" dirty="0" smtClean="0">
              <a:solidFill>
                <a:srgbClr val="1E3272"/>
              </a:solidFill>
            </a:endParaRPr>
          </a:p>
        </p:txBody>
      </p:sp>
      <p:sp>
        <p:nvSpPr>
          <p:cNvPr id="11" name="Овал 10"/>
          <p:cNvSpPr/>
          <p:nvPr/>
        </p:nvSpPr>
        <p:spPr>
          <a:xfrm>
            <a:off x="961902" y="2339433"/>
            <a:ext cx="1959428" cy="46314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24269</TotalTime>
  <Words>967</Words>
  <Application>Microsoft Office PowerPoint</Application>
  <PresentationFormat>Произвольный</PresentationFormat>
  <Paragraphs>193</Paragraphs>
  <Slides>15</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Тема Office</vt:lpstr>
      <vt:lpstr>Computer Architecture and Operating Systems Lecture 2: The C Programming Language</vt:lpstr>
      <vt:lpstr>The C Programming Language</vt:lpstr>
      <vt:lpstr>The Application of C Language</vt:lpstr>
      <vt:lpstr>C Concepts</vt:lpstr>
      <vt:lpstr>C Memory Layout</vt:lpstr>
      <vt:lpstr>Where Do the Variables Go?</vt:lpstr>
      <vt:lpstr>Stack</vt:lpstr>
      <vt:lpstr>Stack</vt:lpstr>
      <vt:lpstr>Stack Misuse</vt:lpstr>
      <vt:lpstr>Static Data</vt:lpstr>
      <vt:lpstr>Code</vt:lpstr>
      <vt:lpstr>Dynamic Memory Allocation</vt:lpstr>
      <vt:lpstr>The sizeof Operator</vt:lpstr>
      <vt:lpstr>Allocating Memory</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Sergey</cp:lastModifiedBy>
  <cp:revision>609</cp:revision>
  <dcterms:created xsi:type="dcterms:W3CDTF">2015-11-11T03:30:50Z</dcterms:created>
  <dcterms:modified xsi:type="dcterms:W3CDTF">2021-03-23T12:29:42Z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