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272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744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184672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5</a:t>
            </a:r>
            <a:r>
              <a:rPr lang="en-US" b="1" dirty="0" smtClean="0"/>
              <a:t>: Dynamic Memory Allocation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Poor memory utilization caused by </a:t>
            </a:r>
            <a:r>
              <a:rPr lang="en-GB" b="1" i="1" dirty="0" smtClean="0">
                <a:solidFill>
                  <a:srgbClr val="F7B217"/>
                </a:solidFill>
              </a:rPr>
              <a:t>fragmentation</a:t>
            </a:r>
            <a:endParaRPr lang="en-GB" b="1" dirty="0" smtClean="0">
              <a:solidFill>
                <a:srgbClr val="F7B217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F7B217"/>
                </a:solidFill>
                <a:ea typeface="+mn-ea"/>
                <a:cs typeface="+mn-cs"/>
              </a:rPr>
              <a:t>internal</a:t>
            </a:r>
            <a:r>
              <a:rPr lang="en-GB" dirty="0" smtClean="0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F7B217"/>
                </a:solidFill>
                <a:ea typeface="+mn-ea"/>
                <a:cs typeface="+mn-cs"/>
              </a:rPr>
              <a:t>external</a:t>
            </a:r>
            <a:r>
              <a:rPr lang="en-GB" dirty="0" smtClean="0"/>
              <a:t> fragmentation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39701"/>
            <a:ext cx="10528300" cy="825499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7401" y="1182688"/>
            <a:ext cx="10553699" cy="5408612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000" dirty="0" smtClean="0"/>
              <a:t>For </a:t>
            </a:r>
            <a:r>
              <a:rPr lang="en-GB" sz="3000" dirty="0"/>
              <a:t>a given block, </a:t>
            </a:r>
            <a:r>
              <a:rPr lang="en-GB" sz="3000" b="1" i="1" dirty="0" smtClean="0">
                <a:solidFill>
                  <a:srgbClr val="F7B217"/>
                </a:solidFill>
              </a:rPr>
              <a:t>internal fragmentation </a:t>
            </a:r>
            <a:r>
              <a:rPr lang="en-GB" sz="3000" dirty="0" smtClean="0"/>
              <a:t>occurs if payload is smaller than block size</a:t>
            </a:r>
            <a:endParaRPr lang="en-GB" sz="30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000" dirty="0" smtClean="0"/>
              <a:t>Caused </a:t>
            </a:r>
            <a:r>
              <a:rPr lang="en-GB" sz="3000" dirty="0"/>
              <a:t>by </a:t>
            </a:r>
            <a:endParaRPr lang="en-GB" sz="3000" dirty="0" smtClean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Explicit policy decisions </a:t>
            </a:r>
            <a:br>
              <a:rPr lang="en-GB" dirty="0" smtClean="0">
                <a:ea typeface="+mn-ea"/>
                <a:cs typeface="+mn-cs"/>
              </a:rPr>
            </a:br>
            <a:r>
              <a:rPr lang="en-GB" dirty="0" smtClean="0">
                <a:ea typeface="+mn-ea"/>
                <a:cs typeface="+mn-cs"/>
              </a:rPr>
              <a:t>(e.g., to return a big block to satisfy a small request)</a:t>
            </a:r>
            <a:endParaRPr lang="en-GB" sz="2200" dirty="0" smtClean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000" dirty="0" smtClean="0"/>
              <a:t>Depends </a:t>
            </a:r>
            <a:r>
              <a:rPr lang="en-GB" sz="3000" dirty="0"/>
              <a:t>only on the pattern of </a:t>
            </a:r>
            <a:r>
              <a:rPr lang="en-GB" sz="3000" b="1" i="1" dirty="0">
                <a:solidFill>
                  <a:srgbClr val="F7B217"/>
                </a:solidFill>
              </a:rPr>
              <a:t>previous</a:t>
            </a:r>
            <a:r>
              <a:rPr lang="en-GB" sz="3000" dirty="0"/>
              <a:t> requests</a:t>
            </a:r>
            <a:endParaRPr lang="en-GB" sz="3000" dirty="0" smtClean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</a:t>
            </a:r>
            <a:r>
              <a:rPr lang="en-GB" dirty="0" smtClean="0"/>
              <a:t>hus</a:t>
            </a:r>
            <a:r>
              <a:rPr lang="en-GB" dirty="0"/>
              <a:t>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228061" y="2514600"/>
            <a:ext cx="3759200" cy="609600"/>
          </a:xfrm>
          <a:prstGeom prst="rect">
            <a:avLst/>
          </a:prstGeom>
          <a:solidFill>
            <a:srgbClr val="F7B21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P</a:t>
            </a:r>
            <a:r>
              <a:rPr lang="en-GB" sz="2400" b="1" dirty="0" smtClean="0">
                <a:solidFill>
                  <a:srgbClr val="1E3272"/>
                </a:solidFill>
                <a:latin typeface="Calibri" pitchFamily="34" charset="0"/>
              </a:rPr>
              <a:t>ayload</a:t>
            </a:r>
            <a:endParaRPr lang="en-GB" sz="16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987261" y="2514600"/>
            <a:ext cx="1016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212061" y="2514600"/>
            <a:ext cx="1016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581914" y="2416342"/>
            <a:ext cx="2014504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8530168" y="2819400"/>
            <a:ext cx="102023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5953145" y="-609600"/>
            <a:ext cx="304800" cy="57912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605097" y="1651000"/>
            <a:ext cx="871049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B</a:t>
            </a:r>
            <a:r>
              <a:rPr lang="en-GB" sz="2400" b="1" dirty="0" smtClean="0">
                <a:solidFill>
                  <a:srgbClr val="1E3272"/>
                </a:solidFill>
                <a:latin typeface="Calibri" pitchFamily="34" charset="0"/>
              </a:rPr>
              <a:t>lock</a:t>
            </a:r>
            <a:endParaRPr lang="en-GB" sz="14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60686" y="2390942"/>
            <a:ext cx="2014504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844800" y="2819400"/>
            <a:ext cx="9144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243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400" dirty="0" smtClean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96316" y="2470150"/>
            <a:ext cx="6908800" cy="304800"/>
            <a:chOff x="3006724" y="1614488"/>
            <a:chExt cx="5181600" cy="3048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117601" y="2438400"/>
            <a:ext cx="2111773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396316" y="3079751"/>
            <a:ext cx="6908800" cy="304800"/>
            <a:chOff x="3006724" y="2501901"/>
            <a:chExt cx="5181600" cy="304800"/>
          </a:xfrm>
        </p:grpSpPr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1117601" y="3048000"/>
            <a:ext cx="2111773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396316" y="3689350"/>
            <a:ext cx="6908800" cy="304800"/>
            <a:chOff x="3006724" y="3389313"/>
            <a:chExt cx="5181600" cy="304800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1117601" y="3657600"/>
            <a:ext cx="2111773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396316" y="4298951"/>
            <a:ext cx="6908800" cy="304800"/>
            <a:chOff x="3036887" y="4276726"/>
            <a:chExt cx="5181600" cy="304800"/>
          </a:xfrm>
        </p:grpSpPr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1117600" y="4267200"/>
            <a:ext cx="1284624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1117601" y="4876800"/>
            <a:ext cx="2111773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</a:t>
            </a:r>
            <a:r>
              <a:rPr lang="en-GB" sz="1800" b="1" dirty="0" err="1" smtClean="0">
                <a:latin typeface="Courier New" pitchFamily="49" charset="0"/>
              </a:rPr>
              <a:t>malloc</a:t>
            </a:r>
            <a:r>
              <a:rPr lang="en-GB" sz="1800" b="1" dirty="0" smtClean="0">
                <a:latin typeface="Courier New" pitchFamily="49" charset="0"/>
              </a:rPr>
              <a:t>(6)</a:t>
            </a: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67200" y="4782745"/>
            <a:ext cx="5108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  <a:latin typeface="Calibri" pitchFamily="34" charset="0"/>
              </a:rPr>
              <a:t>Oops! (what would happen now?)</a:t>
            </a:r>
          </a:p>
        </p:txBody>
      </p:sp>
      <p:sp>
        <p:nvSpPr>
          <p:cNvPr id="8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32434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do we know how much memory to free given just a pointer?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do we keep track of the free blocks?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What do we do with the extra space when allocating a structure that is smaller than the free block it is placed in?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do we pick a block to use for allocation -- many might fit?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do we reinsert freed block?</a:t>
            </a:r>
          </a:p>
          <a:p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How Much to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8353"/>
            <a:ext cx="10718800" cy="4997896"/>
          </a:xfrm>
        </p:spPr>
        <p:txBody>
          <a:bodyPr/>
          <a:lstStyle/>
          <a:p>
            <a:r>
              <a:rPr lang="en-US" dirty="0" smtClean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Keep the length of a block in the word preceding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2800" dirty="0" smtClean="0"/>
              <a:t>This word is often called the </a:t>
            </a:r>
            <a:r>
              <a:rPr lang="en-GB" sz="2800" b="1" i="1" dirty="0" smtClean="0">
                <a:solidFill>
                  <a:srgbClr val="C00000"/>
                </a:solidFill>
              </a:rPr>
              <a:t>header field</a:t>
            </a:r>
            <a:r>
              <a:rPr lang="en-GB" sz="2800" b="1" dirty="0" smtClean="0">
                <a:solidFill>
                  <a:srgbClr val="C00000"/>
                </a:solidFill>
              </a:rPr>
              <a:t> </a:t>
            </a:r>
            <a:r>
              <a:rPr lang="en-GB" sz="2800" dirty="0" smtClean="0"/>
              <a:t>or</a:t>
            </a:r>
            <a:r>
              <a:rPr lang="en-GB" sz="2800" i="1" dirty="0" smtClean="0"/>
              <a:t> </a:t>
            </a:r>
            <a:r>
              <a:rPr lang="en-GB" sz="2800" b="1" i="1" dirty="0" smtClean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12801" y="4563762"/>
            <a:ext cx="1909795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 = malloc(4)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485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549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613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677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741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805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869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933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5997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4125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189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253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317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90381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4445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98509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0061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7213600" y="3962400"/>
            <a:ext cx="42862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48567" y="4572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754967" y="4572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1613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5677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974167" y="4572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380567" y="4572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869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1933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5997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412567" y="4572000"/>
            <a:ext cx="4064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7818967" y="4572000"/>
            <a:ext cx="4064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225367" y="4572000"/>
            <a:ext cx="4064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631767" y="4572000"/>
            <a:ext cx="4064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9038167" y="4572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94445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9038167" y="4394886"/>
            <a:ext cx="2117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7" name="Group 67"/>
          <p:cNvGrpSpPr/>
          <p:nvPr/>
        </p:nvGrpSpPr>
        <p:grpSpPr>
          <a:xfrm>
            <a:off x="1811867" y="5334000"/>
            <a:ext cx="8445500" cy="766712"/>
            <a:chOff x="1358900" y="5334000"/>
            <a:chExt cx="6334125" cy="766712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358900" y="5774724"/>
              <a:ext cx="876906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free(p0)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511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16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121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25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730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035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340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45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949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559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864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1690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738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778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0834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7388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254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4911810" y="5334000"/>
              <a:ext cx="744226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b</a:t>
              </a:r>
              <a:r>
                <a:rPr lang="en-GB" sz="1600" b="1" dirty="0" smtClean="0">
                  <a:latin typeface="Calibri" pitchFamily="34" charset="0"/>
                </a:rPr>
                <a:t>lock </a:t>
              </a:r>
              <a:r>
                <a:rPr lang="en-GB" sz="1600" b="1" dirty="0">
                  <a:latin typeface="Calibri" pitchFamily="34" charset="0"/>
                </a:rPr>
                <a:t>size</a:t>
              </a: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6068436" y="5334000"/>
              <a:ext cx="627607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payload</a:t>
              </a:r>
              <a:endParaRPr lang="en-GB" sz="1600" b="1" dirty="0">
                <a:latin typeface="Calibri" pitchFamily="34" charset="0"/>
              </a:endParaRPr>
            </a:p>
          </p:txBody>
        </p:sp>
      </p:grp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7482818" y="4267200"/>
            <a:ext cx="2117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006167" y="4572000"/>
            <a:ext cx="4064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7006167" y="4394886"/>
            <a:ext cx="2117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stCxn id="58" idx="0"/>
            <a:endCxn id="67" idx="2"/>
          </p:cNvCxnSpPr>
          <p:nvPr/>
        </p:nvCxnSpPr>
        <p:spPr bwMode="auto">
          <a:xfrm flipV="1">
            <a:off x="7045231" y="4876800"/>
            <a:ext cx="164136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60" idx="0"/>
            <a:endCxn id="50" idx="2"/>
          </p:cNvCxnSpPr>
          <p:nvPr/>
        </p:nvCxnSpPr>
        <p:spPr bwMode="auto">
          <a:xfrm flipH="1" flipV="1">
            <a:off x="7615767" y="4876800"/>
            <a:ext cx="893886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60" idx="0"/>
            <a:endCxn id="51" idx="2"/>
          </p:cNvCxnSpPr>
          <p:nvPr/>
        </p:nvCxnSpPr>
        <p:spPr bwMode="auto">
          <a:xfrm flipH="1" flipV="1">
            <a:off x="8022167" y="4876800"/>
            <a:ext cx="487486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0" idx="0"/>
            <a:endCxn id="52" idx="2"/>
          </p:cNvCxnSpPr>
          <p:nvPr/>
        </p:nvCxnSpPr>
        <p:spPr bwMode="auto">
          <a:xfrm flipH="1" flipV="1">
            <a:off x="8428567" y="4876800"/>
            <a:ext cx="81086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60" idx="0"/>
            <a:endCxn id="53" idx="2"/>
          </p:cNvCxnSpPr>
          <p:nvPr/>
        </p:nvCxnSpPr>
        <p:spPr bwMode="auto">
          <a:xfrm flipV="1">
            <a:off x="8509653" y="4876800"/>
            <a:ext cx="325314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6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529168" y="1197678"/>
            <a:ext cx="10748433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69" y="1139910"/>
            <a:ext cx="10557932" cy="5375190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 smtClean="0"/>
              <a:t>Method 1: </a:t>
            </a:r>
            <a:r>
              <a:rPr lang="en-US" sz="4100" i="1" dirty="0" smtClean="0">
                <a:solidFill>
                  <a:srgbClr val="C00000"/>
                </a:solidFill>
              </a:rPr>
              <a:t>Implicit list </a:t>
            </a:r>
            <a:r>
              <a:rPr lang="en-US" sz="4100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4100" dirty="0" smtClean="0"/>
              <a:t>Method 2: </a:t>
            </a:r>
            <a:r>
              <a:rPr lang="en-GB" sz="4100" i="1" dirty="0" smtClean="0">
                <a:solidFill>
                  <a:srgbClr val="C00000"/>
                </a:solidFill>
              </a:rPr>
              <a:t>Explicit list</a:t>
            </a:r>
            <a:r>
              <a:rPr lang="en-GB" sz="4100" dirty="0" smtClean="0">
                <a:solidFill>
                  <a:srgbClr val="C00000"/>
                </a:solidFill>
              </a:rPr>
              <a:t> </a:t>
            </a:r>
            <a:r>
              <a:rPr lang="en-GB" sz="4100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4000" dirty="0" smtClean="0"/>
              <a:t>Method 3: </a:t>
            </a:r>
            <a:r>
              <a:rPr lang="en-GB" sz="4000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400" dirty="0" smtClean="0"/>
              <a:t>Different free lists for different size classes</a:t>
            </a:r>
            <a:endParaRPr lang="en-US" sz="3400" dirty="0" smtClean="0"/>
          </a:p>
          <a:p>
            <a:pPr>
              <a:lnSpc>
                <a:spcPct val="83000"/>
              </a:lnSpc>
              <a:spcBef>
                <a:spcPts val="24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4000" dirty="0" smtClean="0"/>
              <a:t>Method 4: </a:t>
            </a:r>
            <a:r>
              <a:rPr lang="en-GB" sz="4000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400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336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00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464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528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592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1656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720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9784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3848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976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6040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0104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4168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8232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82296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86360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7912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2336800" y="1972962"/>
            <a:ext cx="2032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4368800" y="1972962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5994400" y="1972962"/>
            <a:ext cx="2438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1336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5400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9464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33528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7592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1656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720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9784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53848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61976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66040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0104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74168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78232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82296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6360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57912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743200" y="3632200"/>
            <a:ext cx="32512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834768" y="181577"/>
            <a:ext cx="10493632" cy="783623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Method 1: Implicit </a:t>
            </a:r>
            <a:r>
              <a:rPr lang="en-GB" dirty="0"/>
              <a:t>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2801" y="1154112"/>
            <a:ext cx="10541000" cy="2389188"/>
          </a:xfrm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Could </a:t>
            </a:r>
            <a:r>
              <a:rPr lang="en-GB" dirty="0"/>
              <a:t>store this information in two </a:t>
            </a:r>
            <a:r>
              <a:rPr lang="en-GB" dirty="0" smtClean="0"/>
              <a:t>words: wasteful</a:t>
            </a:r>
            <a:r>
              <a:rPr lang="en-GB" dirty="0"/>
              <a:t>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962400" y="4279900"/>
            <a:ext cx="182668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1E3272"/>
                </a:solidFill>
                <a:latin typeface="Calibri" pitchFamily="34" charset="0"/>
              </a:rPr>
              <a:t>S</a:t>
            </a:r>
            <a:r>
              <a:rPr lang="en-GB" b="1" dirty="0" smtClean="0">
                <a:solidFill>
                  <a:srgbClr val="1E3272"/>
                </a:solidFill>
                <a:latin typeface="Calibri" pitchFamily="34" charset="0"/>
              </a:rPr>
              <a:t>ize</a:t>
            </a:r>
            <a:endParaRPr lang="en-GB" sz="16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4564805" y="3610126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095633" y="4707925"/>
            <a:ext cx="2206799" cy="1361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962400" y="4660901"/>
            <a:ext cx="22352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dirty="0">
                <a:solidFill>
                  <a:srgbClr val="1E3272"/>
                </a:solidFill>
                <a:latin typeface="Calibri" pitchFamily="34" charset="0"/>
              </a:rPr>
              <a:t>P</a:t>
            </a:r>
            <a:r>
              <a:rPr lang="en-GB" sz="2800" b="1" dirty="0" smtClean="0">
                <a:solidFill>
                  <a:srgbClr val="1E3272"/>
                </a:solidFill>
                <a:latin typeface="Calibri" pitchFamily="34" charset="0"/>
              </a:rPr>
              <a:t>ayload</a:t>
            </a:r>
            <a:endParaRPr lang="en-GB" sz="16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6675967" y="4302557"/>
            <a:ext cx="2867878" cy="24471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a = 1: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Allocated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a = 0: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Free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solidFill>
                <a:srgbClr val="1E3272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1E3272"/>
                </a:solidFill>
                <a:latin typeface="Calibri" pitchFamily="34" charset="0"/>
              </a:rPr>
              <a:t>S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ize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solidFill>
                <a:srgbClr val="1E3272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1E3272"/>
                </a:solidFill>
                <a:latin typeface="Calibri" pitchFamily="34" charset="0"/>
              </a:rPr>
              <a:t>P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ayload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791200" y="4279900"/>
            <a:ext cx="4064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1E3272"/>
                </a:solidFill>
                <a:latin typeface="Calibri" pitchFamily="34" charset="0"/>
              </a:rPr>
              <a:t>a</a:t>
            </a:r>
            <a:endParaRPr lang="en-GB" sz="16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3962400" y="5943600"/>
            <a:ext cx="22352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O</a:t>
            </a:r>
            <a:r>
              <a:rPr lang="en-GB" b="1" dirty="0" smtClean="0">
                <a:latin typeface="Calibri" pitchFamily="34" charset="0"/>
              </a:rPr>
              <a:t>ptional</a:t>
            </a:r>
            <a:endParaRPr lang="en-GB" b="1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4965703" y="2942625"/>
            <a:ext cx="228600" cy="22352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Implicit Free List Example</a:t>
            </a:r>
            <a:endParaRPr lang="en-US" dirty="0"/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200714" y="2057400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Start </a:t>
            </a:r>
          </a:p>
          <a:p>
            <a:pPr algn="ctr"/>
            <a:r>
              <a:rPr lang="en-US" sz="1800" dirty="0">
                <a:latin typeface="+mn-lt"/>
              </a:rPr>
              <a:t>of </a:t>
            </a:r>
          </a:p>
          <a:p>
            <a:pPr algn="ctr"/>
            <a:r>
              <a:rPr lang="en-US" sz="1800" dirty="0">
                <a:latin typeface="+mn-lt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412921" y="4070976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468643" y="3940314"/>
            <a:ext cx="248427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+mn-lt"/>
              </a:rPr>
              <a:t>Double</a:t>
            </a:r>
            <a:r>
              <a:rPr lang="en-US" sz="2000" dirty="0" smtClean="0">
                <a:latin typeface="+mn-lt"/>
              </a:rPr>
              <a:t>-word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8278419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962262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8/0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2489555" y="2310981"/>
            <a:ext cx="525021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996392" y="2310981"/>
            <a:ext cx="525021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3521413" y="2310981"/>
            <a:ext cx="527293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4048707" y="2310981"/>
            <a:ext cx="527293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4576002" y="2310981"/>
            <a:ext cx="525021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5664679" y="2310981"/>
            <a:ext cx="525021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6189700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6716994" y="2310981"/>
            <a:ext cx="525021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7242015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7769308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9289823" y="2310981"/>
            <a:ext cx="527293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9817116" y="2310981"/>
            <a:ext cx="525021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5137386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32/0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2071356" y="1777268"/>
            <a:ext cx="1075043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3241857" y="1777268"/>
            <a:ext cx="1990987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5273755" y="1759329"/>
            <a:ext cx="4134253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10342136" y="2310981"/>
            <a:ext cx="527293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434968" y="2310981"/>
            <a:ext cx="527293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+mn-lt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962262" y="2308738"/>
            <a:ext cx="103640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998666" y="2308738"/>
            <a:ext cx="212735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1302694" y="1978813"/>
            <a:ext cx="74411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2489555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352595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458054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567149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6726085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776248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983529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453151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10889885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10869431" y="2310981"/>
            <a:ext cx="527293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9303460" y="2308738"/>
            <a:ext cx="210917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9478467" y="1752601"/>
            <a:ext cx="1990987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11398996" y="2310981"/>
            <a:ext cx="527293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11398996" y="2308738"/>
            <a:ext cx="49092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8787530" y="2293040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5126023" y="2308738"/>
            <a:ext cx="418198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8780712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53880" y="3886201"/>
            <a:ext cx="5159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Allocated blocks: shaded</a:t>
            </a:r>
          </a:p>
          <a:p>
            <a:r>
              <a:rPr lang="en-US" sz="2000" dirty="0" smtClean="0">
                <a:latin typeface="Calibri" pitchFamily="34" charset="0"/>
              </a:rPr>
              <a:t>Free blocks: </a:t>
            </a:r>
            <a:r>
              <a:rPr lang="en-US" sz="2000" dirty="0" err="1" smtClean="0">
                <a:latin typeface="Calibri" pitchFamily="34" charset="0"/>
              </a:rPr>
              <a:t>unshaded</a:t>
            </a:r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Headers: labeled with size in bytes/allocated bit</a:t>
            </a:r>
          </a:p>
        </p:txBody>
      </p:sp>
      <p:sp>
        <p:nvSpPr>
          <p:cNvPr id="4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68680" y="114300"/>
            <a:ext cx="10472420" cy="8509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1851" y="965200"/>
            <a:ext cx="10521949" cy="5608638"/>
          </a:xfrm>
          <a:ln/>
        </p:spPr>
        <p:txBody>
          <a:bodyPr>
            <a:noAutofit/>
          </a:bodyPr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Search list from beginning, choose </a:t>
            </a:r>
            <a:r>
              <a:rPr lang="en-GB" sz="2000" b="1" i="1" dirty="0">
                <a:solidFill>
                  <a:srgbClr val="C00000"/>
                </a:solidFill>
              </a:rPr>
              <a:t>first</a:t>
            </a:r>
            <a:r>
              <a:rPr lang="en-GB" sz="2000" b="1" dirty="0"/>
              <a:t> free block that </a:t>
            </a:r>
            <a:r>
              <a:rPr lang="en-GB" sz="2000" b="1" dirty="0" smtClean="0"/>
              <a:t>fits:</a:t>
            </a:r>
            <a:endParaRPr lang="en-GB" sz="3600" b="1" i="1" dirty="0" smtClean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b="1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b="1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b="1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b="1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 smtClean="0"/>
              <a:t>Can </a:t>
            </a:r>
            <a:r>
              <a:rPr lang="en-GB" sz="2000" b="1" dirty="0"/>
              <a:t>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>
                <a:solidFill>
                  <a:srgbClr val="1E3272"/>
                </a:solidFill>
              </a:rPr>
              <a:t>Like </a:t>
            </a:r>
            <a:r>
              <a:rPr lang="en-GB" sz="2000" b="1" dirty="0" smtClean="0">
                <a:solidFill>
                  <a:srgbClr val="1E3272"/>
                </a:solidFill>
              </a:rPr>
              <a:t>first fit</a:t>
            </a:r>
            <a:r>
              <a:rPr lang="en-GB" sz="2000" b="1" dirty="0">
                <a:solidFill>
                  <a:srgbClr val="1E3272"/>
                </a:solidFill>
              </a:rPr>
              <a:t>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>
                <a:solidFill>
                  <a:srgbClr val="1E3272"/>
                </a:solidFill>
              </a:rPr>
              <a:t>Should often be faster than </a:t>
            </a:r>
            <a:r>
              <a:rPr lang="en-GB" sz="2000" b="1" dirty="0" smtClean="0">
                <a:solidFill>
                  <a:srgbClr val="1E3272"/>
                </a:solidFill>
              </a:rPr>
              <a:t>first fit: avoids </a:t>
            </a:r>
            <a:r>
              <a:rPr lang="en-GB" sz="2000" b="1" dirty="0">
                <a:solidFill>
                  <a:srgbClr val="1E3272"/>
                </a:solidFill>
              </a:rPr>
              <a:t>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>
                <a:solidFill>
                  <a:srgbClr val="1E3272"/>
                </a:solidFill>
              </a:rPr>
              <a:t>Some research suggests that fragmentation is </a:t>
            </a:r>
            <a:r>
              <a:rPr lang="en-GB" sz="2000" b="1" dirty="0" smtClean="0">
                <a:solidFill>
                  <a:srgbClr val="1E3272"/>
                </a:solidFill>
              </a:rPr>
              <a:t>worse</a:t>
            </a:r>
            <a:endParaRPr lang="en-GB" sz="2000" b="1" dirty="0">
              <a:solidFill>
                <a:srgbClr val="1E3272"/>
              </a:solidFill>
            </a:endParaRP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Search the list, choose the </a:t>
            </a:r>
            <a:r>
              <a:rPr lang="en-GB" sz="2000" b="1" i="1" dirty="0">
                <a:solidFill>
                  <a:srgbClr val="C00000"/>
                </a:solidFill>
              </a:rPr>
              <a:t>best</a:t>
            </a:r>
            <a:r>
              <a:rPr lang="en-GB" sz="2000" b="1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Keeps fragments </a:t>
            </a:r>
            <a:r>
              <a:rPr lang="en-GB" sz="2000" b="1" dirty="0" smtClean="0"/>
              <a:t>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Will typically run slower than </a:t>
            </a:r>
            <a:r>
              <a:rPr lang="en-GB" sz="2000" b="1" dirty="0" smtClean="0"/>
              <a:t>first fit</a:t>
            </a:r>
            <a:endParaRPr lang="en-GB" sz="2000" b="1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895601" y="17461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</a:t>
            </a:r>
            <a:r>
              <a:rPr lang="en-GB" sz="1600" b="1" dirty="0" smtClean="0">
                <a:latin typeface="Courier New" pitchFamily="49" charset="0"/>
              </a:rPr>
              <a:t>(*</a:t>
            </a:r>
            <a:r>
              <a:rPr lang="en-GB" sz="1600" b="1" dirty="0" err="1" smtClean="0">
                <a:latin typeface="Courier New" pitchFamily="49" charset="0"/>
              </a:rPr>
              <a:t>p</a:t>
            </a:r>
            <a:r>
              <a:rPr lang="en-GB" sz="1600" b="1" dirty="0" smtClean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\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block (word addressed)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876300" y="176214"/>
            <a:ext cx="10490200" cy="776286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499" y="990600"/>
            <a:ext cx="10579101" cy="536575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</a:t>
            </a:r>
            <a:r>
              <a:rPr lang="en-GB" dirty="0" smtClean="0"/>
              <a:t>block: </a:t>
            </a:r>
            <a:r>
              <a:rPr lang="en-GB" i="1" dirty="0" smtClean="0">
                <a:solidFill>
                  <a:srgbClr val="C00000"/>
                </a:solidFill>
              </a:rPr>
              <a:t>splitting</a:t>
            </a:r>
            <a:endParaRPr lang="en-GB" i="1" dirty="0">
              <a:solidFill>
                <a:srgbClr val="C0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352037" y="4745816"/>
            <a:ext cx="9280402" cy="19213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  int newsize = ((len + 1) &gt;&gt; 1) &lt;&lt; 1;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dirty="0" smtClean="0">
                <a:solidFill>
                  <a:srgbClr val="990000"/>
                </a:solidFill>
                <a:latin typeface="Courier New" pitchFamily="49" charset="0"/>
              </a:rPr>
              <a:t>round up to even</a:t>
            </a:r>
            <a:endParaRPr lang="en-GB" dirty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  int oldsize = *p &amp; -2;             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  *p = newsize | 1;                  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    *(p+newsize) = oldsize - newsize;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}                                    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743200" y="3030838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149600" y="3030838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556000" y="3030838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962400" y="3030838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368800" y="3030838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775200" y="3030838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181600" y="3030838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588000" y="3030838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4008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8072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72136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76200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80264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8432800" y="3030838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8839200" y="3030838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9944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4572000" y="2794000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6197600" y="2794000"/>
            <a:ext cx="2438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368800" y="4250789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4775200" y="4250789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5181600" y="4250789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5588000" y="4250789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6400800" y="4250789"/>
            <a:ext cx="4064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6807200" y="4250789"/>
            <a:ext cx="4064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7213600" y="4250789"/>
            <a:ext cx="4064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7620000" y="4250789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8026400" y="4250789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8432800" y="4250789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8839200" y="4250789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5994400" y="4250789"/>
            <a:ext cx="4064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4572000" y="4013951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6184544" y="3334052"/>
            <a:ext cx="2117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5977111" y="3208639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946400" y="2794000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7641968" y="4236202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6096000" y="4013951"/>
            <a:ext cx="1727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7823200" y="4090151"/>
            <a:ext cx="8128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743200" y="4250789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3149600" y="4250789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3556000" y="4250789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3962400" y="4250789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946400" y="4013951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008830" y="3533239"/>
            <a:ext cx="2246769" cy="367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solidFill>
                  <a:srgbClr val="1E3272"/>
                </a:solidFill>
                <a:latin typeface="Courier New" pitchFamily="49" charset="0"/>
              </a:rPr>
              <a:t>addblock</a:t>
            </a: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</a:rPr>
              <a:t>(p, </a:t>
            </a:r>
            <a:r>
              <a:rPr lang="en-GB" sz="2000" b="1" dirty="0" smtClean="0">
                <a:solidFill>
                  <a:srgbClr val="1E3272"/>
                </a:solidFill>
                <a:latin typeface="Courier New" pitchFamily="49" charset="0"/>
              </a:rPr>
              <a:t>4)</a:t>
            </a:r>
            <a:endParaRPr lang="en-GB" sz="2000" b="1" dirty="0">
              <a:solidFill>
                <a:srgbClr val="1E3272"/>
              </a:solidFill>
              <a:latin typeface="Courier New" pitchFamily="49" charset="0"/>
            </a:endParaRPr>
          </a:p>
        </p:txBody>
      </p:sp>
      <p:sp>
        <p:nvSpPr>
          <p:cNvPr id="4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Memory Allocation	</a:t>
            </a:r>
            <a:endParaRPr lang="en-GB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876299" y="1181100"/>
            <a:ext cx="5054601" cy="51530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Programmers use </a:t>
            </a:r>
            <a:r>
              <a:rPr lang="en-US" i="1" dirty="0" smtClean="0">
                <a:solidFill>
                  <a:srgbClr val="990000"/>
                </a:solidFill>
              </a:rPr>
              <a:t>dynamic memory allocators </a:t>
            </a:r>
            <a:r>
              <a:rPr lang="en-US" dirty="0" smtClean="0"/>
              <a:t>(such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) to acquire VM at run time. </a:t>
            </a:r>
          </a:p>
          <a:p>
            <a:pPr lvl="1"/>
            <a:r>
              <a:rPr lang="en-US" dirty="0" smtClean="0"/>
              <a:t>For data structures whose size is only known at runtime.</a:t>
            </a:r>
          </a:p>
          <a:p>
            <a:r>
              <a:rPr lang="en-US" dirty="0" smtClean="0"/>
              <a:t>Dynamic memory allocators manage an area of process virtual memory known as the </a:t>
            </a:r>
            <a:r>
              <a:rPr lang="en-US" i="1" dirty="0" smtClean="0">
                <a:solidFill>
                  <a:srgbClr val="990000"/>
                </a:solidFill>
              </a:rPr>
              <a:t>heap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134099" y="3728922"/>
            <a:ext cx="3619501" cy="614478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134099" y="4338166"/>
            <a:ext cx="3619501" cy="659284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</a:rPr>
              <a:t>Heap </a:t>
            </a:r>
            <a:r>
              <a:rPr lang="en-GB" sz="1800" b="1" dirty="0" smtClean="0">
                <a:latin typeface="Calibri" pitchFamily="34" charset="0"/>
              </a:rPr>
              <a:t>(</a:t>
            </a:r>
            <a:r>
              <a:rPr lang="en-GB" sz="1800" b="1" dirty="0">
                <a:latin typeface="Calibri" pitchFamily="34" charset="0"/>
              </a:rPr>
              <a:t>via </a:t>
            </a:r>
            <a:r>
              <a:rPr lang="en-GB" sz="1800" b="1" dirty="0" err="1">
                <a:latin typeface="Courier New" pitchFamily="49" charset="0"/>
              </a:rPr>
              <a:t>malloc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134099" y="5740400"/>
            <a:ext cx="3619501" cy="400051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P</a:t>
            </a:r>
            <a:r>
              <a:rPr lang="en-GB" sz="1800" b="1" dirty="0" smtClean="0">
                <a:latin typeface="Calibri" pitchFamily="34" charset="0"/>
              </a:rPr>
              <a:t>rogram </a:t>
            </a:r>
            <a:r>
              <a:rPr lang="en-GB" sz="1800" b="1" dirty="0">
                <a:latin typeface="Calibri" pitchFamily="34" charset="0"/>
              </a:rPr>
              <a:t>text (</a:t>
            </a:r>
            <a:r>
              <a:rPr lang="en-GB" sz="1800" b="1" dirty="0">
                <a:latin typeface="Courier New"/>
                <a:cs typeface="Courier New"/>
              </a:rPr>
              <a:t>.text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6134099" y="5359400"/>
            <a:ext cx="3619501" cy="400051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I</a:t>
            </a:r>
            <a:r>
              <a:rPr lang="en-GB" sz="1800" b="1" dirty="0" smtClean="0">
                <a:latin typeface="Calibri" pitchFamily="34" charset="0"/>
              </a:rPr>
              <a:t>nitialized </a:t>
            </a:r>
            <a:r>
              <a:rPr lang="en-GB" sz="1800" b="1" dirty="0">
                <a:latin typeface="Calibri" pitchFamily="34" charset="0"/>
              </a:rPr>
              <a:t>data (</a:t>
            </a:r>
            <a:r>
              <a:rPr lang="en-GB" sz="1800" b="1" dirty="0">
                <a:latin typeface="Courier New"/>
                <a:cs typeface="Courier New"/>
              </a:rPr>
              <a:t>.data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6134099" y="4978400"/>
            <a:ext cx="3619501" cy="400051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U</a:t>
            </a:r>
            <a:r>
              <a:rPr lang="en-GB" sz="1800" b="1" dirty="0" smtClean="0">
                <a:latin typeface="Calibri" pitchFamily="34" charset="0"/>
              </a:rPr>
              <a:t>ninitialized </a:t>
            </a:r>
            <a:r>
              <a:rPr lang="en-GB" sz="1800" b="1" dirty="0">
                <a:latin typeface="Calibri" pitchFamily="34" charset="0"/>
              </a:rPr>
              <a:t>data (.</a:t>
            </a:r>
            <a:r>
              <a:rPr lang="en-GB" sz="1800" b="1" dirty="0" err="1">
                <a:latin typeface="Courier New"/>
                <a:cs typeface="Courier New"/>
              </a:rPr>
              <a:t>bss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6134099" y="3411139"/>
            <a:ext cx="3619501" cy="337643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</a:rPr>
              <a:t>User s</a:t>
            </a:r>
            <a:r>
              <a:rPr lang="en-GB" sz="1800" b="1" dirty="0" smtClean="0">
                <a:latin typeface="Calibri" pitchFamily="34" charset="0"/>
              </a:rPr>
              <a:t>tack</a:t>
            </a:r>
            <a:endParaRPr lang="en-GB" sz="1800" b="1" dirty="0">
              <a:latin typeface="Calibri" pitchFamily="34" charset="0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6134099" y="6121400"/>
            <a:ext cx="3619501" cy="400051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803900" y="6339602"/>
            <a:ext cx="298778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850178" y="3962403"/>
            <a:ext cx="2171702" cy="820738"/>
            <a:chOff x="4175" y="2483"/>
            <a:chExt cx="1026" cy="517"/>
          </a:xfrm>
        </p:grpSpPr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4409" y="2483"/>
              <a:ext cx="792" cy="5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 smtClean="0">
                  <a:solidFill>
                    <a:srgbClr val="1E3272"/>
                  </a:solidFill>
                  <a:latin typeface="Calibri" pitchFamily="34" charset="0"/>
                </a:rPr>
                <a:t>Top of heap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 smtClean="0">
                  <a:solidFill>
                    <a:srgbClr val="1E3272"/>
                  </a:solidFill>
                  <a:latin typeface="Calibri" pitchFamily="34" charset="0"/>
                </a:rPr>
                <a:t> (</a:t>
              </a:r>
              <a:r>
                <a:rPr lang="en-GB" sz="2400" b="1" dirty="0" err="1" smtClean="0">
                  <a:solidFill>
                    <a:srgbClr val="1E3272"/>
                  </a:solidFill>
                  <a:latin typeface="Courier New"/>
                  <a:cs typeface="Courier New"/>
                </a:rPr>
                <a:t>brk</a:t>
              </a:r>
              <a:r>
                <a:rPr lang="en-GB" sz="2400" b="1" dirty="0" smtClean="0">
                  <a:solidFill>
                    <a:srgbClr val="1E3272"/>
                  </a:solidFill>
                  <a:latin typeface="Courier New"/>
                  <a:cs typeface="Courier New"/>
                </a:rPr>
                <a:t> </a:t>
              </a:r>
              <a:r>
                <a:rPr lang="en-GB" sz="2400" b="1" dirty="0" err="1" smtClean="0">
                  <a:solidFill>
                    <a:srgbClr val="1E3272"/>
                  </a:solidFill>
                  <a:latin typeface="Calibri" pitchFamily="34" charset="0"/>
                </a:rPr>
                <a:t>ptr</a:t>
              </a:r>
              <a:r>
                <a:rPr lang="en-GB" sz="2400" b="1" dirty="0" smtClean="0">
                  <a:solidFill>
                    <a:srgbClr val="1E3272"/>
                  </a:solidFill>
                  <a:latin typeface="Calibri" pitchFamily="34" charset="0"/>
                </a:rPr>
                <a:t>)</a:t>
              </a:r>
              <a:endParaRPr lang="en-GB" sz="2400" b="1" dirty="0">
                <a:solidFill>
                  <a:srgbClr val="1E3272"/>
                </a:solidFill>
                <a:latin typeface="Calibri" pitchFamily="34" charset="0"/>
              </a:endParaRP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H="1">
              <a:off x="4175" y="2716"/>
              <a:ext cx="242" cy="1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Down Arrow 24"/>
          <p:cNvSpPr/>
          <p:nvPr/>
        </p:nvSpPr>
        <p:spPr bwMode="auto">
          <a:xfrm>
            <a:off x="8867069" y="3752106"/>
            <a:ext cx="603251" cy="43889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 flipV="1">
            <a:off x="6695369" y="3904502"/>
            <a:ext cx="603251" cy="43889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6119283" y="1362075"/>
            <a:ext cx="3608917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Application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119283" y="1819275"/>
            <a:ext cx="3608917" cy="4572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Dynamic Memory Allocator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6119283" y="2276475"/>
            <a:ext cx="3608917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+mn-lt"/>
              </a:rPr>
              <a:t>Heap</a:t>
            </a:r>
            <a:endParaRPr lang="en-US" sz="2000" dirty="0">
              <a:latin typeface="+mn-lt"/>
            </a:endParaRPr>
          </a:p>
        </p:txBody>
      </p:sp>
      <p:sp>
        <p:nvSpPr>
          <p:cNvPr id="2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850900" y="127001"/>
            <a:ext cx="10502900" cy="825499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351" y="1220788"/>
            <a:ext cx="11076516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2000" b="1" dirty="0">
                <a:latin typeface="Courier New" pitchFamily="49" charset="0"/>
              </a:rPr>
              <a:t>void </a:t>
            </a:r>
            <a:r>
              <a:rPr lang="en-GB" sz="2000" b="1" dirty="0" err="1">
                <a:latin typeface="Courier New" pitchFamily="49" charset="0"/>
              </a:rPr>
              <a:t>free_block(ptr</a:t>
            </a:r>
            <a:r>
              <a:rPr lang="en-GB" sz="2000" b="1" dirty="0">
                <a:latin typeface="Courier New" pitchFamily="49" charset="0"/>
              </a:rPr>
              <a:t> p)</a:t>
            </a:r>
            <a:r>
              <a:rPr lang="en-GB" sz="2000" b="1" dirty="0" smtClean="0">
                <a:latin typeface="Courier New" pitchFamily="49" charset="0"/>
              </a:rPr>
              <a:t> { </a:t>
            </a:r>
            <a:r>
              <a:rPr lang="en-GB" sz="2000" b="1" dirty="0">
                <a:latin typeface="Courier New" pitchFamily="49" charset="0"/>
              </a:rPr>
              <a:t>*p = *p &amp; -</a:t>
            </a:r>
            <a:r>
              <a:rPr lang="en-GB" sz="2000" b="1" dirty="0" smtClean="0">
                <a:latin typeface="Courier New" pitchFamily="49" charset="0"/>
              </a:rPr>
              <a:t>2 }</a:t>
            </a:r>
            <a:endParaRPr lang="en-GB" sz="1600" b="1" dirty="0" smtClean="0">
              <a:latin typeface="Courier New" pitchFamily="49" charset="0"/>
            </a:endParaRP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 smtClean="0"/>
              <a:t>But </a:t>
            </a:r>
            <a:r>
              <a:rPr lang="en-GB" dirty="0"/>
              <a:t>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</p:txBody>
      </p:sp>
      <p:grpSp>
        <p:nvGrpSpPr>
          <p:cNvPr id="2" name="Group 53"/>
          <p:cNvGrpSpPr/>
          <p:nvPr/>
        </p:nvGrpSpPr>
        <p:grpSpPr>
          <a:xfrm>
            <a:off x="2844800" y="3167514"/>
            <a:ext cx="6502400" cy="566287"/>
            <a:chOff x="2133600" y="3167513"/>
            <a:chExt cx="4876800" cy="566287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5776913" y="3398001"/>
              <a:ext cx="214466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0"/>
          <p:cNvGrpSpPr/>
          <p:nvPr/>
        </p:nvGrpSpPr>
        <p:grpSpPr>
          <a:xfrm>
            <a:off x="1100667" y="3707564"/>
            <a:ext cx="8246533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944232" cy="3884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1E3272"/>
                  </a:solidFill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228893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14466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1"/>
          <p:cNvGrpSpPr/>
          <p:nvPr/>
        </p:nvGrpSpPr>
        <p:grpSpPr>
          <a:xfrm>
            <a:off x="1121834" y="4875668"/>
            <a:ext cx="2600024" cy="458332"/>
            <a:chOff x="841375" y="4875668"/>
            <a:chExt cx="1950018" cy="458332"/>
          </a:xfrm>
        </p:grpSpPr>
        <p:sp>
          <p:nvSpPr>
            <p:cNvPr id="24625" name="Text Box 49"/>
            <p:cNvSpPr txBox="1">
              <a:spLocks noChangeArrowheads="1"/>
            </p:cNvSpPr>
            <p:nvPr/>
          </p:nvSpPr>
          <p:spPr bwMode="auto">
            <a:xfrm>
              <a:off x="841375" y="4967828"/>
              <a:ext cx="1066861" cy="3590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err="1">
                  <a:solidFill>
                    <a:srgbClr val="1E3272"/>
                  </a:solidFill>
                  <a:latin typeface="Courier New" pitchFamily="49" charset="0"/>
                </a:rPr>
                <a:t>malloc</a:t>
              </a:r>
              <a:r>
                <a:rPr lang="en-GB" b="1" dirty="0">
                  <a:solidFill>
                    <a:srgbClr val="1E3272"/>
                  </a:solidFill>
                  <a:latin typeface="Courier New" pitchFamily="49" charset="0"/>
                </a:rPr>
                <a:t>(5)</a:t>
              </a:r>
            </a:p>
          </p:txBody>
        </p:sp>
        <p:sp>
          <p:nvSpPr>
            <p:cNvPr id="24626" name="Text Box 50"/>
            <p:cNvSpPr txBox="1">
              <a:spLocks noChangeArrowheads="1"/>
            </p:cNvSpPr>
            <p:nvPr/>
          </p:nvSpPr>
          <p:spPr bwMode="auto">
            <a:xfrm>
              <a:off x="2092325" y="4875668"/>
              <a:ext cx="699068" cy="458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2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i="1" dirty="0" smtClean="0">
                  <a:solidFill>
                    <a:srgbClr val="C00000"/>
                  </a:solidFill>
                  <a:latin typeface="Calibri" pitchFamily="34" charset="0"/>
                </a:rPr>
                <a:t>Oops</a:t>
              </a:r>
              <a:r>
                <a:rPr lang="en-GB" sz="2400" b="1" i="1" dirty="0">
                  <a:solidFill>
                    <a:srgbClr val="C00000"/>
                  </a:solidFill>
                  <a:latin typeface="Calibri" pitchFamily="34" charset="0"/>
                </a:rPr>
                <a:t>!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758951" y="5612368"/>
            <a:ext cx="8613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2400" i="1" dirty="0" smtClean="0">
                <a:solidFill>
                  <a:srgbClr val="C00000"/>
                </a:solidFill>
              </a:rPr>
              <a:t>There is enough free space, but the allocator won’t be able to find it</a:t>
            </a:r>
          </a:p>
          <a:p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5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863600" y="177801"/>
            <a:ext cx="10414000" cy="736599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5353" y="1220788"/>
            <a:ext cx="10533847" cy="5486400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</a:t>
            </a:r>
            <a:r>
              <a:rPr lang="en-GB" dirty="0" smtClean="0"/>
              <a:t>next/previous </a:t>
            </a:r>
            <a:r>
              <a:rPr lang="en-GB" dirty="0"/>
              <a:t>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2641600" y="2597150"/>
            <a:ext cx="8636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432984" y="2597151"/>
            <a:ext cx="10047816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2922603" y="3973990"/>
            <a:ext cx="7074670" cy="166096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buFont typeface="Wingdings" pitchFamily="2" charset="2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void free_block(ptr p) {</a:t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    *p = *p &amp; -2;       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    next = p + *p;      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r>
              <a:rPr lang="en-GB" dirty="0">
                <a:latin typeface="Courier New" pitchFamily="49" charset="0"/>
              </a:rPr>
              <a:t/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    if ((*next &amp; 1) == 0)</a:t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      *p = *p + *next;    </a:t>
            </a:r>
            <a:r>
              <a:rPr lang="en-GB" dirty="0" smtClean="0">
                <a:latin typeface="Courier New" pitchFamily="49" charset="0"/>
              </a:rPr>
              <a:t> </a:t>
            </a:r>
            <a:r>
              <a:rPr lang="en-GB" dirty="0" smtClean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add to this block if</a:t>
            </a:r>
            <a:br>
              <a:rPr lang="en-GB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}                         </a:t>
            </a:r>
            <a:r>
              <a:rPr lang="en-GB" dirty="0" smtClean="0">
                <a:latin typeface="Courier New" pitchFamily="49" charset="0"/>
              </a:rPr>
              <a:t> </a:t>
            </a:r>
            <a:r>
              <a:rPr lang="en-GB" dirty="0" smtClean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4775200" y="24137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181600" y="24137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5588000" y="24137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994400" y="24137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6807200" y="2413751"/>
            <a:ext cx="4064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7213600" y="2413751"/>
            <a:ext cx="4064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7620000" y="2413751"/>
            <a:ext cx="4064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80264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84328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8839200" y="2413751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9245600" y="2413751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6400800" y="2413751"/>
            <a:ext cx="4064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4978400" y="2176913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8040303" y="2407402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6502400" y="2176913"/>
            <a:ext cx="1727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8229600" y="2253113"/>
            <a:ext cx="8128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405468" y="2872539"/>
            <a:ext cx="1258976" cy="38844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402917" y="2794752"/>
            <a:ext cx="30519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6604000" y="2716965"/>
            <a:ext cx="2117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31496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35560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39624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43688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4775200" y="34043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5181600" y="34043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5588000" y="34043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5994400" y="34043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8839200" y="3404351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9245600" y="3404351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4978400" y="3167513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3352800" y="3167513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31496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35560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39624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43688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3352800" y="2176913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68072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72136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76200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80264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84328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64008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8040303" y="3398002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6502400" y="3167513"/>
            <a:ext cx="2540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058401" y="2535827"/>
            <a:ext cx="1207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400" i="1" dirty="0" smtClean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8183280" y="2951326"/>
            <a:ext cx="1875121" cy="446676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28300" cy="8255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6337" y="1144588"/>
            <a:ext cx="10510163" cy="1585912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999567" y="4237188"/>
            <a:ext cx="1826684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16001" y="4564214"/>
            <a:ext cx="2206799" cy="1361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999567" y="4618189"/>
            <a:ext cx="22352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628467" y="4184592"/>
            <a:ext cx="2896732" cy="25074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a = 1: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Allocated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a = 0: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Free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solidFill>
                <a:srgbClr val="1E3272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1E3272"/>
                </a:solidFill>
                <a:latin typeface="Calibri" pitchFamily="34" charset="0"/>
              </a:rPr>
              <a:t>S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ize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Total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solidFill>
                <a:srgbClr val="1E3272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1E3272"/>
                </a:solidFill>
                <a:latin typeface="Calibri" pitchFamily="34" charset="0"/>
              </a:rPr>
              <a:t>P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ayload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Application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828367" y="4237188"/>
            <a:ext cx="4064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997451" y="5898772"/>
            <a:ext cx="182668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828367" y="5898772"/>
            <a:ext cx="4064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732421" y="5872398"/>
            <a:ext cx="1464545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1E3272"/>
                </a:solidFill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1E3272"/>
                </a:solidFill>
                <a:latin typeface="Calibri" pitchFamily="34" charset="0"/>
              </a:rPr>
              <a:t>(</a:t>
            </a:r>
            <a:r>
              <a:rPr lang="en-GB" b="1" dirty="0">
                <a:solidFill>
                  <a:srgbClr val="1E3272"/>
                </a:solidFill>
                <a:latin typeface="Calibri" pitchFamily="34" charset="0"/>
              </a:rPr>
              <a:t>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4305300" y="6065988"/>
            <a:ext cx="711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38"/>
          <p:cNvGrpSpPr/>
          <p:nvPr/>
        </p:nvGrpSpPr>
        <p:grpSpPr>
          <a:xfrm>
            <a:off x="2032000" y="3098800"/>
            <a:ext cx="73152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3235807" y="4229101"/>
            <a:ext cx="87746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1E3272"/>
                </a:solidFill>
                <a:latin typeface="Calibri" pitchFamily="34" charset="0"/>
              </a:rPr>
              <a:t>Header</a:t>
            </a:r>
            <a:endParaRPr lang="en-GB" sz="16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4305300" y="4389588"/>
            <a:ext cx="711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846667" y="163514"/>
            <a:ext cx="10481733" cy="763586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251200" y="2895600"/>
            <a:ext cx="1524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251200" y="2590800"/>
            <a:ext cx="1524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A</a:t>
            </a:r>
            <a:r>
              <a:rPr lang="en-GB" sz="2000" b="1" dirty="0" smtClean="0">
                <a:latin typeface="Calibri" pitchFamily="34" charset="0"/>
              </a:rPr>
              <a:t>llocated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251200" y="3200400"/>
            <a:ext cx="1524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A</a:t>
            </a:r>
            <a:r>
              <a:rPr lang="en-GB" sz="2000" b="1" dirty="0" smtClean="0">
                <a:latin typeface="Calibri" pitchFamily="34" charset="0"/>
              </a:rPr>
              <a:t>llocated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283200" y="2895600"/>
            <a:ext cx="1524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283200" y="2590800"/>
            <a:ext cx="1524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A</a:t>
            </a:r>
            <a:r>
              <a:rPr lang="en-GB" sz="2000" b="1" dirty="0" smtClean="0">
                <a:latin typeface="Calibri" pitchFamily="34" charset="0"/>
              </a:rPr>
              <a:t>llocated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283200" y="3200400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F</a:t>
            </a:r>
            <a:r>
              <a:rPr lang="en-GB" sz="2000" b="1" dirty="0" smtClean="0">
                <a:latin typeface="Calibri" pitchFamily="34" charset="0"/>
              </a:rPr>
              <a:t>ree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315200" y="2895600"/>
            <a:ext cx="1524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7315200" y="2590800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F</a:t>
            </a:r>
            <a:r>
              <a:rPr lang="en-GB" sz="2000" b="1" dirty="0" smtClean="0">
                <a:latin typeface="Calibri" pitchFamily="34" charset="0"/>
              </a:rPr>
              <a:t>ree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7315200" y="3200400"/>
            <a:ext cx="1524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A</a:t>
            </a:r>
            <a:r>
              <a:rPr lang="en-GB" sz="2000" b="1" dirty="0" smtClean="0">
                <a:latin typeface="Calibri" pitchFamily="34" charset="0"/>
              </a:rPr>
              <a:t>llocated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9347200" y="2895600"/>
            <a:ext cx="1524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9347200" y="2590800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F</a:t>
            </a:r>
            <a:r>
              <a:rPr lang="en-GB" sz="2000" b="1" dirty="0" smtClean="0">
                <a:latin typeface="Calibri" pitchFamily="34" charset="0"/>
              </a:rPr>
              <a:t>ree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9347200" y="3200400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F</a:t>
            </a:r>
            <a:r>
              <a:rPr lang="en-GB" sz="2000" b="1" dirty="0" smtClean="0">
                <a:latin typeface="Calibri" pitchFamily="34" charset="0"/>
              </a:rPr>
              <a:t>ree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728343" y="2597151"/>
            <a:ext cx="1640490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1E3272"/>
                </a:solidFill>
                <a:latin typeface="Calibri" pitchFamily="34" charset="0"/>
              </a:rPr>
              <a:t>B</a:t>
            </a:r>
            <a:r>
              <a:rPr lang="en-GB" sz="2400" b="1" dirty="0" smtClean="0">
                <a:solidFill>
                  <a:srgbClr val="1E3272"/>
                </a:solidFill>
                <a:latin typeface="Calibri" pitchFamily="34" charset="0"/>
              </a:rPr>
              <a:t>lock 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2438400" y="30480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454401" y="2057401"/>
            <a:ext cx="1000893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486401" y="2057401"/>
            <a:ext cx="1000893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518401" y="2057401"/>
            <a:ext cx="1000893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9550401" y="2057401"/>
            <a:ext cx="1000893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336800" y="19050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064000" y="19050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336800" y="2209800"/>
            <a:ext cx="2235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825500" y="165918"/>
            <a:ext cx="10541000" cy="799282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336800" y="25146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336800" y="25146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64000" y="25146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336800" y="19050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454400" y="4191000"/>
            <a:ext cx="2117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336800" y="28194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064000" y="28194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336800" y="3124200"/>
            <a:ext cx="2235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336800" y="34290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336800" y="34290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64000" y="34290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336800" y="28194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336800" y="37338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4064000" y="37338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336800" y="4038600"/>
            <a:ext cx="2235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2336800" y="43434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336800" y="43434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64000" y="43434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336800" y="37338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775200" y="1905000"/>
            <a:ext cx="33528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825500" y="114301"/>
            <a:ext cx="10528300" cy="825499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2336800" y="19050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64000" y="19050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336800" y="2209800"/>
            <a:ext cx="2235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336800" y="25146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336800" y="25146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064000" y="25146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336800" y="19050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454400" y="4191000"/>
            <a:ext cx="2117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2336800" y="28194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64000" y="28194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336800" y="3124200"/>
            <a:ext cx="2235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2336800" y="34290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336800" y="34290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64000" y="34290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336800" y="28194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336800" y="3733800"/>
            <a:ext cx="17272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4064000" y="3733800"/>
            <a:ext cx="508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336800" y="4038600"/>
            <a:ext cx="22352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336800" y="43434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336800" y="4343400"/>
            <a:ext cx="17272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4064000" y="4343400"/>
            <a:ext cx="508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336800" y="37338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78400" y="1905000"/>
            <a:ext cx="33528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336800" y="19050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064000" y="19050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336800" y="22098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825500" y="138114"/>
            <a:ext cx="10502900" cy="827086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336800" y="25146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336800" y="25146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064000" y="25146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336800" y="19050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3454400" y="4191000"/>
            <a:ext cx="2117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336800" y="28194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4064000" y="28194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336800" y="3124200"/>
            <a:ext cx="2235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336800" y="34290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2336800" y="34290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064000" y="34290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336800" y="28194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336800" y="37338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4064000" y="37338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336800" y="4038600"/>
            <a:ext cx="2235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2336800" y="43434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2336800" y="43434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4064000" y="43434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336800" y="37338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775200" y="1905000"/>
            <a:ext cx="33528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2336800" y="19050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064000" y="19050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336800" y="22098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8001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336800" y="25146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336800" y="25146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064000" y="25146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336800" y="19050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454400" y="4191000"/>
            <a:ext cx="2117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336800" y="28194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4064000" y="28194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336800" y="3124200"/>
            <a:ext cx="2235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2336800" y="34290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336800" y="34290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4064000" y="34290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336800" y="28194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2336800" y="37338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4064000" y="37338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2336800" y="40386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2336800" y="43434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2336800" y="43434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064000" y="43434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2336800" y="37338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775200" y="1905000"/>
            <a:ext cx="33528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 of Boundary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267" y="1352550"/>
            <a:ext cx="10528300" cy="4972050"/>
          </a:xfrm>
        </p:spPr>
        <p:txBody>
          <a:bodyPr/>
          <a:lstStyle/>
          <a:p>
            <a:r>
              <a:rPr lang="en-US" dirty="0" smtClean="0"/>
              <a:t>Internal fragmentation</a:t>
            </a:r>
          </a:p>
          <a:p>
            <a:endParaRPr lang="en-US" dirty="0" smtClean="0"/>
          </a:p>
          <a:p>
            <a:r>
              <a:rPr lang="en-US" dirty="0" smtClean="0"/>
              <a:t>Can it be optimized?</a:t>
            </a:r>
          </a:p>
          <a:p>
            <a:pPr lvl="1"/>
            <a:r>
              <a:rPr lang="en-US" dirty="0" smtClean="0"/>
              <a:t>Which blocks need the footer tag?</a:t>
            </a:r>
          </a:p>
          <a:p>
            <a:pPr lvl="1"/>
            <a:r>
              <a:rPr lang="en-US" dirty="0" smtClean="0"/>
              <a:t>What does that mean?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50814"/>
            <a:ext cx="10477500" cy="814386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585" y="914400"/>
            <a:ext cx="11051115" cy="5651500"/>
          </a:xfrm>
          <a:ln/>
        </p:spPr>
        <p:txBody>
          <a:bodyPr>
            <a:noAutofit/>
          </a:bodyPr>
          <a:lstStyle/>
          <a:p>
            <a:pPr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200" dirty="0"/>
              <a:t>Placement policy: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First-fit, next-fit, best-fit, etc.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Trades off lower throughput for less fragmentation	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b="1" i="1" dirty="0">
                <a:solidFill>
                  <a:srgbClr val="C00000"/>
                </a:solidFill>
              </a:rPr>
              <a:t>Interesting observation</a:t>
            </a:r>
            <a:r>
              <a:rPr lang="en-GB" sz="2800" b="1" dirty="0">
                <a:solidFill>
                  <a:srgbClr val="C00000"/>
                </a:solidFill>
              </a:rPr>
              <a:t>: </a:t>
            </a:r>
            <a:r>
              <a:rPr lang="en-GB" sz="2800" dirty="0"/>
              <a:t>segregated free lists (next lecture) approximate a best fit placement policy without having to search entire free list</a:t>
            </a:r>
          </a:p>
          <a:p>
            <a:pPr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200" dirty="0"/>
              <a:t>Splitting policy: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When do we go ahead and split free blocks?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How much internal fragmentation are we willing to tolerate?</a:t>
            </a:r>
          </a:p>
          <a:p>
            <a:pPr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200" dirty="0"/>
              <a:t>Coalescing policy: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b="1" i="1" dirty="0">
                <a:solidFill>
                  <a:srgbClr val="C00000"/>
                </a:solidFill>
              </a:rPr>
              <a:t>Immediate coalescing: </a:t>
            </a:r>
            <a:r>
              <a:rPr lang="en-GB" sz="2800" dirty="0"/>
              <a:t>coalesce each time </a:t>
            </a:r>
            <a:r>
              <a:rPr lang="en-GB" sz="2800" b="1" dirty="0" smtClean="0">
                <a:latin typeface="Courier New" pitchFamily="49" charset="0"/>
              </a:rPr>
              <a:t>free</a:t>
            </a:r>
            <a:r>
              <a:rPr lang="en-GB" sz="2800" b="1" dirty="0" smtClean="0"/>
              <a:t> </a:t>
            </a:r>
            <a:r>
              <a:rPr lang="en-GB" sz="2800" dirty="0"/>
              <a:t>is called 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b="1" i="1" dirty="0">
                <a:solidFill>
                  <a:srgbClr val="C00000"/>
                </a:solidFill>
              </a:rPr>
              <a:t>Deferred coalescing: </a:t>
            </a:r>
            <a:r>
              <a:rPr lang="en-GB" sz="2800" dirty="0"/>
              <a:t>try to improve performance of </a:t>
            </a:r>
            <a:r>
              <a:rPr lang="en-GB" sz="2800" b="1" dirty="0" smtClean="0">
                <a:latin typeface="Courier New" pitchFamily="49" charset="0"/>
              </a:rPr>
              <a:t>free</a:t>
            </a:r>
            <a:r>
              <a:rPr lang="en-GB" sz="2800" b="1" dirty="0" smtClean="0"/>
              <a:t> </a:t>
            </a:r>
            <a:r>
              <a:rPr lang="en-GB" sz="2800" dirty="0"/>
              <a:t>by deferring coalescing until needed. </a:t>
            </a:r>
            <a:r>
              <a:rPr lang="en-GB" sz="2800" dirty="0" smtClean="0"/>
              <a:t>Examples:</a:t>
            </a:r>
            <a:endParaRPr lang="en-GB" sz="2800" dirty="0"/>
          </a:p>
          <a:p>
            <a:pPr lvl="2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 smtClean="0">
                <a:latin typeface="Courier New" pitchFamily="49" charset="0"/>
              </a:rPr>
              <a:t>malloc</a:t>
            </a:r>
            <a:endParaRPr lang="en-GB" b="1" dirty="0" smtClean="0"/>
          </a:p>
          <a:p>
            <a:pPr lvl="2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799" y="1206500"/>
            <a:ext cx="10244667" cy="5283200"/>
          </a:xfrm>
        </p:spPr>
        <p:txBody>
          <a:bodyPr>
            <a:normAutofit/>
          </a:bodyPr>
          <a:lstStyle/>
          <a:p>
            <a:r>
              <a:rPr lang="en-US" dirty="0" smtClean="0"/>
              <a:t>Allocator maintains heap as collection of variable sized </a:t>
            </a:r>
            <a:r>
              <a:rPr lang="en-US" i="1" dirty="0" smtClean="0">
                <a:solidFill>
                  <a:srgbClr val="990000"/>
                </a:solidFill>
              </a:rPr>
              <a:t>blocks</a:t>
            </a:r>
            <a:r>
              <a:rPr lang="en-US" dirty="0" smtClean="0">
                <a:solidFill>
                  <a:srgbClr val="000000"/>
                </a:solidFill>
              </a:rPr>
              <a:t>, which are either </a:t>
            </a:r>
            <a:r>
              <a:rPr lang="en-US" i="1" dirty="0" smtClean="0">
                <a:solidFill>
                  <a:srgbClr val="990000"/>
                </a:solidFill>
              </a:rPr>
              <a:t>allocated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i="1" dirty="0" smtClean="0">
                <a:solidFill>
                  <a:srgbClr val="990000"/>
                </a:solidFill>
              </a:rPr>
              <a:t>free</a:t>
            </a:r>
          </a:p>
          <a:p>
            <a:r>
              <a:rPr lang="en-US" dirty="0" smtClean="0"/>
              <a:t>Types of allocators</a:t>
            </a:r>
          </a:p>
          <a:p>
            <a:pPr lvl="1"/>
            <a:r>
              <a:rPr lang="en-US" b="1" i="1" dirty="0" smtClean="0">
                <a:solidFill>
                  <a:srgbClr val="990000"/>
                </a:solidFill>
              </a:rPr>
              <a:t>Explicit allocator</a:t>
            </a:r>
            <a:r>
              <a:rPr lang="en-US" b="1" dirty="0" smtClean="0"/>
              <a:t>:  </a:t>
            </a:r>
            <a:r>
              <a:rPr lang="en-US" dirty="0" smtClean="0"/>
              <a:t>application allocates and frees space </a:t>
            </a:r>
          </a:p>
          <a:p>
            <a:pPr lvl="2"/>
            <a:r>
              <a:rPr lang="en-US" sz="2800" dirty="0" smtClean="0"/>
              <a:t>E.g.,  </a:t>
            </a:r>
            <a:r>
              <a:rPr lang="en-US" sz="2800" dirty="0" err="1" smtClean="0">
                <a:latin typeface="Courier New"/>
                <a:cs typeface="Courier New"/>
              </a:rPr>
              <a:t>malloc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urier New"/>
                <a:cs typeface="Courier New"/>
              </a:rPr>
              <a:t>free</a:t>
            </a:r>
            <a:r>
              <a:rPr lang="en-US" sz="2800" dirty="0" smtClean="0"/>
              <a:t> in C</a:t>
            </a:r>
          </a:p>
          <a:p>
            <a:pPr lvl="1"/>
            <a:r>
              <a:rPr lang="en-US" b="1" i="1" dirty="0" smtClean="0">
                <a:solidFill>
                  <a:srgbClr val="990000"/>
                </a:solidFill>
              </a:rPr>
              <a:t>Implicit allocator:</a:t>
            </a:r>
            <a:r>
              <a:rPr lang="en-US" dirty="0" smtClean="0"/>
              <a:t> application allocates, but does not free space</a:t>
            </a:r>
          </a:p>
          <a:p>
            <a:pPr lvl="2"/>
            <a:r>
              <a:rPr lang="en-US" sz="2800" dirty="0" smtClean="0"/>
              <a:t>E.g. garbage collection in Java, ML, and Lisp</a:t>
            </a:r>
          </a:p>
          <a:p>
            <a:r>
              <a:rPr lang="en-US" dirty="0" smtClean="0"/>
              <a:t>Will discuss simple explicit memory allocation today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867032" y="127000"/>
            <a:ext cx="10461368" cy="841291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0100" y="1160463"/>
            <a:ext cx="10452100" cy="5392737"/>
          </a:xfrm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linear </a:t>
            </a:r>
            <a:r>
              <a:rPr lang="en-GB" dirty="0"/>
              <a:t>time worst case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constant </a:t>
            </a:r>
            <a:r>
              <a:rPr lang="en-GB" dirty="0"/>
              <a:t>time worst case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will </a:t>
            </a:r>
            <a:r>
              <a:rPr lang="en-GB" dirty="0"/>
              <a:t>depend on placement policy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</a:t>
            </a:r>
            <a:r>
              <a:rPr lang="en-GB" dirty="0" smtClean="0"/>
              <a:t>best-fit</a:t>
            </a: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 smtClean="0">
                <a:latin typeface="Courier New" pitchFamily="49" charset="0"/>
              </a:rPr>
              <a:t>malloc</a:t>
            </a:r>
            <a:r>
              <a:rPr lang="en-GB" dirty="0" smtClean="0">
                <a:latin typeface="Courier New" pitchFamily="49" charset="0"/>
              </a:rPr>
              <a:t>/free </a:t>
            </a:r>
            <a:r>
              <a:rPr lang="en-GB" dirty="0" smtClean="0"/>
              <a:t>because </a:t>
            </a:r>
            <a:r>
              <a:rPr lang="en-GB" dirty="0"/>
              <a:t>of linear-time allocation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</a:t>
            </a:r>
            <a:r>
              <a:rPr lang="en-GB" dirty="0" smtClean="0"/>
              <a:t>applications</a:t>
            </a: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819664" y="176214"/>
            <a:ext cx="10521436" cy="776286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The </a:t>
            </a:r>
            <a:r>
              <a:rPr lang="en-GB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3753" y="1024924"/>
            <a:ext cx="10560048" cy="5579076"/>
          </a:xfrm>
          <a:ln/>
        </p:spPr>
        <p:txBody>
          <a:bodyPr>
            <a:normAutofit fontScale="92500" lnSpcReduction="20000"/>
          </a:bodyPr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 smtClean="0"/>
              <a:t>Successful</a:t>
            </a:r>
            <a:r>
              <a:rPr lang="en-GB" dirty="0"/>
              <a:t>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</a:t>
            </a:r>
            <a:r>
              <a:rPr lang="en-GB" dirty="0" smtClean="0"/>
              <a:t>bytes</a:t>
            </a:r>
            <a:br>
              <a:rPr lang="en-GB" dirty="0" smtClean="0"/>
            </a:br>
            <a:r>
              <a:rPr lang="en-GB" dirty="0" smtClean="0"/>
              <a:t>aligned </a:t>
            </a:r>
            <a:r>
              <a:rPr lang="en-GB" dirty="0"/>
              <a:t>to</a:t>
            </a:r>
            <a:r>
              <a:rPr lang="en-GB" dirty="0" smtClean="0"/>
              <a:t> an 8-byte (x86) or  16-byte (x86-64) boundary</a:t>
            </a:r>
            <a:endParaRPr lang="en-GB" dirty="0"/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 smtClean="0"/>
              <a:t>Unsuccessful</a:t>
            </a:r>
            <a:r>
              <a:rPr lang="en-GB" dirty="0"/>
              <a:t>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endParaRPr lang="en-GB" b="1" dirty="0">
              <a:latin typeface="Courier New"/>
              <a:cs typeface="Courier New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or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 smtClean="0">
                <a:latin typeface="+mn-lt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calloc</a:t>
            </a:r>
            <a:r>
              <a:rPr lang="en-GB" b="1" dirty="0" smtClean="0"/>
              <a:t>:</a:t>
            </a:r>
            <a:r>
              <a:rPr lang="en-GB" dirty="0" smtClean="0"/>
              <a:t> Version of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realloc</a:t>
            </a:r>
            <a:r>
              <a:rPr lang="en-GB" b="1" dirty="0" smtClean="0">
                <a:latin typeface="Courier New"/>
                <a:cs typeface="Courier New"/>
              </a:rPr>
              <a:t>:</a:t>
            </a:r>
            <a:r>
              <a:rPr lang="en-GB" dirty="0" smtClean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sbrk</a:t>
            </a:r>
            <a:r>
              <a:rPr lang="en-GB" b="1" dirty="0" smtClean="0"/>
              <a:t>:</a:t>
            </a:r>
            <a:r>
              <a:rPr lang="en-GB" dirty="0" smtClean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861196" y="170378"/>
            <a:ext cx="10518004" cy="794822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</a:t>
            </a:r>
            <a:r>
              <a:rPr lang="en-GB" dirty="0" err="1" smtClean="0">
                <a:latin typeface="Courier New"/>
                <a:cs typeface="Courier New"/>
              </a:rPr>
              <a:t>alloc</a:t>
            </a:r>
            <a:r>
              <a:rPr lang="en-GB" dirty="0" smtClean="0"/>
              <a:t> </a:t>
            </a:r>
            <a:r>
              <a:rPr lang="en-GB" dirty="0"/>
              <a:t>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657600" y="1079501"/>
            <a:ext cx="5613400" cy="5634492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dirty="0">
              <a:solidFill>
                <a:srgbClr val="000000"/>
              </a:solidFill>
              <a:latin typeface="Menlo-Regular"/>
            </a:endParaRP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dirty="0" err="1">
                <a:solidFill>
                  <a:srgbClr val="CB2418"/>
                </a:solidFill>
                <a:latin typeface="Menlo-Regular"/>
              </a:rPr>
              <a:t>Allocate</a:t>
            </a:r>
            <a:r>
              <a:rPr lang="fr-FR" dirty="0">
                <a:solidFill>
                  <a:srgbClr val="CB2418"/>
                </a:solidFill>
                <a:latin typeface="Menlo-Regular"/>
              </a:rPr>
              <a:t> a block of n </a:t>
            </a:r>
            <a:r>
              <a:rPr lang="fr-FR" dirty="0" err="1">
                <a:solidFill>
                  <a:srgbClr val="CB2418"/>
                </a:solidFill>
                <a:latin typeface="Menlo-Regular"/>
              </a:rPr>
              <a:t>ints</a:t>
            </a:r>
            <a:r>
              <a:rPr lang="fr-FR" dirty="0">
                <a:solidFill>
                  <a:srgbClr val="CB2418"/>
                </a:solidFill>
                <a:latin typeface="Menlo-Regular"/>
              </a:rPr>
              <a:t> */</a:t>
            </a:r>
            <a:endParaRPr lang="fr-FR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p = (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*)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(n * </a:t>
            </a:r>
            <a:r>
              <a:rPr lang="en-US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(p == </a:t>
            </a:r>
            <a:r>
              <a:rPr lang="en-US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dirty="0" err="1">
                <a:solidFill>
                  <a:srgbClr val="000000"/>
                </a:solidFill>
                <a:latin typeface="Menlo-Regular"/>
              </a:rPr>
              <a:t>perror(</a:t>
            </a:r>
            <a:r>
              <a:rPr lang="fi-FI" dirty="0" err="1">
                <a:solidFill>
                  <a:srgbClr val="9D206F"/>
                </a:solidFill>
                <a:latin typeface="Menlo-Regular"/>
              </a:rPr>
              <a:t>"malloc</a:t>
            </a:r>
            <a:r>
              <a:rPr lang="fi-FI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fi-FI" dirty="0">
              <a:solidFill>
                <a:srgbClr val="000000"/>
              </a:solidFill>
              <a:latin typeface="Menlo-Regular"/>
            </a:endParaRP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allocated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block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dirty="0">
              <a:solidFill>
                <a:srgbClr val="000000"/>
              </a:solidFill>
              <a:latin typeface="Menlo-Regular"/>
            </a:endParaRPr>
          </a:p>
          <a:p>
            <a:r>
              <a:rPr lang="da-DK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dirty="0">
                <a:solidFill>
                  <a:srgbClr val="000000"/>
                </a:solidFill>
                <a:latin typeface="Menlo-Regular"/>
              </a:rPr>
              <a:t> (i=0; i&lt;n; i++)</a:t>
            </a:r>
          </a:p>
          <a:p>
            <a:r>
              <a:rPr lang="da-DK" dirty="0">
                <a:solidFill>
                  <a:srgbClr val="000000"/>
                </a:solidFill>
                <a:latin typeface="Menlo-Regular"/>
              </a:rPr>
              <a:t>	p[i] = i;</a:t>
            </a:r>
          </a:p>
          <a:p>
            <a:endParaRPr lang="da-DK" dirty="0">
              <a:solidFill>
                <a:srgbClr val="000000"/>
              </a:solidFill>
              <a:latin typeface="Menlo-Regular"/>
            </a:endParaRPr>
          </a:p>
          <a:p>
            <a:r>
              <a:rPr lang="da-DK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dirty="0">
                <a:solidFill>
                  <a:srgbClr val="CB2418"/>
                </a:solidFill>
                <a:latin typeface="Menlo-Regular"/>
              </a:rPr>
              <a:t>/* Return allocated block to the heap */</a:t>
            </a:r>
            <a:endParaRPr lang="da-DK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free(p);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863600" y="188914"/>
            <a:ext cx="10477500" cy="750886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</a:t>
            </a:r>
            <a:r>
              <a:rPr lang="en-GB" dirty="0" smtClean="0"/>
              <a:t>Example</a:t>
            </a:r>
            <a:endParaRPr lang="en-GB" dirty="0"/>
          </a:p>
        </p:txBody>
      </p:sp>
      <p:grpSp>
        <p:nvGrpSpPr>
          <p:cNvPr id="2" name="Group 97"/>
          <p:cNvGrpSpPr/>
          <p:nvPr/>
        </p:nvGrpSpPr>
        <p:grpSpPr>
          <a:xfrm>
            <a:off x="3989916" y="1614488"/>
            <a:ext cx="6908800" cy="304800"/>
            <a:chOff x="3006724" y="1614488"/>
            <a:chExt cx="5181600" cy="304800"/>
          </a:xfrm>
        </p:grpSpPr>
        <p:sp>
          <p:nvSpPr>
            <p:cNvPr id="11266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711201" y="1582738"/>
            <a:ext cx="2111773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3" name="Group 96"/>
          <p:cNvGrpSpPr/>
          <p:nvPr/>
        </p:nvGrpSpPr>
        <p:grpSpPr>
          <a:xfrm>
            <a:off x="3989916" y="2501901"/>
            <a:ext cx="6908800" cy="304800"/>
            <a:chOff x="3006724" y="2501901"/>
            <a:chExt cx="51816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11201" y="2470150"/>
            <a:ext cx="2111773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4" name="Group 95"/>
          <p:cNvGrpSpPr/>
          <p:nvPr/>
        </p:nvGrpSpPr>
        <p:grpSpPr>
          <a:xfrm>
            <a:off x="3989916" y="3389313"/>
            <a:ext cx="6908800" cy="304800"/>
            <a:chOff x="3006724" y="3389313"/>
            <a:chExt cx="51816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711201" y="3357563"/>
            <a:ext cx="2111773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5" name="Group 93"/>
          <p:cNvGrpSpPr/>
          <p:nvPr/>
        </p:nvGrpSpPr>
        <p:grpSpPr>
          <a:xfrm>
            <a:off x="3989916" y="4276726"/>
            <a:ext cx="6908800" cy="304800"/>
            <a:chOff x="3036887" y="4276726"/>
            <a:chExt cx="5181600" cy="304800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711200" y="4244975"/>
            <a:ext cx="1284624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6" name="Group 94"/>
          <p:cNvGrpSpPr/>
          <p:nvPr/>
        </p:nvGrpSpPr>
        <p:grpSpPr>
          <a:xfrm>
            <a:off x="3989916" y="5164138"/>
            <a:ext cx="6908800" cy="304800"/>
            <a:chOff x="2992437" y="5164138"/>
            <a:chExt cx="51816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711201" y="5132388"/>
            <a:ext cx="2111773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p4 = malloc(2)</a:t>
            </a:r>
          </a:p>
        </p:txBody>
      </p:sp>
      <p:sp>
        <p:nvSpPr>
          <p:cNvPr id="9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7874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1991" y="1054100"/>
            <a:ext cx="10513709" cy="5803900"/>
          </a:xfrm>
          <a:ln/>
        </p:spPr>
        <p:txBody>
          <a:bodyPr>
            <a:normAutofit fontScale="77500" lnSpcReduction="20000"/>
          </a:bodyPr>
          <a:lstStyle/>
          <a:p>
            <a:pPr marL="346075" indent="-346075">
              <a:lnSpc>
                <a:spcPct val="110000"/>
              </a:lnSpc>
              <a:spcBef>
                <a:spcPts val="300"/>
              </a:spcBef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Applications</a:t>
            </a:r>
            <a:endParaRPr lang="en-GB" dirty="0"/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smtClean="0">
                <a:latin typeface="Courier New"/>
                <a:cs typeface="Courier New"/>
              </a:rPr>
              <a:t>free</a:t>
            </a:r>
            <a:r>
              <a:rPr lang="en-GB" dirty="0" smtClean="0"/>
              <a:t> requests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 smtClean="0">
                <a:latin typeface="Courier New"/>
                <a:cs typeface="Courier New"/>
              </a:rPr>
              <a:t>free</a:t>
            </a:r>
            <a:r>
              <a:rPr lang="en-GB" dirty="0" smtClean="0">
                <a:cs typeface="Courier New"/>
              </a:rPr>
              <a:t> </a:t>
            </a:r>
            <a:r>
              <a:rPr lang="en-GB" dirty="0" smtClean="0"/>
              <a:t>request </a:t>
            </a:r>
            <a:r>
              <a:rPr lang="en-GB" dirty="0"/>
              <a:t>must </a:t>
            </a:r>
            <a:r>
              <a:rPr lang="en-GB" dirty="0" smtClean="0"/>
              <a:t>be to </a:t>
            </a:r>
            <a:r>
              <a:rPr lang="en-GB" dirty="0"/>
              <a:t>a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err="1" smtClean="0">
                <a:cs typeface="Courier New"/>
              </a:rPr>
              <a:t>’d</a:t>
            </a:r>
            <a:r>
              <a:rPr lang="en-GB" dirty="0" smtClean="0">
                <a:cs typeface="Courier New"/>
              </a:rPr>
              <a:t> </a:t>
            </a:r>
            <a:r>
              <a:rPr lang="en-GB" dirty="0" smtClean="0"/>
              <a:t> </a:t>
            </a:r>
            <a:r>
              <a:rPr lang="en-GB" dirty="0"/>
              <a:t>block</a:t>
            </a:r>
          </a:p>
          <a:p>
            <a:pPr marL="346075" indent="-346075">
              <a:lnSpc>
                <a:spcPct val="110000"/>
              </a:lnSpc>
              <a:spcBef>
                <a:spcPts val="300"/>
              </a:spcBef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Allocators</a:t>
            </a:r>
            <a:endParaRPr lang="en-GB" dirty="0"/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b="1" dirty="0" smtClean="0">
                <a:cs typeface="Courier New"/>
              </a:rPr>
              <a:t> </a:t>
            </a:r>
            <a:r>
              <a:rPr lang="en-GB" dirty="0" smtClean="0"/>
              <a:t>requests</a:t>
            </a:r>
            <a:endParaRPr lang="en-GB" dirty="0"/>
          </a:p>
          <a:p>
            <a:pPr lvl="2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3100" i="1" dirty="0"/>
              <a:t>i.e</a:t>
            </a:r>
            <a:r>
              <a:rPr lang="en-GB" sz="3100" dirty="0"/>
              <a:t>., can’t reorder or buffer requests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3100" i="1" dirty="0"/>
              <a:t>i.e</a:t>
            </a:r>
            <a:r>
              <a:rPr lang="en-GB" sz="3100" dirty="0"/>
              <a:t>., can only place allocated blocks in free memory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3100" dirty="0" smtClean="0"/>
              <a:t>8-byte (x86) or 16-byte (x86-64) alignment on Linux boxes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err="1" smtClean="0"/>
              <a:t>’d</a:t>
            </a:r>
            <a:endParaRPr lang="en-GB" dirty="0"/>
          </a:p>
          <a:p>
            <a:pPr lvl="2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3100" i="1" dirty="0"/>
              <a:t>i.e</a:t>
            </a:r>
            <a:r>
              <a:rPr lang="en-GB" sz="3100" dirty="0"/>
              <a:t>., compaction is not allowed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841632" y="188914"/>
            <a:ext cx="10499468" cy="738186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</a:t>
            </a:r>
            <a:r>
              <a:rPr lang="en-GB" dirty="0" smtClean="0"/>
              <a:t>Goal: </a:t>
            </a:r>
            <a:r>
              <a:rPr lang="en-GB" dirty="0"/>
              <a:t>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0901" y="1100138"/>
            <a:ext cx="10477499" cy="5541962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Goals</a:t>
            </a:r>
            <a:r>
              <a:rPr lang="en-GB" dirty="0"/>
              <a:t>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Throughput</a:t>
            </a:r>
            <a:r>
              <a:rPr lang="en-GB" dirty="0"/>
              <a:t>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 smtClean="0"/>
              <a:t>5,000  </a:t>
            </a:r>
            <a:r>
              <a:rPr lang="en-GB" sz="2800" b="1" dirty="0" err="1" smtClean="0">
                <a:latin typeface="Courier New" pitchFamily="49" charset="0"/>
              </a:rPr>
              <a:t>malloc</a:t>
            </a:r>
            <a:r>
              <a:rPr lang="en-GB" sz="2800" dirty="0" smtClean="0"/>
              <a:t> </a:t>
            </a:r>
            <a:r>
              <a:rPr lang="en-GB" sz="2800" dirty="0"/>
              <a:t>calls and 5,000 </a:t>
            </a:r>
            <a:r>
              <a:rPr lang="en-GB" sz="2800" b="1" dirty="0" smtClean="0">
                <a:latin typeface="Courier New" pitchFamily="49" charset="0"/>
              </a:rPr>
              <a:t>free</a:t>
            </a:r>
            <a:r>
              <a:rPr lang="en-GB" sz="2800" b="1" dirty="0" smtClean="0"/>
              <a:t> </a:t>
            </a:r>
            <a:r>
              <a:rPr lang="en-GB" sz="2800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Throughput is 1,000 </a:t>
            </a:r>
            <a:r>
              <a:rPr lang="en-GB" sz="2800" dirty="0" smtClean="0"/>
              <a:t>operations/second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1" y="139701"/>
            <a:ext cx="10515600" cy="825499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/>
              <a:t>Performance </a:t>
            </a:r>
            <a:r>
              <a:rPr lang="en-GB" sz="4400" dirty="0" smtClean="0"/>
              <a:t>Goal: Peak </a:t>
            </a:r>
            <a:r>
              <a:rPr lang="en-GB" sz="4400" dirty="0"/>
              <a:t>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8567" y="1143001"/>
            <a:ext cx="10532533" cy="5435599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</a:t>
            </a:r>
            <a:r>
              <a:rPr lang="en-GB" i="1" dirty="0" smtClean="0"/>
              <a:t>R</a:t>
            </a:r>
            <a:r>
              <a:rPr lang="en-GB" i="1" baseline="-25000" dirty="0" smtClean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</a:t>
            </a:r>
            <a:r>
              <a:rPr lang="en-GB" i="1" dirty="0" smtClean="0"/>
              <a:t>payload </a:t>
            </a:r>
            <a:r>
              <a:rPr lang="en-GB" i="1" dirty="0" err="1" smtClean="0"/>
              <a:t>P</a:t>
            </a:r>
            <a:r>
              <a:rPr lang="en-GB" i="1" baseline="-25000" dirty="0" err="1" smtClean="0"/>
              <a:t>k</a:t>
            </a:r>
            <a:r>
              <a:rPr lang="en-GB" dirty="0" smtClean="0"/>
              <a:t> 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  <a:endParaRPr lang="en-GB" dirty="0" smtClean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Def</a:t>
            </a:r>
            <a:r>
              <a:rPr lang="en-GB" i="1" dirty="0">
                <a:solidFill>
                  <a:srgbClr val="C00000"/>
                </a:solidFill>
              </a:rPr>
              <a:t>:</a:t>
            </a:r>
            <a:r>
              <a:rPr lang="en-GB" i="1" dirty="0"/>
              <a:t> Current heap size</a:t>
            </a:r>
            <a:r>
              <a:rPr lang="en-GB" i="1" dirty="0" smtClean="0"/>
              <a:t> </a:t>
            </a:r>
            <a:r>
              <a:rPr lang="en-GB" i="1" dirty="0" err="1" smtClean="0"/>
              <a:t>H</a:t>
            </a:r>
            <a:r>
              <a:rPr lang="en-GB" i="1" baseline="-25000" dirty="0" err="1" smtClean="0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Assume </a:t>
            </a:r>
            <a:r>
              <a:rPr lang="en-GB" i="1" dirty="0" err="1" smtClean="0"/>
              <a:t>H</a:t>
            </a:r>
            <a:r>
              <a:rPr lang="en-GB" i="1" baseline="-25000" dirty="0" err="1" smtClean="0"/>
              <a:t>k</a:t>
            </a:r>
            <a:r>
              <a:rPr lang="en-GB" dirty="0" smtClean="0"/>
              <a:t> </a:t>
            </a:r>
            <a:r>
              <a:rPr lang="en-GB" dirty="0"/>
              <a:t>is monotonically </a:t>
            </a:r>
            <a:r>
              <a:rPr lang="en-GB" dirty="0" err="1"/>
              <a:t>nondecreasing</a:t>
            </a:r>
            <a:endParaRPr lang="en-GB" dirty="0" smtClean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 smtClean="0"/>
              <a:t>i.e., heap only grows when </a:t>
            </a:r>
            <a:r>
              <a:rPr lang="en-GB" sz="2600" dirty="0"/>
              <a:t>allocator uses </a:t>
            </a:r>
            <a:r>
              <a:rPr lang="en-GB" sz="2600" b="1" dirty="0" err="1" smtClean="0">
                <a:latin typeface="Courier New" pitchFamily="49" charset="0"/>
              </a:rPr>
              <a:t>sbrk</a:t>
            </a:r>
            <a:endParaRPr lang="en-GB" sz="2600" b="1" dirty="0" smtClean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Peak memory </a:t>
            </a:r>
            <a:r>
              <a:rPr lang="en-GB" i="1" dirty="0" smtClean="0"/>
              <a:t>utilization after k+1 requests </a:t>
            </a:r>
            <a:endParaRPr lang="en-GB" i="1" dirty="0"/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 smtClean="0"/>
              <a:t>U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</a:t>
            </a:r>
            <a:r>
              <a:rPr lang="en-GB" i="1" dirty="0"/>
              <a:t>= ( max</a:t>
            </a:r>
            <a:r>
              <a:rPr lang="en-GB" i="1" baseline="-25000" dirty="0"/>
              <a:t>i</a:t>
            </a:r>
            <a:r>
              <a:rPr lang="en-GB" i="1" baseline="-25000" dirty="0" smtClean="0"/>
              <a:t>&lt;=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</a:t>
            </a:r>
            <a:r>
              <a:rPr lang="en-GB" i="1" dirty="0"/>
              <a:t>P</a:t>
            </a:r>
            <a:r>
              <a:rPr lang="en-GB" i="1" baseline="-25000" dirty="0"/>
              <a:t>i </a:t>
            </a:r>
            <a:r>
              <a:rPr lang="en-GB" i="1" dirty="0"/>
              <a:t>)  /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24426</TotalTime>
  <Words>1775</Words>
  <Application>Microsoft Office PowerPoint</Application>
  <PresentationFormat>Произвольный</PresentationFormat>
  <Paragraphs>532</Paragraphs>
  <Slides>31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Computer Architecture and Operating Systems Lecture 5: Dynamic Memory Allocation</vt:lpstr>
      <vt:lpstr>Dynamic Memory Allocation </vt:lpstr>
      <vt:lpstr>Dynamic Memory Allocation</vt:lpstr>
      <vt:lpstr>The malloc Package</vt:lpstr>
      <vt:lpstr>malloc Example</vt:lpstr>
      <vt:lpstr>Allocation Example</vt:lpstr>
      <vt:lpstr>Constraints</vt:lpstr>
      <vt:lpstr>Performance Goal: Throughput</vt:lpstr>
      <vt:lpstr>Performance Goal: Peak Memory Utilization</vt:lpstr>
      <vt:lpstr>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Method 1: Implicit List</vt:lpstr>
      <vt:lpstr>Detailed Implicit Free List Example</vt:lpstr>
      <vt:lpstr>Implicit List: Finding a Free Block</vt:lpstr>
      <vt:lpstr>Implicit List: Allocating in Free Block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Disadvantages of Boundary Tags</vt:lpstr>
      <vt:lpstr>Summary of Key Allocator Policies</vt:lpstr>
      <vt:lpstr>Implicit Lists: Summary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633</cp:revision>
  <dcterms:created xsi:type="dcterms:W3CDTF">2015-11-11T03:30:50Z</dcterms:created>
  <dcterms:modified xsi:type="dcterms:W3CDTF">2021-04-06T07:47:29Z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