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75" r:id="rId4"/>
    <p:sldId id="276" r:id="rId5"/>
    <p:sldId id="274" r:id="rId6"/>
    <p:sldId id="285" r:id="rId7"/>
    <p:sldId id="289" r:id="rId8"/>
    <p:sldId id="282" r:id="rId9"/>
    <p:sldId id="277" r:id="rId10"/>
    <p:sldId id="278" r:id="rId11"/>
    <p:sldId id="279" r:id="rId12"/>
    <p:sldId id="280" r:id="rId13"/>
    <p:sldId id="288" r:id="rId14"/>
    <p:sldId id="281" r:id="rId15"/>
    <p:sldId id="286" r:id="rId16"/>
    <p:sldId id="287" r:id="rId17"/>
    <p:sldId id="283" r:id="rId18"/>
    <p:sldId id="284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7B217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66" d="100"/>
          <a:sy n="66" d="100"/>
        </p:scale>
        <p:origin x="-11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10: Users, Groups, and Permissions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Utility “ls”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Utility “</a:t>
            </a:r>
            <a:r>
              <a:rPr lang="en-US" dirty="0" err="1" smtClean="0"/>
              <a:t>chmod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and Setting Permissions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8793" y="1873363"/>
            <a:ext cx="6682409" cy="1938992"/>
          </a:xfrm>
          <a:prstGeom prst="rect">
            <a:avLst/>
          </a:prstGeom>
          <a:solidFill>
            <a:srgbClr val="2F5CB5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7B217"/>
                </a:solidFill>
              </a:rPr>
              <a:t>tatarnikov@akos:/home$ cd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/hello/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tatarnikov@akos:~/hello$ ls -l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total 28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rwxrwxr</a:t>
            </a:r>
            <a:r>
              <a:rPr lang="en-US" sz="2000" b="1" dirty="0">
                <a:solidFill>
                  <a:srgbClr val="F7B217"/>
                </a:solidFill>
              </a:rPr>
              <a:t>-x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16696 Apr 12 15:52 hello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-r-- 1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   71 Apr 12 15:50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-r-- 1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   56 Apr 12 15:51 </a:t>
            </a:r>
            <a:r>
              <a:rPr lang="en-US" sz="2000" b="1" dirty="0" err="1">
                <a:solidFill>
                  <a:srgbClr val="F7B217"/>
                </a:solidFill>
              </a:rPr>
              <a:t>Makefile</a:t>
            </a:r>
            <a:endParaRPr lang="en-US" sz="2000" b="1" dirty="0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8791" y="5422301"/>
            <a:ext cx="6682409" cy="1015663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7B217"/>
                </a:solidFill>
              </a:rPr>
              <a:t>tatarnikov@akos:~/hello$ </a:t>
            </a:r>
            <a:r>
              <a:rPr lang="en-US" sz="2000" b="1" dirty="0" err="1">
                <a:solidFill>
                  <a:srgbClr val="F7B217"/>
                </a:solidFill>
              </a:rPr>
              <a:t>chmod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o+w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tatarnikov@akos:~/hello$ ls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r>
              <a:rPr lang="en-US" sz="2000" b="1" dirty="0">
                <a:solidFill>
                  <a:srgbClr val="F7B217"/>
                </a:solidFill>
              </a:rPr>
              <a:t> -l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rw-rw-rw</a:t>
            </a:r>
            <a:r>
              <a:rPr lang="en-US" sz="2000" b="1" dirty="0">
                <a:solidFill>
                  <a:srgbClr val="F7B217"/>
                </a:solidFill>
              </a:rPr>
              <a:t>- 1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71 Apr 12 15:50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endParaRPr lang="en-US" sz="2000" b="1" dirty="0">
              <a:solidFill>
                <a:srgbClr val="F7B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</a:t>
            </a:r>
            <a:r>
              <a:rPr lang="en-US" sz="4000" dirty="0" smtClean="0"/>
              <a:t> </a:t>
            </a:r>
            <a:r>
              <a:rPr lang="en-US" sz="4000" dirty="0"/>
              <a:t>– Owner</a:t>
            </a:r>
          </a:p>
          <a:p>
            <a:r>
              <a:rPr lang="en-US" sz="4000" b="1" dirty="0"/>
              <a:t>g</a:t>
            </a:r>
            <a:r>
              <a:rPr lang="en-US" sz="4000" dirty="0"/>
              <a:t> – Group</a:t>
            </a:r>
          </a:p>
          <a:p>
            <a:r>
              <a:rPr lang="en-US" sz="4000" b="1" dirty="0"/>
              <a:t>o</a:t>
            </a:r>
            <a:r>
              <a:rPr lang="en-US" sz="4000" dirty="0"/>
              <a:t> – Others</a:t>
            </a:r>
          </a:p>
          <a:p>
            <a:r>
              <a:rPr lang="en-US" sz="4000" b="1" dirty="0"/>
              <a:t>a</a:t>
            </a:r>
            <a:r>
              <a:rPr lang="en-US" sz="4000" dirty="0"/>
              <a:t> – All U</a:t>
            </a:r>
            <a:r>
              <a:rPr lang="en-US" sz="4000" dirty="0" smtClean="0"/>
              <a:t>sers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i="1" dirty="0"/>
              <a:t>The </a:t>
            </a:r>
            <a:r>
              <a:rPr lang="en-US" sz="3200" i="1" dirty="0" smtClean="0"/>
              <a:t>permission assignment are: </a:t>
            </a:r>
            <a:r>
              <a:rPr lang="en-US" sz="3200" i="1" dirty="0"/>
              <a:t>+ (plus) and – (minus); these are used to tell the system whether to add or remove the specific permissions.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= 4</a:t>
            </a:r>
          </a:p>
          <a:p>
            <a:r>
              <a:rPr lang="en-US" dirty="0"/>
              <a:t>w = 2</a:t>
            </a:r>
          </a:p>
          <a:p>
            <a:r>
              <a:rPr lang="en-US" dirty="0"/>
              <a:t>x =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A sample permission string would be </a:t>
            </a:r>
            <a:r>
              <a:rPr lang="en-US" sz="3200" b="1" dirty="0" err="1"/>
              <a:t>chmod</a:t>
            </a:r>
            <a:r>
              <a:rPr lang="en-US" sz="3200" b="1" dirty="0"/>
              <a:t> 640 file1</a:t>
            </a:r>
            <a:r>
              <a:rPr lang="en-US" sz="3200" dirty="0"/>
              <a:t>, which means that the </a:t>
            </a:r>
            <a:r>
              <a:rPr lang="en-US" sz="3200" u="sng" dirty="0"/>
              <a:t>owner has read and write permissions</a:t>
            </a:r>
            <a:r>
              <a:rPr lang="en-US" sz="3200" dirty="0"/>
              <a:t>, the </a:t>
            </a:r>
            <a:r>
              <a:rPr lang="en-US" sz="3200" u="sng" dirty="0"/>
              <a:t>group has read permissions</a:t>
            </a:r>
            <a:r>
              <a:rPr lang="en-US" sz="3200" dirty="0"/>
              <a:t>, and all </a:t>
            </a:r>
            <a:r>
              <a:rPr lang="en-US" sz="3200" u="sng" dirty="0"/>
              <a:t>other user have no rights </a:t>
            </a:r>
            <a:r>
              <a:rPr lang="en-US" sz="3200" dirty="0"/>
              <a:t>to the file.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Values for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954" y="2965748"/>
            <a:ext cx="10515600" cy="3704609"/>
          </a:xfrm>
        </p:spPr>
        <p:txBody>
          <a:bodyPr/>
          <a:lstStyle/>
          <a:p>
            <a:r>
              <a:rPr lang="en-US" dirty="0" smtClean="0"/>
              <a:t>Total 12 bits (9 main + 3 additional)</a:t>
            </a:r>
          </a:p>
          <a:p>
            <a:r>
              <a:rPr lang="ru-RU" b="1" dirty="0" smtClean="0"/>
              <a:t>0777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full access for everyone</a:t>
            </a:r>
            <a:endParaRPr lang="ru-RU" dirty="0"/>
          </a:p>
          <a:p>
            <a:r>
              <a:rPr lang="ru-RU" b="1" dirty="0" smtClean="0"/>
              <a:t>0664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read</a:t>
            </a:r>
            <a:r>
              <a:rPr lang="ru-RU" dirty="0" smtClean="0"/>
              <a:t>/</a:t>
            </a:r>
            <a:r>
              <a:rPr lang="en-US" dirty="0" smtClean="0"/>
              <a:t>write permissions for owned and group</a:t>
            </a:r>
            <a:r>
              <a:rPr lang="ru-RU" dirty="0" smtClean="0"/>
              <a:t>,</a:t>
            </a:r>
            <a:r>
              <a:rPr lang="en-US" dirty="0" smtClean="0"/>
              <a:t> others read only</a:t>
            </a:r>
          </a:p>
          <a:p>
            <a:r>
              <a:rPr lang="ru-RU" b="1" dirty="0" smtClean="0"/>
              <a:t>0700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only owner (user) has permissions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Bits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991507" y="1390005"/>
            <a:ext cx="7395813" cy="1449448"/>
            <a:chOff x="1991507" y="1390005"/>
            <a:chExt cx="7395813" cy="1449448"/>
          </a:xfrm>
        </p:grpSpPr>
        <p:grpSp>
          <p:nvGrpSpPr>
            <p:cNvPr id="18" name="Group 17"/>
            <p:cNvGrpSpPr/>
            <p:nvPr/>
          </p:nvGrpSpPr>
          <p:grpSpPr>
            <a:xfrm>
              <a:off x="1991507" y="1390005"/>
              <a:ext cx="7395813" cy="550481"/>
              <a:chOff x="1991507" y="1390005"/>
              <a:chExt cx="7395813" cy="55048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91507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s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07733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g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23959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t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44418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r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37636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w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53862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x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70088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r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290547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w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18183" y="1390006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x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534409" y="1390006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r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50635" y="1390006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w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771094" y="1390006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x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</p:grpSp>
        <p:sp>
          <p:nvSpPr>
            <p:cNvPr id="19" name="Left-Right Arrow 18"/>
            <p:cNvSpPr/>
            <p:nvPr/>
          </p:nvSpPr>
          <p:spPr>
            <a:xfrm>
              <a:off x="7534409" y="2146434"/>
              <a:ext cx="1852911" cy="235974"/>
            </a:xfrm>
            <a:prstGeom prst="leftRightArrow">
              <a:avLst/>
            </a:prstGeom>
            <a:solidFill>
              <a:srgbClr val="2F5CB5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-Right Arrow 19"/>
            <p:cNvSpPr/>
            <p:nvPr/>
          </p:nvSpPr>
          <p:spPr>
            <a:xfrm>
              <a:off x="5670088" y="2166128"/>
              <a:ext cx="1852911" cy="235974"/>
            </a:xfrm>
            <a:prstGeom prst="leftRightArrow">
              <a:avLst/>
            </a:prstGeom>
            <a:solidFill>
              <a:srgbClr val="2F5CB5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3784554" y="2178763"/>
              <a:ext cx="1852911" cy="235974"/>
            </a:xfrm>
            <a:prstGeom prst="leftRightArrow">
              <a:avLst/>
            </a:prstGeom>
            <a:solidFill>
              <a:srgbClr val="2F5CB5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2531" y="2491496"/>
              <a:ext cx="901331" cy="279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2800" b="1" dirty="0" smtClean="0">
                  <a:solidFill>
                    <a:srgbClr val="1E3272"/>
                  </a:solidFill>
                </a:rPr>
                <a:t>User</a:t>
              </a:r>
              <a:endParaRPr lang="en-US" sz="2400" b="1" dirty="0" smtClean="0">
                <a:solidFill>
                  <a:srgbClr val="1E327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6852" y="2550007"/>
              <a:ext cx="1134719" cy="2894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2800" b="1" dirty="0" smtClean="0">
                  <a:solidFill>
                    <a:srgbClr val="1E3272"/>
                  </a:solidFill>
                </a:rPr>
                <a:t>Group</a:t>
              </a:r>
              <a:endParaRPr lang="en-US" sz="2400" b="1" dirty="0" smtClean="0">
                <a:solidFill>
                  <a:srgbClr val="1E327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08082" y="2540381"/>
              <a:ext cx="1164794" cy="231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2800" b="1" dirty="0" smtClean="0">
                  <a:solidFill>
                    <a:srgbClr val="1E3272"/>
                  </a:solidFill>
                </a:rPr>
                <a:t>Other</a:t>
              </a:r>
              <a:endParaRPr lang="en-US" sz="2400" b="1" dirty="0" smtClean="0">
                <a:solidFill>
                  <a:srgbClr val="1E32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2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b="1" dirty="0"/>
              <a:t>_</a:t>
            </a:r>
            <a:r>
              <a:rPr lang="en-US" dirty="0"/>
              <a:t> – no special permissions</a:t>
            </a:r>
          </a:p>
          <a:p>
            <a:r>
              <a:rPr lang="en-US" b="1" dirty="0"/>
              <a:t>d</a:t>
            </a:r>
            <a:r>
              <a:rPr lang="en-US" dirty="0"/>
              <a:t> – directory</a:t>
            </a:r>
          </a:p>
          <a:p>
            <a:r>
              <a:rPr lang="en-US" b="1" dirty="0" smtClean="0"/>
              <a:t>l </a:t>
            </a:r>
            <a:r>
              <a:rPr lang="en-US" dirty="0" smtClean="0"/>
              <a:t>– file </a:t>
            </a:r>
            <a:r>
              <a:rPr lang="en-US" dirty="0"/>
              <a:t>or directory is a symbolic link</a:t>
            </a:r>
          </a:p>
          <a:p>
            <a:r>
              <a:rPr lang="en-US" b="1" dirty="0"/>
              <a:t>s</a:t>
            </a:r>
            <a:r>
              <a:rPr lang="en-US" dirty="0"/>
              <a:t> </a:t>
            </a:r>
            <a:r>
              <a:rPr lang="en-US" dirty="0" smtClean="0"/>
              <a:t>–indicates </a:t>
            </a:r>
            <a:r>
              <a:rPr lang="en-US" dirty="0"/>
              <a:t>the </a:t>
            </a:r>
            <a:r>
              <a:rPr lang="en-US" i="1" dirty="0" err="1"/>
              <a:t>setuid</a:t>
            </a:r>
            <a:r>
              <a:rPr lang="en-US" dirty="0"/>
              <a:t>/</a:t>
            </a:r>
            <a:r>
              <a:rPr lang="en-US" i="1" dirty="0" err="1"/>
              <a:t>setgid</a:t>
            </a:r>
            <a:r>
              <a:rPr lang="en-US" dirty="0"/>
              <a:t> </a:t>
            </a:r>
            <a:r>
              <a:rPr lang="en-US" dirty="0" smtClean="0"/>
              <a:t>permissions (if defined is shown in </a:t>
            </a:r>
            <a:r>
              <a:rPr lang="en-US" dirty="0"/>
              <a:t>the read portion of the owner or group </a:t>
            </a:r>
            <a:r>
              <a:rPr lang="en-US" dirty="0" smtClean="0"/>
              <a:t>permissions).</a:t>
            </a:r>
            <a:endParaRPr lang="en-US" dirty="0"/>
          </a:p>
          <a:p>
            <a:r>
              <a:rPr lang="en-US" b="1" dirty="0"/>
              <a:t>t</a:t>
            </a:r>
            <a:r>
              <a:rPr lang="en-US" dirty="0"/>
              <a:t> </a:t>
            </a:r>
            <a:r>
              <a:rPr lang="en-US" dirty="0" smtClean="0"/>
              <a:t>– indicates </a:t>
            </a:r>
            <a:r>
              <a:rPr lang="en-US" dirty="0"/>
              <a:t>the sticky bit </a:t>
            </a:r>
            <a:r>
              <a:rPr lang="en-US" dirty="0" smtClean="0"/>
              <a:t>permissions (if defined shown in the executable portion of the all users permissions)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Permissions</a:t>
            </a:r>
          </a:p>
        </p:txBody>
      </p:sp>
    </p:spTree>
    <p:extLst>
      <p:ext uri="{BB962C8B-B14F-4D97-AF65-F5344CB8AC3E}">
        <p14:creationId xmlns:p14="http://schemas.microsoft.com/office/powerpoint/2010/main" val="34853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Used to </a:t>
            </a:r>
            <a:r>
              <a:rPr lang="en-US" dirty="0"/>
              <a:t>tell the system to run an executable as the owner with the owner’s </a:t>
            </a:r>
            <a:r>
              <a:rPr lang="en-US" dirty="0" smtClean="0"/>
              <a:t>permissions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Must be used with care (incorrectly assigned </a:t>
            </a:r>
            <a:r>
              <a:rPr lang="en-US" dirty="0"/>
              <a:t>permissions to a file owned by root </a:t>
            </a:r>
            <a:r>
              <a:rPr lang="en-US" dirty="0" smtClean="0"/>
              <a:t>can </a:t>
            </a:r>
            <a:r>
              <a:rPr lang="en-US" dirty="0"/>
              <a:t>open </a:t>
            </a:r>
            <a:r>
              <a:rPr lang="en-US" dirty="0" smtClean="0"/>
              <a:t>system </a:t>
            </a:r>
            <a:r>
              <a:rPr lang="en-US" dirty="0"/>
              <a:t>to </a:t>
            </a:r>
            <a:r>
              <a:rPr lang="en-US" dirty="0" smtClean="0"/>
              <a:t>intrusion)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Assigned in the following way: </a:t>
            </a:r>
            <a:r>
              <a:rPr lang="en-US" b="1" i="1" dirty="0" err="1"/>
              <a:t>chmod</a:t>
            </a:r>
            <a:r>
              <a:rPr lang="en-US" b="1" i="1" dirty="0"/>
              <a:t> </a:t>
            </a:r>
            <a:r>
              <a:rPr lang="en-US" b="1" i="1" dirty="0" err="1"/>
              <a:t>g+s</a:t>
            </a:r>
            <a:r>
              <a:rPr lang="en-US" b="1" i="1" dirty="0"/>
              <a:t> </a:t>
            </a:r>
            <a:r>
              <a:rPr lang="en-US" b="1" i="1" dirty="0" smtClean="0"/>
              <a:t>file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/</a:t>
            </a:r>
            <a:r>
              <a:rPr lang="en-US" dirty="0" err="1"/>
              <a:t>Setgid</a:t>
            </a:r>
            <a:r>
              <a:rPr lang="en-US" dirty="0"/>
              <a:t> Special Permissions</a:t>
            </a:r>
          </a:p>
        </p:txBody>
      </p:sp>
    </p:spTree>
    <p:extLst>
      <p:ext uri="{BB962C8B-B14F-4D97-AF65-F5344CB8AC3E}">
        <p14:creationId xmlns:p14="http://schemas.microsoft.com/office/powerpoint/2010/main" val="5216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in shared </a:t>
            </a:r>
            <a:r>
              <a:rPr lang="en-US" dirty="0" smtClean="0"/>
              <a:t>environments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When assigned </a:t>
            </a:r>
            <a:r>
              <a:rPr lang="en-US" dirty="0"/>
              <a:t>to the permissions on a </a:t>
            </a:r>
            <a:r>
              <a:rPr lang="en-US" dirty="0" smtClean="0"/>
              <a:t>directory, only </a:t>
            </a:r>
            <a:r>
              <a:rPr lang="en-US" dirty="0"/>
              <a:t>file owner can rename or delete </a:t>
            </a:r>
            <a:r>
              <a:rPr lang="en-US" dirty="0" smtClean="0"/>
              <a:t>files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Assigned in the following way:</a:t>
            </a:r>
            <a:r>
              <a:rPr lang="en-US" dirty="0"/>
              <a:t> </a:t>
            </a:r>
            <a:r>
              <a:rPr lang="en-US" b="1" i="1" dirty="0" err="1"/>
              <a:t>chmod</a:t>
            </a:r>
            <a:r>
              <a:rPr lang="en-US" b="1" i="1" dirty="0"/>
              <a:t> +t </a:t>
            </a:r>
            <a:r>
              <a:rPr lang="en-US" b="1" i="1" dirty="0" smtClean="0"/>
              <a:t>dir1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Sticky Bit Special </a:t>
            </a:r>
            <a:r>
              <a:rPr lang="en-US" dirty="0" smtClean="0"/>
              <a:t>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6191" y="1262615"/>
            <a:ext cx="10515600" cy="1472001"/>
          </a:xfrm>
        </p:spPr>
        <p:txBody>
          <a:bodyPr/>
          <a:lstStyle/>
          <a:p>
            <a:r>
              <a:rPr lang="en-US" dirty="0" smtClean="0"/>
              <a:t>Links (hard links)</a:t>
            </a:r>
          </a:p>
          <a:p>
            <a:r>
              <a:rPr lang="en-US" dirty="0" smtClean="0"/>
              <a:t>Symbolic links (soft links)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17172" y="3240156"/>
            <a:ext cx="1537385" cy="834886"/>
          </a:xfrm>
          <a:prstGeom prst="ellipse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7B217"/>
                </a:solidFill>
              </a:rPr>
              <a:t>i</a:t>
            </a:r>
            <a:r>
              <a:rPr lang="en-US" sz="2400" b="1" dirty="0" smtClean="0">
                <a:solidFill>
                  <a:srgbClr val="F7B217"/>
                </a:solidFill>
              </a:rPr>
              <a:t>-node</a:t>
            </a:r>
            <a:endParaRPr lang="en-US" sz="2400" b="1" dirty="0">
              <a:solidFill>
                <a:srgbClr val="F7B217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39348" y="5148469"/>
            <a:ext cx="1391611" cy="798612"/>
          </a:xfrm>
          <a:prstGeom prst="ellipse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7B217"/>
                </a:solidFill>
              </a:rPr>
              <a:t>File</a:t>
            </a:r>
            <a:endParaRPr lang="en-US" sz="2400" b="1" dirty="0">
              <a:solidFill>
                <a:srgbClr val="F7B217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44179" y="5086732"/>
            <a:ext cx="1537385" cy="860349"/>
          </a:xfrm>
          <a:prstGeom prst="ellipse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7B217"/>
                </a:solidFill>
              </a:rPr>
              <a:t>Hard link</a:t>
            </a:r>
            <a:endParaRPr lang="en-US" sz="2400" b="1" dirty="0">
              <a:solidFill>
                <a:srgbClr val="F7B217"/>
              </a:solidFill>
            </a:endParaRPr>
          </a:p>
        </p:txBody>
      </p:sp>
      <p:cxnSp>
        <p:nvCxnSpPr>
          <p:cNvPr id="10" name="Straight Arrow Connector 9"/>
          <p:cNvCxnSpPr>
            <a:stCxn id="6" idx="0"/>
            <a:endCxn id="5" idx="3"/>
          </p:cNvCxnSpPr>
          <p:nvPr/>
        </p:nvCxnSpPr>
        <p:spPr>
          <a:xfrm flipV="1">
            <a:off x="2435154" y="3952776"/>
            <a:ext cx="407163" cy="1195693"/>
          </a:xfrm>
          <a:prstGeom prst="straightConnector1">
            <a:avLst/>
          </a:prstGeom>
          <a:ln w="635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5" idx="5"/>
          </p:cNvCxnSpPr>
          <p:nvPr/>
        </p:nvCxnSpPr>
        <p:spPr>
          <a:xfrm flipH="1" flipV="1">
            <a:off x="3929412" y="3952776"/>
            <a:ext cx="483460" cy="1133956"/>
          </a:xfrm>
          <a:prstGeom prst="straightConnector1">
            <a:avLst/>
          </a:prstGeom>
          <a:ln w="635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54552" y="3213652"/>
            <a:ext cx="1537385" cy="834886"/>
          </a:xfrm>
          <a:prstGeom prst="ellipse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7B217"/>
                </a:solidFill>
              </a:rPr>
              <a:t>i</a:t>
            </a:r>
            <a:r>
              <a:rPr lang="en-US" sz="2400" b="1" dirty="0" smtClean="0">
                <a:solidFill>
                  <a:srgbClr val="F7B217"/>
                </a:solidFill>
              </a:rPr>
              <a:t>-node</a:t>
            </a:r>
            <a:endParaRPr lang="en-US" sz="2400" b="1" dirty="0">
              <a:solidFill>
                <a:srgbClr val="F7B217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76728" y="5121965"/>
            <a:ext cx="1391611" cy="798612"/>
          </a:xfrm>
          <a:prstGeom prst="ellipse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7B217"/>
                </a:solidFill>
              </a:rPr>
              <a:t>File</a:t>
            </a:r>
            <a:endParaRPr lang="en-US" sz="2400" b="1" dirty="0">
              <a:solidFill>
                <a:srgbClr val="F7B217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81559" y="5090045"/>
            <a:ext cx="1537385" cy="860349"/>
          </a:xfrm>
          <a:prstGeom prst="ellipse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Hard link</a:t>
            </a:r>
            <a:endParaRPr lang="en-US" sz="2400" b="1" dirty="0">
              <a:solidFill>
                <a:srgbClr val="2F5CB5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21" idx="3"/>
          </p:cNvCxnSpPr>
          <p:nvPr/>
        </p:nvCxnSpPr>
        <p:spPr>
          <a:xfrm flipV="1">
            <a:off x="6672534" y="3926272"/>
            <a:ext cx="407163" cy="1195693"/>
          </a:xfrm>
          <a:prstGeom prst="straightConnector1">
            <a:avLst/>
          </a:prstGeom>
          <a:ln w="635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22" idx="6"/>
          </p:cNvCxnSpPr>
          <p:nvPr/>
        </p:nvCxnSpPr>
        <p:spPr>
          <a:xfrm flipH="1">
            <a:off x="7368339" y="5520220"/>
            <a:ext cx="513220" cy="1051"/>
          </a:xfrm>
          <a:prstGeom prst="straightConnector1">
            <a:avLst/>
          </a:prstGeom>
          <a:ln w="635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Links: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8428" y="1681732"/>
            <a:ext cx="9534939" cy="3170099"/>
          </a:xfrm>
          <a:prstGeom prst="rect">
            <a:avLst/>
          </a:prstGeom>
          <a:solidFill>
            <a:srgbClr val="2F5CB5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7B217"/>
                </a:solidFill>
              </a:rPr>
              <a:t>tatarnikov@akos:~$ </a:t>
            </a:r>
            <a:r>
              <a:rPr lang="en-US" sz="2000" b="1" dirty="0" err="1">
                <a:solidFill>
                  <a:srgbClr val="F7B217"/>
                </a:solidFill>
              </a:rPr>
              <a:t>mkdir</a:t>
            </a:r>
            <a:r>
              <a:rPr lang="en-US" sz="2000" b="1" dirty="0">
                <a:solidFill>
                  <a:srgbClr val="F7B217"/>
                </a:solidFill>
              </a:rPr>
              <a:t> links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tatarnikov@akos:~$ cd links/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tatarnikov@akos:~/links$ </a:t>
            </a:r>
            <a:r>
              <a:rPr lang="en-US" sz="2000" b="1" dirty="0" err="1">
                <a:solidFill>
                  <a:srgbClr val="F7B217"/>
                </a:solidFill>
              </a:rPr>
              <a:t>nano</a:t>
            </a:r>
            <a:r>
              <a:rPr lang="en-US" sz="2000" b="1" dirty="0">
                <a:solidFill>
                  <a:srgbClr val="F7B217"/>
                </a:solidFill>
              </a:rPr>
              <a:t> myfile.txt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tatarnikov@akos:~/links$ ln myfile.txt </a:t>
            </a:r>
            <a:r>
              <a:rPr lang="en-US" sz="2000" b="1" dirty="0" err="1">
                <a:solidFill>
                  <a:srgbClr val="F7B217"/>
                </a:solidFill>
              </a:rPr>
              <a:t>hardlink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tatarnikov@akos:~/links$ ln myfile.txt -s </a:t>
            </a:r>
            <a:r>
              <a:rPr lang="en-US" sz="2000" b="1" dirty="0" err="1">
                <a:solidFill>
                  <a:srgbClr val="F7B217"/>
                </a:solidFill>
              </a:rPr>
              <a:t>softlink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tatarnikov@akos:~/links$ ls -li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total 8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1030979 -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-r-- 2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19 May 24 05:33 </a:t>
            </a:r>
            <a:r>
              <a:rPr lang="en-US" sz="2000" b="1" dirty="0" err="1">
                <a:solidFill>
                  <a:srgbClr val="F7B217"/>
                </a:solidFill>
              </a:rPr>
              <a:t>hardlink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1030979 -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-r-- 2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19 May 24 05:33 myfile.txt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1030978 </a:t>
            </a:r>
            <a:r>
              <a:rPr lang="en-US" sz="2000" b="1" dirty="0" err="1">
                <a:solidFill>
                  <a:srgbClr val="F7B217"/>
                </a:solidFill>
              </a:rPr>
              <a:t>lrwxrwxrwx</a:t>
            </a:r>
            <a:r>
              <a:rPr lang="en-US" sz="2000" b="1" dirty="0">
                <a:solidFill>
                  <a:srgbClr val="F7B217"/>
                </a:solidFill>
              </a:rPr>
              <a:t>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10 May 24 05:33 </a:t>
            </a:r>
            <a:r>
              <a:rPr lang="en-US" sz="2000" b="1" dirty="0" err="1">
                <a:solidFill>
                  <a:srgbClr val="F7B217"/>
                </a:solidFill>
              </a:rPr>
              <a:t>softlink</a:t>
            </a:r>
            <a:r>
              <a:rPr lang="en-US" sz="2000" b="1" dirty="0">
                <a:solidFill>
                  <a:srgbClr val="F7B217"/>
                </a:solidFill>
              </a:rPr>
              <a:t> -&gt; myfile.txt</a:t>
            </a:r>
          </a:p>
        </p:txBody>
      </p:sp>
    </p:spTree>
    <p:extLst>
      <p:ext uri="{BB962C8B-B14F-4D97-AF65-F5344CB8AC3E}">
        <p14:creationId xmlns:p14="http://schemas.microsoft.com/office/powerpoint/2010/main" val="29951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security concerns can be classified in two groups:</a:t>
            </a:r>
          </a:p>
          <a:p>
            <a:r>
              <a:rPr lang="en-US" b="1" dirty="0" smtClean="0"/>
              <a:t>Authentication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making </a:t>
            </a:r>
            <a:r>
              <a:rPr lang="en-US" dirty="0"/>
              <a:t>sure that nobody can access the system </a:t>
            </a:r>
            <a:r>
              <a:rPr lang="en-US" dirty="0" smtClean="0"/>
              <a:t>without first </a:t>
            </a:r>
            <a:r>
              <a:rPr lang="en-US" dirty="0"/>
              <a:t>proving that she has entry rights</a:t>
            </a:r>
          </a:p>
          <a:p>
            <a:r>
              <a:rPr lang="en-US" b="1" dirty="0" smtClean="0"/>
              <a:t>Access control</a:t>
            </a:r>
            <a:r>
              <a:rPr lang="en-US" dirty="0" smtClean="0"/>
              <a:t> – providing </a:t>
            </a:r>
            <a:r>
              <a:rPr lang="en-US" dirty="0"/>
              <a:t>a mechanism for checking whether a user </a:t>
            </a:r>
            <a:r>
              <a:rPr lang="en-US" dirty="0" smtClean="0"/>
              <a:t>has the </a:t>
            </a:r>
            <a:r>
              <a:rPr lang="en-US" dirty="0"/>
              <a:t>right to access a certain object and preventing access to objects </a:t>
            </a:r>
            <a:r>
              <a:rPr lang="en-US" dirty="0" smtClean="0"/>
              <a:t>as required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91318"/>
            <a:ext cx="10515600" cy="43652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Login </a:t>
            </a:r>
            <a:r>
              <a:rPr lang="en-US" dirty="0" smtClean="0"/>
              <a:t>Name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Encrypted </a:t>
            </a:r>
            <a:r>
              <a:rPr lang="en-US" dirty="0" smtClean="0"/>
              <a:t>Password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User ID (UID)</a:t>
            </a:r>
          </a:p>
          <a:p>
            <a:pPr>
              <a:spcBef>
                <a:spcPts val="600"/>
              </a:spcBef>
            </a:pPr>
            <a:r>
              <a:rPr lang="en-US" dirty="0"/>
              <a:t>Group ID (GID)</a:t>
            </a:r>
          </a:p>
          <a:p>
            <a:pPr>
              <a:spcBef>
                <a:spcPts val="600"/>
              </a:spcBef>
            </a:pPr>
            <a:r>
              <a:rPr lang="en-US" dirty="0"/>
              <a:t>Home </a:t>
            </a:r>
            <a:r>
              <a:rPr lang="en-US" dirty="0" smtClean="0"/>
              <a:t>Directory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Comment</a:t>
            </a:r>
          </a:p>
          <a:p>
            <a:pPr>
              <a:spcBef>
                <a:spcPts val="600"/>
              </a:spcBef>
            </a:pPr>
            <a:r>
              <a:rPr lang="en-US" dirty="0"/>
              <a:t>Login </a:t>
            </a: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8484" y="5080819"/>
            <a:ext cx="7626627" cy="1569660"/>
          </a:xfrm>
          <a:prstGeom prst="rect">
            <a:avLst/>
          </a:prstGeom>
          <a:solidFill>
            <a:srgbClr val="2F5CB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7B217"/>
                </a:solidFill>
              </a:rPr>
              <a:t>tatarnikov@akos:~$ cat /</a:t>
            </a:r>
            <a:r>
              <a:rPr lang="en-US" sz="2400" b="1" dirty="0" err="1">
                <a:solidFill>
                  <a:srgbClr val="F7B217"/>
                </a:solidFill>
              </a:rPr>
              <a:t>etc</a:t>
            </a:r>
            <a:r>
              <a:rPr lang="en-US" sz="2400" b="1" dirty="0">
                <a:solidFill>
                  <a:srgbClr val="F7B217"/>
                </a:solidFill>
              </a:rPr>
              <a:t>/</a:t>
            </a:r>
            <a:r>
              <a:rPr lang="en-US" sz="2400" b="1" dirty="0" err="1">
                <a:solidFill>
                  <a:srgbClr val="F7B217"/>
                </a:solidFill>
              </a:rPr>
              <a:t>passwd</a:t>
            </a:r>
            <a:r>
              <a:rPr lang="en-US" sz="2400" b="1" dirty="0">
                <a:solidFill>
                  <a:srgbClr val="F7B217"/>
                </a:solidFill>
              </a:rPr>
              <a:t> | grep -C 1 </a:t>
            </a:r>
            <a:r>
              <a:rPr lang="en-US" sz="2400" b="1" dirty="0" err="1">
                <a:solidFill>
                  <a:srgbClr val="F7B217"/>
                </a:solidFill>
              </a:rPr>
              <a:t>tatarnikov</a:t>
            </a:r>
            <a:endParaRPr lang="en-US" sz="2400" b="1" dirty="0">
              <a:solidFill>
                <a:srgbClr val="F7B217"/>
              </a:solidFill>
            </a:endParaRPr>
          </a:p>
          <a:p>
            <a:r>
              <a:rPr lang="en-US" sz="2400" b="1" dirty="0">
                <a:solidFill>
                  <a:srgbClr val="F7B217"/>
                </a:solidFill>
              </a:rPr>
              <a:t>rdavydov:x:1000:1001::/home/</a:t>
            </a:r>
            <a:r>
              <a:rPr lang="en-US" sz="2400" b="1" dirty="0" err="1">
                <a:solidFill>
                  <a:srgbClr val="F7B217"/>
                </a:solidFill>
              </a:rPr>
              <a:t>rdavydov</a:t>
            </a:r>
            <a:r>
              <a:rPr lang="en-US" sz="2400" b="1" dirty="0">
                <a:solidFill>
                  <a:srgbClr val="F7B217"/>
                </a:solidFill>
              </a:rPr>
              <a:t>:/bin/bash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tatarnikov:x:1001:1002:,,,:/home/</a:t>
            </a:r>
            <a:r>
              <a:rPr lang="en-US" sz="2400" b="1" dirty="0" err="1">
                <a:solidFill>
                  <a:srgbClr val="F7B217"/>
                </a:solidFill>
              </a:rPr>
              <a:t>tatarnikov</a:t>
            </a:r>
            <a:r>
              <a:rPr lang="en-US" sz="2400" b="1" dirty="0">
                <a:solidFill>
                  <a:srgbClr val="F7B217"/>
                </a:solidFill>
              </a:rPr>
              <a:t>:/bin/bash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chgena:x:1002:1003:,,,:/home/</a:t>
            </a:r>
            <a:r>
              <a:rPr lang="en-US" sz="2400" b="1" dirty="0" err="1">
                <a:solidFill>
                  <a:srgbClr val="F7B217"/>
                </a:solidFill>
              </a:rPr>
              <a:t>chgena</a:t>
            </a:r>
            <a:r>
              <a:rPr lang="en-US" sz="2400" b="1" dirty="0">
                <a:solidFill>
                  <a:srgbClr val="F7B217"/>
                </a:solidFill>
              </a:rPr>
              <a:t>:/bin/bash</a:t>
            </a:r>
          </a:p>
        </p:txBody>
      </p:sp>
    </p:spTree>
    <p:extLst>
      <p:ext uri="{BB962C8B-B14F-4D97-AF65-F5344CB8AC3E}">
        <p14:creationId xmlns:p14="http://schemas.microsoft.com/office/powerpoint/2010/main" val="7489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/>
              <a:t>User with UID = 0 is special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It is typically named </a:t>
            </a:r>
            <a:r>
              <a:rPr lang="ru-RU" b="1" dirty="0" smtClean="0"/>
              <a:t>root</a:t>
            </a:r>
            <a:r>
              <a:rPr lang="en-US" dirty="0" smtClean="0"/>
              <a:t> </a:t>
            </a:r>
            <a:r>
              <a:rPr lang="en-US" dirty="0" smtClean="0"/>
              <a:t>(though this is not fixed)</a:t>
            </a:r>
          </a:p>
          <a:p>
            <a:pPr>
              <a:spcBef>
                <a:spcPts val="3600"/>
              </a:spcBef>
            </a:pPr>
            <a:r>
              <a:rPr lang="en-US" dirty="0"/>
              <a:t>P</a:t>
            </a:r>
            <a:r>
              <a:rPr lang="en-US" dirty="0" smtClean="0"/>
              <a:t>rocesses run </a:t>
            </a:r>
            <a:r>
              <a:rPr lang="en-US" dirty="0" smtClean="0"/>
              <a:t>by </a:t>
            </a:r>
            <a:r>
              <a:rPr lang="en-US" b="1" dirty="0" smtClean="0"/>
              <a:t>root</a:t>
            </a:r>
            <a:r>
              <a:rPr lang="en-US" dirty="0" smtClean="0"/>
              <a:t> </a:t>
            </a:r>
            <a:r>
              <a:rPr lang="en-US" dirty="0" smtClean="0"/>
              <a:t>have no </a:t>
            </a:r>
            <a:r>
              <a:rPr lang="en-US" dirty="0" smtClean="0"/>
              <a:t>access control limitations (can do everything)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  <a:p>
            <a:r>
              <a:rPr lang="en-US" dirty="0" smtClean="0"/>
              <a:t>Encrypted Password</a:t>
            </a:r>
          </a:p>
          <a:p>
            <a:r>
              <a:rPr lang="en-US" dirty="0"/>
              <a:t>Group Identifier </a:t>
            </a:r>
            <a:r>
              <a:rPr lang="ru-RU" dirty="0"/>
              <a:t>(</a:t>
            </a:r>
            <a:r>
              <a:rPr lang="en-US" dirty="0"/>
              <a:t>GID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smtClean="0"/>
              <a:t>User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9752" y="3994060"/>
            <a:ext cx="6967065" cy="2677656"/>
          </a:xfrm>
          <a:prstGeom prst="rect">
            <a:avLst/>
          </a:prstGeom>
          <a:solidFill>
            <a:srgbClr val="2F5CB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7B217"/>
                </a:solidFill>
              </a:rPr>
              <a:t>tatarnikov@akos</a:t>
            </a:r>
            <a:r>
              <a:rPr lang="en-US" sz="2400" b="1" dirty="0">
                <a:solidFill>
                  <a:srgbClr val="F7B217"/>
                </a:solidFill>
              </a:rPr>
              <a:t>:~$ cat /</a:t>
            </a:r>
            <a:r>
              <a:rPr lang="en-US" sz="2400" b="1" dirty="0" err="1">
                <a:solidFill>
                  <a:srgbClr val="F7B217"/>
                </a:solidFill>
              </a:rPr>
              <a:t>etc</a:t>
            </a:r>
            <a:r>
              <a:rPr lang="en-US" sz="2400" b="1" dirty="0">
                <a:solidFill>
                  <a:srgbClr val="F7B217"/>
                </a:solidFill>
              </a:rPr>
              <a:t>/group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root:x:0: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daemon:x:1: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bin:x:2: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sys:x:3: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adm:x:4:syslog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sudo:x:27:tatarnikov,chgena,kanakhin,ejudge,nikita</a:t>
            </a:r>
          </a:p>
        </p:txBody>
      </p:sp>
    </p:spTree>
    <p:extLst>
      <p:ext uri="{BB962C8B-B14F-4D97-AF65-F5344CB8AC3E}">
        <p14:creationId xmlns:p14="http://schemas.microsoft.com/office/powerpoint/2010/main" val="38378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51956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passwd</a:t>
            </a:r>
            <a:r>
              <a:rPr lang="en-US" b="1" dirty="0" smtClean="0"/>
              <a:t> </a:t>
            </a:r>
            <a:r>
              <a:rPr lang="en-US" dirty="0" smtClean="0"/>
              <a:t>– set password</a:t>
            </a:r>
          </a:p>
          <a:p>
            <a:r>
              <a:rPr lang="en-US" b="1" dirty="0" err="1" smtClean="0"/>
              <a:t>useradd</a:t>
            </a:r>
            <a:r>
              <a:rPr lang="en-US" b="1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add user</a:t>
            </a:r>
            <a:endParaRPr lang="en-US" b="1" dirty="0" smtClean="0"/>
          </a:p>
          <a:p>
            <a:r>
              <a:rPr lang="en-US" b="1" dirty="0" err="1" smtClean="0"/>
              <a:t>userdel</a:t>
            </a:r>
            <a:r>
              <a:rPr lang="en-US" b="1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delete user</a:t>
            </a:r>
          </a:p>
          <a:p>
            <a:r>
              <a:rPr lang="en-US" b="1" dirty="0" err="1" smtClean="0"/>
              <a:t>usermod</a:t>
            </a:r>
            <a:r>
              <a:rPr lang="en-US" b="1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modify user</a:t>
            </a:r>
            <a:endParaRPr lang="en-US" dirty="0"/>
          </a:p>
          <a:p>
            <a:r>
              <a:rPr lang="en-US" b="1" dirty="0" err="1" smtClean="0"/>
              <a:t>groupadd</a:t>
            </a:r>
            <a:r>
              <a:rPr lang="en-US" b="1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add group</a:t>
            </a:r>
          </a:p>
          <a:p>
            <a:r>
              <a:rPr lang="en-US" b="1" dirty="0" err="1" smtClean="0"/>
              <a:t>groupdel</a:t>
            </a:r>
            <a:r>
              <a:rPr lang="en-US" b="1" dirty="0" smtClean="0"/>
              <a:t> –</a:t>
            </a:r>
            <a:r>
              <a:rPr lang="en-US" dirty="0" smtClean="0"/>
              <a:t> delete group</a:t>
            </a:r>
          </a:p>
          <a:p>
            <a:r>
              <a:rPr lang="en-US" b="1" dirty="0" err="1" smtClean="0"/>
              <a:t>groupmod</a:t>
            </a:r>
            <a:r>
              <a:rPr lang="en-US" b="1" dirty="0" smtClean="0"/>
              <a:t> </a:t>
            </a:r>
            <a:r>
              <a:rPr lang="en-US" dirty="0" smtClean="0"/>
              <a:t>– modify group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To be covered in the workshop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to Manager Users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67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 smtClean="0"/>
              <a:t>Attributes</a:t>
            </a:r>
          </a:p>
          <a:p>
            <a:r>
              <a:rPr lang="en-US" dirty="0" smtClean="0"/>
              <a:t>Real </a:t>
            </a:r>
            <a:r>
              <a:rPr lang="en-US" dirty="0"/>
              <a:t>user ID and group </a:t>
            </a:r>
            <a:r>
              <a:rPr lang="en-US" dirty="0" smtClean="0"/>
              <a:t>ID</a:t>
            </a:r>
            <a:endParaRPr lang="en-US" dirty="0"/>
          </a:p>
          <a:p>
            <a:r>
              <a:rPr lang="en-US" dirty="0" smtClean="0"/>
              <a:t>Effective </a:t>
            </a:r>
            <a:r>
              <a:rPr lang="en-US" dirty="0"/>
              <a:t>user ID and group </a:t>
            </a:r>
            <a:r>
              <a:rPr lang="en-US" dirty="0" smtClean="0"/>
              <a:t>ID</a:t>
            </a:r>
            <a:endParaRPr lang="en-US" dirty="0"/>
          </a:p>
          <a:p>
            <a:r>
              <a:rPr lang="en-US" dirty="0" smtClean="0"/>
              <a:t>Saved </a:t>
            </a:r>
            <a:r>
              <a:rPr lang="en-US" dirty="0"/>
              <a:t>set-user-ID and saved </a:t>
            </a:r>
            <a:r>
              <a:rPr lang="en-US" dirty="0" smtClean="0"/>
              <a:t>set-group-ID</a:t>
            </a:r>
            <a:endParaRPr lang="en-US" dirty="0"/>
          </a:p>
          <a:p>
            <a:r>
              <a:rPr lang="en-US" dirty="0" smtClean="0"/>
              <a:t>File-system </a:t>
            </a:r>
            <a:r>
              <a:rPr lang="en-US" dirty="0"/>
              <a:t>user ID and group ID (Linux-specific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Supplementary </a:t>
            </a:r>
            <a:r>
              <a:rPr lang="en-US" dirty="0"/>
              <a:t>group </a:t>
            </a:r>
            <a:r>
              <a:rPr lang="en-US" dirty="0" smtClean="0"/>
              <a:t>IDs</a:t>
            </a:r>
          </a:p>
          <a:p>
            <a:pPr marL="0" indent="0" algn="ctr">
              <a:buNone/>
            </a:pPr>
            <a:r>
              <a:rPr lang="en-US" b="1" i="1" dirty="0" smtClean="0"/>
              <a:t>Utilities</a:t>
            </a:r>
            <a:endParaRPr lang="en-US" b="1" i="1" dirty="0"/>
          </a:p>
          <a:p>
            <a:r>
              <a:rPr lang="en-US" dirty="0" err="1"/>
              <a:t>su</a:t>
            </a:r>
            <a:r>
              <a:rPr lang="en-US" dirty="0"/>
              <a:t> - run a command with substitute user and group ID</a:t>
            </a:r>
          </a:p>
          <a:p>
            <a:r>
              <a:rPr lang="en-US" dirty="0" err="1"/>
              <a:t>sudo</a:t>
            </a:r>
            <a:r>
              <a:rPr lang="en-US" dirty="0"/>
              <a:t> — execute a command as another user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9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Model “user-group-others”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the process UID matches the file UID</a:t>
            </a:r>
            <a:r>
              <a:rPr lang="ru-RU" dirty="0" smtClean="0"/>
              <a:t>, </a:t>
            </a:r>
            <a:r>
              <a:rPr lang="en-US" dirty="0" smtClean="0"/>
              <a:t>the set of </a:t>
            </a:r>
            <a:r>
              <a:rPr lang="en-US" b="1" dirty="0" smtClean="0"/>
              <a:t>user</a:t>
            </a:r>
            <a:r>
              <a:rPr lang="en-US" dirty="0" smtClean="0"/>
              <a:t> rights is used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one of the process GIDs matches the file GID</a:t>
            </a:r>
            <a:r>
              <a:rPr lang="ru-RU" dirty="0" smtClean="0"/>
              <a:t>, </a:t>
            </a:r>
            <a:r>
              <a:rPr lang="en-US" dirty="0" smtClean="0"/>
              <a:t>the set of </a:t>
            </a:r>
            <a:r>
              <a:rPr lang="en-US" b="1" dirty="0" smtClean="0"/>
              <a:t>group</a:t>
            </a:r>
            <a:r>
              <a:rPr lang="en-US" dirty="0" smtClean="0"/>
              <a:t> rights is taken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Otherwise the set of </a:t>
            </a:r>
            <a:r>
              <a:rPr lang="en-US" b="1" dirty="0" smtClean="0"/>
              <a:t>other</a:t>
            </a:r>
            <a:r>
              <a:rPr lang="en-US" dirty="0" smtClean="0"/>
              <a:t> rights is taken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ru-RU" dirty="0" smtClean="0"/>
              <a:t>iscretionary </a:t>
            </a:r>
            <a:r>
              <a:rPr lang="en-US" dirty="0" smtClean="0"/>
              <a:t>A</a:t>
            </a:r>
            <a:r>
              <a:rPr lang="ru-RU" dirty="0" smtClean="0"/>
              <a:t>ccess </a:t>
            </a:r>
            <a:r>
              <a:rPr lang="en-US" dirty="0" smtClean="0"/>
              <a:t>C</a:t>
            </a:r>
            <a:r>
              <a:rPr lang="ru-RU" dirty="0" smtClean="0"/>
              <a:t>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8443" y="999151"/>
            <a:ext cx="10830340" cy="5671206"/>
          </a:xfrm>
        </p:spPr>
        <p:txBody>
          <a:bodyPr>
            <a:normAutofit/>
          </a:bodyPr>
          <a:lstStyle/>
          <a:p>
            <a:r>
              <a:rPr lang="ru-RU" b="1" dirty="0"/>
              <a:t>r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b="1" dirty="0" smtClean="0"/>
              <a:t>w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b="1" dirty="0" smtClean="0"/>
              <a:t>x</a:t>
            </a:r>
            <a:r>
              <a:rPr lang="ru-RU" dirty="0" smtClean="0"/>
              <a:t> — </a:t>
            </a:r>
            <a:r>
              <a:rPr lang="en-US" dirty="0" smtClean="0"/>
              <a:t>interpretation is different for folders and files</a:t>
            </a:r>
          </a:p>
          <a:p>
            <a:r>
              <a:rPr lang="en-US" dirty="0" smtClean="0"/>
              <a:t>Files:</a:t>
            </a:r>
          </a:p>
          <a:p>
            <a:pPr lvl="1"/>
            <a:r>
              <a:rPr lang="ru-RU" b="1" dirty="0" smtClean="0"/>
              <a:t>r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read from file</a:t>
            </a:r>
          </a:p>
          <a:p>
            <a:pPr lvl="1"/>
            <a:r>
              <a:rPr lang="ru-RU" b="1" dirty="0" smtClean="0"/>
              <a:t>w</a:t>
            </a:r>
            <a:r>
              <a:rPr lang="ru-RU" dirty="0" smtClean="0"/>
              <a:t> — </a:t>
            </a:r>
            <a:r>
              <a:rPr lang="en-US" dirty="0" smtClean="0"/>
              <a:t>right to write to file</a:t>
            </a:r>
          </a:p>
          <a:p>
            <a:pPr lvl="1"/>
            <a:r>
              <a:rPr lang="ru-RU" b="1" dirty="0" smtClean="0"/>
              <a:t>x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execute a file</a:t>
            </a:r>
          </a:p>
          <a:p>
            <a:r>
              <a:rPr lang="en-US" dirty="0" smtClean="0"/>
              <a:t>Folders:</a:t>
            </a:r>
          </a:p>
          <a:p>
            <a:pPr lvl="1"/>
            <a:r>
              <a:rPr lang="ru-RU" b="1" dirty="0" smtClean="0"/>
              <a:t>r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read the list of files</a:t>
            </a:r>
          </a:p>
          <a:p>
            <a:pPr lvl="1"/>
            <a:r>
              <a:rPr lang="ru-RU" b="1" dirty="0" smtClean="0"/>
              <a:t>w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modify the list of files </a:t>
            </a:r>
            <a:r>
              <a:rPr lang="ru-RU" dirty="0" smtClean="0"/>
              <a:t>(</a:t>
            </a:r>
            <a:r>
              <a:rPr lang="en-US" dirty="0" smtClean="0"/>
              <a:t>create</a:t>
            </a:r>
            <a:r>
              <a:rPr lang="ru-RU" dirty="0" smtClean="0"/>
              <a:t>, </a:t>
            </a:r>
            <a:r>
              <a:rPr lang="en-US" dirty="0" smtClean="0"/>
              <a:t>delete</a:t>
            </a:r>
            <a:r>
              <a:rPr lang="ru-RU" dirty="0" smtClean="0"/>
              <a:t>, </a:t>
            </a:r>
            <a:r>
              <a:rPr lang="en-US" dirty="0" smtClean="0"/>
              <a:t>rename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b="1" dirty="0" smtClean="0"/>
              <a:t>x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find the specified file name</a:t>
            </a:r>
          </a:p>
          <a:p>
            <a:pPr lvl="2"/>
            <a:r>
              <a:rPr lang="en-US" dirty="0" smtClean="0"/>
              <a:t>E.g. </a:t>
            </a:r>
            <a:r>
              <a:rPr lang="ru-RU" dirty="0" smtClean="0"/>
              <a:t>''--</a:t>
            </a:r>
            <a:r>
              <a:rPr lang="ru-RU" dirty="0"/>
              <a:t>x'' </a:t>
            </a:r>
            <a:r>
              <a:rPr lang="en-US" dirty="0" smtClean="0"/>
              <a:t>means a users cannot see the list of file name, but can access specific files if he knows their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26237</TotalTime>
  <Words>891</Words>
  <Application>Microsoft Office PowerPoint</Application>
  <PresentationFormat>Widescreen</PresentationFormat>
  <Paragraphs>190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Тема Office</vt:lpstr>
      <vt:lpstr>Computer Architecture and Operating Systems Lecture 10: Users, Groups, and Permissions</vt:lpstr>
      <vt:lpstr>Authentication and Access Control</vt:lpstr>
      <vt:lpstr>User Attributes</vt:lpstr>
      <vt:lpstr>Root User</vt:lpstr>
      <vt:lpstr>Group Attributes</vt:lpstr>
      <vt:lpstr>Utilities to Manager Users and Groups</vt:lpstr>
      <vt:lpstr>Process Credentials</vt:lpstr>
      <vt:lpstr>Discretionary Access Control</vt:lpstr>
      <vt:lpstr>Access Rights</vt:lpstr>
      <vt:lpstr>Getting and Setting Permissions</vt:lpstr>
      <vt:lpstr>Permission Groups</vt:lpstr>
      <vt:lpstr>Numeric Values for Permissions</vt:lpstr>
      <vt:lpstr>Permissions Bits</vt:lpstr>
      <vt:lpstr>Advanced Permissions</vt:lpstr>
      <vt:lpstr>Setuid/Setgid Special Permissions</vt:lpstr>
      <vt:lpstr>Sticky Bit Special Permissions</vt:lpstr>
      <vt:lpstr>Links</vt:lpstr>
      <vt:lpstr>Links: Example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705</cp:revision>
  <dcterms:created xsi:type="dcterms:W3CDTF">2015-11-11T03:30:50Z</dcterms:created>
  <dcterms:modified xsi:type="dcterms:W3CDTF">2021-05-24T06:25:14Z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