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18" r:id="rId30"/>
    <p:sldId id="319" r:id="rId31"/>
    <p:sldId id="320" r:id="rId32"/>
    <p:sldId id="32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9" d="100"/>
          <a:sy n="79" d="100"/>
        </p:scale>
        <p:origin x="-58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04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21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5477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550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57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756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9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56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80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90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696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02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460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127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256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0494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56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167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3861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329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895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811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87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282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834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127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74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8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12: Basics </a:t>
            </a:r>
            <a:r>
              <a:rPr lang="en-US" b="1" smtClean="0"/>
              <a:t>of Networking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</a:t>
            </a:r>
            <a:r>
              <a:rPr lang="en-US" dirty="0" smtClean="0"/>
              <a:t>Internet </a:t>
            </a:r>
            <a:r>
              <a:rPr lang="en-US" dirty="0"/>
              <a:t>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058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b="1" i="1" dirty="0" smtClean="0">
                <a:solidFill>
                  <a:srgbClr val="1E3272"/>
                </a:solidFill>
              </a:rPr>
              <a:t>protocol</a:t>
            </a: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smtClean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25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09729"/>
            <a:ext cx="10543032" cy="795528"/>
          </a:xfrm>
        </p:spPr>
        <p:txBody>
          <a:bodyPr>
            <a:normAutofit/>
          </a:bodyPr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104" y="1213104"/>
            <a:ext cx="10844784" cy="51145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1E3272"/>
                </a:solidFill>
              </a:rPr>
              <a:t>host </a:t>
            </a:r>
            <a:r>
              <a:rPr lang="en-US" b="1" i="1" dirty="0" smtClean="0">
                <a:solidFill>
                  <a:srgbClr val="1E3272"/>
                </a:solidFill>
              </a:rPr>
              <a:t>addresses</a:t>
            </a:r>
            <a:endParaRPr lang="en-US" b="1" i="1" dirty="0">
              <a:solidFill>
                <a:srgbClr val="1E3272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1E3272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1E3272"/>
                </a:solidFill>
              </a:rPr>
              <a:t>header</a:t>
            </a:r>
            <a:r>
              <a:rPr lang="en-US" i="1" dirty="0">
                <a:solidFill>
                  <a:srgbClr val="1E3272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1E3272"/>
                </a:solidFill>
              </a:rPr>
              <a:t>payload</a:t>
            </a:r>
          </a:p>
          <a:p>
            <a:pPr lvl="2"/>
            <a:r>
              <a:rPr lang="en-US" sz="2600" dirty="0"/>
              <a:t>Header: contains info such as packet size, source and destination </a:t>
            </a:r>
            <a:r>
              <a:rPr lang="en-US" sz="2600" dirty="0" smtClean="0"/>
              <a:t>addresses</a:t>
            </a:r>
            <a:endParaRPr lang="en-US" sz="2600" dirty="0"/>
          </a:p>
          <a:p>
            <a:pPr lvl="2"/>
            <a:r>
              <a:rPr lang="en-US" sz="2600" dirty="0"/>
              <a:t>Payload: contains data bits sent from source </a:t>
            </a:r>
            <a:r>
              <a:rPr lang="en-US" sz="2600" dirty="0" smtClean="0"/>
              <a:t>host</a:t>
            </a:r>
            <a:endParaRPr lang="en-US" sz="2600" i="1" dirty="0"/>
          </a:p>
          <a:p>
            <a:pPr lvl="1"/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083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7437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9813800" y="10367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752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5105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5780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9998"/>
            <a:ext cx="10488168" cy="82653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I</a:t>
            </a:r>
            <a:r>
              <a:rPr lang="en-US" dirty="0" smtClean="0"/>
              <a:t>nternet Data Via Encapsulation</a:t>
            </a:r>
            <a:endParaRPr lang="en-US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3900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3900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3900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4332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3892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2557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1821038" y="10367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7227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7913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4332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7227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52601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62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75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275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6846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127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5322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5322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6415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5105401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752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4332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4332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752601" y="2818715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5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7504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7504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7504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7500132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7935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7935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65477" y="5933528"/>
            <a:ext cx="3522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E3272"/>
                </a:solidFill>
                <a:latin typeface="Calibri" pitchFamily="34" charset="0"/>
              </a:rPr>
              <a:t>PH: Internet packet header</a:t>
            </a:r>
          </a:p>
          <a:p>
            <a:r>
              <a:rPr lang="en-US" sz="2000" b="1" dirty="0">
                <a:solidFill>
                  <a:srgbClr val="1E3272"/>
                </a:solidFill>
                <a:latin typeface="Calibri" pitchFamily="34" charset="0"/>
              </a:rPr>
              <a:t>FH: LAN frame header</a:t>
            </a:r>
          </a:p>
        </p:txBody>
      </p:sp>
      <p:sp>
        <p:nvSpPr>
          <p:cNvPr id="8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7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37098"/>
            <a:ext cx="10442448" cy="832166"/>
          </a:xfrm>
        </p:spPr>
        <p:txBody>
          <a:bodyPr>
            <a:normAutofit/>
          </a:bodyPr>
          <a:lstStyle/>
          <a:p>
            <a:r>
              <a:rPr lang="en-US" dirty="0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219200"/>
            <a:ext cx="10442448" cy="5062728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b="1" i="1" dirty="0">
                <a:solidFill>
                  <a:srgbClr val="1E3272"/>
                </a:solidFill>
              </a:rPr>
              <a:t>computer </a:t>
            </a:r>
            <a:r>
              <a:rPr lang="en-US" b="1" i="1" dirty="0" smtClean="0">
                <a:solidFill>
                  <a:srgbClr val="1E3272"/>
                </a:solidFill>
              </a:rPr>
              <a:t>networking</a:t>
            </a:r>
            <a:endParaRPr lang="en-US" b="1" i="1" dirty="0">
              <a:solidFill>
                <a:srgbClr val="1E3272"/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12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819152" y="144882"/>
            <a:ext cx="10629136" cy="842670"/>
          </a:xfrm>
        </p:spPr>
        <p:txBody>
          <a:bodyPr>
            <a:normAutofit/>
          </a:bodyPr>
          <a:lstStyle/>
          <a:p>
            <a:r>
              <a:rPr lang="en-US" dirty="0"/>
              <a:t>Global IP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9152" y="1170432"/>
            <a:ext cx="10629136" cy="54041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I</a:t>
            </a:r>
            <a:r>
              <a:rPr lang="en-US" dirty="0" smtClean="0"/>
              <a:t>nternet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</a:t>
            </a:r>
            <a:r>
              <a:rPr lang="en-US" dirty="0" smtClean="0"/>
              <a:t>Protocol</a:t>
            </a:r>
            <a:r>
              <a:rPr lang="en-US" dirty="0"/>
              <a:t>) : </a:t>
            </a:r>
          </a:p>
          <a:p>
            <a:pPr lvl="2">
              <a:lnSpc>
                <a:spcPct val="97000"/>
              </a:lnSpc>
            </a:pPr>
            <a:r>
              <a:rPr lang="en-US" sz="2600" dirty="0"/>
              <a:t>Provides </a:t>
            </a:r>
            <a:r>
              <a:rPr lang="en-US" sz="2600" b="1" i="1" dirty="0">
                <a:solidFill>
                  <a:srgbClr val="F7B217"/>
                </a:solidFill>
              </a:rPr>
              <a:t>basic naming scheme </a:t>
            </a:r>
            <a:r>
              <a:rPr lang="en-US" sz="2600" dirty="0"/>
              <a:t>and unreliable </a:t>
            </a:r>
            <a:r>
              <a:rPr lang="en-US" sz="2600" b="1" i="1" dirty="0">
                <a:solidFill>
                  <a:srgbClr val="F7B217"/>
                </a:solidFill>
              </a:rPr>
              <a:t>delivery capability</a:t>
            </a:r>
            <a:r>
              <a:rPr lang="en-US" sz="2600" b="1" dirty="0">
                <a:solidFill>
                  <a:srgbClr val="F7B217"/>
                </a:solidFill>
              </a:rPr>
              <a:t>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of </a:t>
            </a:r>
            <a:r>
              <a:rPr lang="en-US" sz="2600" dirty="0"/>
              <a:t>packets (</a:t>
            </a:r>
            <a:r>
              <a:rPr lang="en-US" sz="2600" dirty="0" err="1"/>
              <a:t>datagrams</a:t>
            </a:r>
            <a:r>
              <a:rPr lang="en-US" sz="2600" dirty="0"/>
              <a:t>) from </a:t>
            </a:r>
            <a:r>
              <a:rPr lang="en-US" sz="2600" b="1" i="1" dirty="0" smtClean="0">
                <a:solidFill>
                  <a:srgbClr val="F7B217"/>
                </a:solidFill>
              </a:rPr>
              <a:t>host-to-host</a:t>
            </a:r>
            <a:endParaRPr lang="en-US" sz="2600" b="1" i="1" dirty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sz="2800" dirty="0"/>
              <a:t>Uses IP to provide </a:t>
            </a:r>
            <a:r>
              <a:rPr lang="en-US" sz="2800" b="1" i="1" dirty="0">
                <a:solidFill>
                  <a:srgbClr val="F7B217"/>
                </a:solidFill>
              </a:rPr>
              <a:t>unreliable</a:t>
            </a:r>
            <a:r>
              <a:rPr lang="en-US" sz="2800" dirty="0">
                <a:solidFill>
                  <a:srgbClr val="F7B217"/>
                </a:solidFill>
              </a:rPr>
              <a:t> </a:t>
            </a:r>
            <a:r>
              <a:rPr lang="en-US" sz="2800" dirty="0"/>
              <a:t>datagram delivery from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i="1" dirty="0" smtClean="0">
                <a:solidFill>
                  <a:srgbClr val="F7B217"/>
                </a:solidFill>
              </a:rPr>
              <a:t>process-to-process</a:t>
            </a:r>
            <a:endParaRPr lang="en-US" sz="2800" b="1" i="1" dirty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sz="2800" dirty="0"/>
              <a:t>Uses IP to provide </a:t>
            </a:r>
            <a:r>
              <a:rPr lang="en-US" sz="2800" b="1" i="1" dirty="0">
                <a:solidFill>
                  <a:srgbClr val="F7B217"/>
                </a:solidFill>
              </a:rPr>
              <a:t>reliable</a:t>
            </a:r>
            <a:r>
              <a:rPr lang="en-US" sz="2800" dirty="0">
                <a:solidFill>
                  <a:srgbClr val="F7B217"/>
                </a:solidFill>
              </a:rPr>
              <a:t> </a:t>
            </a:r>
            <a:r>
              <a:rPr lang="en-US" sz="2800" dirty="0"/>
              <a:t>byte streams from </a:t>
            </a:r>
            <a:r>
              <a:rPr lang="en-US" sz="2800" b="1" i="1" dirty="0">
                <a:solidFill>
                  <a:srgbClr val="F7B217"/>
                </a:solidFill>
              </a:rPr>
              <a:t>process-to-process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over </a:t>
            </a:r>
            <a:r>
              <a:rPr lang="en-US" sz="2800" b="1" i="1" dirty="0" smtClean="0">
                <a:solidFill>
                  <a:srgbClr val="F7B217"/>
                </a:solidFill>
              </a:rPr>
              <a:t>connections</a:t>
            </a:r>
            <a:endParaRPr lang="en-US" sz="2800" b="1" i="1" dirty="0">
              <a:solidFill>
                <a:srgbClr val="F7B217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F7B217"/>
                </a:solidFill>
              </a:rPr>
              <a:t>sockets </a:t>
            </a:r>
            <a:r>
              <a:rPr lang="en-US" i="1" dirty="0" smtClean="0">
                <a:solidFill>
                  <a:srgbClr val="F7B217"/>
                </a:solidFill>
              </a:rPr>
              <a:t>interface</a:t>
            </a:r>
            <a:endParaRPr lang="en-US" dirty="0">
              <a:solidFill>
                <a:srgbClr val="F7B217"/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4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4169218" y="181864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8068118" y="181864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46305"/>
            <a:ext cx="10515600" cy="832104"/>
          </a:xfrm>
        </p:spPr>
        <p:txBody>
          <a:bodyPr>
            <a:noAutofit/>
          </a:bodyPr>
          <a:lstStyle/>
          <a:p>
            <a:r>
              <a:rPr lang="en-US" dirty="0" smtClean="0"/>
              <a:t>Organization 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4258119" y="28854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4905818" y="250444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4905818" y="349504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4258119" y="189484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4258119" y="38760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4905818" y="448564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4143818" y="491744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8144319" y="28854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8830119" y="250444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8830119" y="349504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8144319" y="189484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8144319" y="38760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8830118" y="448564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3886644" y="147574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7739506" y="147574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2072131" y="2365728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1886393" y="3354740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5576344" y="201707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5576344" y="300609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5576345" y="3874454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Hardware</a:t>
            </a:r>
          </a:p>
          <a:p>
            <a:r>
              <a:rPr lang="en-US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3953318" y="266954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3940618" y="367284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647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6305"/>
            <a:ext cx="10515600" cy="795527"/>
          </a:xfrm>
        </p:spPr>
        <p:txBody>
          <a:bodyPr>
            <a:normAutofit/>
          </a:bodyPr>
          <a:lstStyle/>
          <a:p>
            <a:r>
              <a:rPr lang="en-US" dirty="0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F7B217"/>
                </a:solidFill>
              </a:rPr>
              <a:t>IP </a:t>
            </a:r>
            <a:r>
              <a:rPr lang="en-US" i="1" dirty="0" smtClean="0">
                <a:solidFill>
                  <a:srgbClr val="F7B217"/>
                </a:solidFill>
              </a:rPr>
              <a:t>addresses</a:t>
            </a:r>
            <a:endParaRPr lang="en-US" dirty="0">
              <a:solidFill>
                <a:srgbClr val="F7B217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F7B217"/>
                </a:solidFill>
              </a:rPr>
              <a:t>domain </a:t>
            </a:r>
            <a:r>
              <a:rPr lang="en-US" i="1" dirty="0" smtClean="0">
                <a:solidFill>
                  <a:srgbClr val="F7B217"/>
                </a:solidFill>
              </a:rPr>
              <a:t>names</a:t>
            </a:r>
            <a:endParaRPr lang="en-US" i="1" dirty="0">
              <a:solidFill>
                <a:srgbClr val="F7B217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F7B217"/>
                </a:solidFill>
              </a:rPr>
              <a:t>connection</a:t>
            </a:r>
            <a:endParaRPr lang="en-US" i="1" dirty="0">
              <a:solidFill>
                <a:srgbClr val="F7B217"/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482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IPv4 and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408920" cy="52029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original Internet Protocol, with its 32-bit addresses, is known as </a:t>
            </a:r>
            <a:r>
              <a:rPr lang="en-US" i="1" dirty="0" smtClean="0"/>
              <a:t>Internet Protocol Version 4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7B217"/>
                </a:solidFill>
              </a:rPr>
              <a:t>IPv4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1996: Internet Engineering Task Force (IETF) introduced </a:t>
            </a:r>
            <a:r>
              <a:rPr lang="en-US" i="1" dirty="0" smtClean="0"/>
              <a:t>Internet Protocol Version 6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7B217"/>
                </a:solidFill>
              </a:rPr>
              <a:t>IPv6</a:t>
            </a:r>
            <a:r>
              <a:rPr lang="en-US" dirty="0" smtClean="0"/>
              <a:t>) with 128-bit addresses</a:t>
            </a:r>
          </a:p>
          <a:p>
            <a:pPr lvl="1"/>
            <a:r>
              <a:rPr lang="en-US" dirty="0" smtClean="0"/>
              <a:t>Intended as the successor to IPv4</a:t>
            </a:r>
          </a:p>
          <a:p>
            <a:pPr lvl="1"/>
            <a:endParaRPr lang="en-US" dirty="0"/>
          </a:p>
          <a:p>
            <a:r>
              <a:rPr lang="en-US" dirty="0" smtClean="0"/>
              <a:t>As of 2015, vast majority of Internet traffic still carried by IPv4	</a:t>
            </a:r>
          </a:p>
          <a:p>
            <a:pPr lvl="1"/>
            <a:r>
              <a:rPr lang="en-US" dirty="0" smtClean="0"/>
              <a:t>Only 4% of users access Google services using IPv6.</a:t>
            </a:r>
          </a:p>
          <a:p>
            <a:pPr lvl="1"/>
            <a:endParaRPr lang="en-US" dirty="0"/>
          </a:p>
          <a:p>
            <a:r>
              <a:rPr lang="en-US" dirty="0" smtClean="0"/>
              <a:t>We will focus on IPv4, but will show you how to write networking code that is protocol-independent.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94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6008" y="179646"/>
            <a:ext cx="10567416" cy="73943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IP </a:t>
            </a:r>
            <a:r>
              <a:rPr lang="en-US" sz="4400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008" y="1159476"/>
            <a:ext cx="10951464" cy="2763300"/>
          </a:xfrm>
        </p:spPr>
        <p:txBody>
          <a:bodyPr>
            <a:normAutofit fontScale="92500"/>
          </a:bodyPr>
          <a:lstStyle/>
          <a:p>
            <a:r>
              <a:rPr lang="en-US" dirty="0"/>
              <a:t>32-bit IP addresses are stored in </a:t>
            </a:r>
            <a:r>
              <a:rPr lang="en-US" dirty="0">
                <a:solidFill>
                  <a:srgbClr val="F7B217"/>
                </a:solidFill>
              </a:rPr>
              <a:t>an </a:t>
            </a:r>
            <a:r>
              <a:rPr lang="en-US" i="1" dirty="0">
                <a:solidFill>
                  <a:srgbClr val="F7B217"/>
                </a:solidFill>
              </a:rPr>
              <a:t>IP address </a:t>
            </a:r>
            <a:r>
              <a:rPr lang="en-US" i="1" dirty="0" err="1">
                <a:solidFill>
                  <a:srgbClr val="F7B217"/>
                </a:solidFill>
              </a:rPr>
              <a:t>struct</a:t>
            </a:r>
            <a:endParaRPr lang="en-US" i="1" dirty="0">
              <a:solidFill>
                <a:srgbClr val="F7B217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7B217"/>
                </a:solidFill>
              </a:rPr>
              <a:t>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2047021" y="4548459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25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5152" y="155386"/>
            <a:ext cx="10503408" cy="823022"/>
          </a:xfrm>
        </p:spPr>
        <p:txBody>
          <a:bodyPr>
            <a:normAutofit/>
          </a:bodyPr>
          <a:lstStyle/>
          <a:p>
            <a:r>
              <a:rPr lang="en-US" dirty="0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152" y="1220788"/>
            <a:ext cx="10503408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sz="3200" dirty="0"/>
              <a:t>IP </a:t>
            </a:r>
            <a:r>
              <a:rPr lang="en-US" sz="3200" dirty="0" smtClean="0"/>
              <a:t>address: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</a:rPr>
              <a:t>0x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sz="3200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sz="3200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sz="3200" b="1" dirty="0">
                <a:latin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sz="3200" b="1" dirty="0" smtClean="0">
                <a:latin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sz="3200" b="1" dirty="0" smtClean="0">
                <a:latin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sz="3200" b="1" dirty="0" smtClean="0">
                <a:latin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sz="3200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functions (described later) to convert between IP addresses and dotted decimal format.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642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45674"/>
            <a:ext cx="10469880" cy="844926"/>
          </a:xfrm>
        </p:spPr>
        <p:txBody>
          <a:bodyPr>
            <a:normAutofit/>
          </a:bodyPr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868680" y="1176335"/>
            <a:ext cx="10469879" cy="22774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1E3272"/>
                </a:solidFill>
              </a:rPr>
              <a:t>server</a:t>
            </a:r>
            <a:r>
              <a:rPr lang="en-US" dirty="0">
                <a:solidFill>
                  <a:srgbClr val="1E3272"/>
                </a:solidFill>
              </a:rPr>
              <a:t> </a:t>
            </a:r>
            <a:r>
              <a:rPr lang="en-US" dirty="0"/>
              <a:t>process and one or more </a:t>
            </a:r>
            <a:r>
              <a:rPr lang="en-US" b="1" i="1" dirty="0">
                <a:solidFill>
                  <a:srgbClr val="1E3272"/>
                </a:solidFill>
              </a:rPr>
              <a:t>client</a:t>
            </a:r>
            <a:r>
              <a:rPr lang="en-US" i="1" dirty="0">
                <a:solidFill>
                  <a:srgbClr val="1E3272"/>
                </a:solidFill>
              </a:rPr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1E3272"/>
                </a:solidFill>
              </a:rPr>
              <a:t>resource</a:t>
            </a:r>
            <a:endParaRPr lang="en-US" dirty="0">
              <a:solidFill>
                <a:srgbClr val="1E3272"/>
              </a:solidFill>
            </a:endParaRPr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1E3272"/>
                </a:solidFill>
              </a:rPr>
              <a:t>service</a:t>
            </a:r>
            <a:r>
              <a:rPr lang="en-US" dirty="0">
                <a:solidFill>
                  <a:srgbClr val="1E3272"/>
                </a:solidFill>
              </a:rPr>
              <a:t> </a:t>
            </a:r>
            <a:r>
              <a:rPr lang="en-US" dirty="0"/>
              <a:t>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3116263" y="4162803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6697663" y="4162803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13226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25926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2133601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43826" y="4567615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8740776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3330282" y="5906870"/>
            <a:ext cx="64995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hosts)</a:t>
            </a:r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17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2" y="132544"/>
            <a:ext cx="10501185" cy="810482"/>
          </a:xfrm>
        </p:spPr>
        <p:txBody>
          <a:bodyPr>
            <a:normAutofit/>
          </a:bodyPr>
          <a:lstStyle/>
          <a:p>
            <a:r>
              <a:rPr lang="en-US" dirty="0" smtClean="0"/>
              <a:t>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2851150" y="2055814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3125789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3787776" y="2055814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4756150" y="2055814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5689600" y="2055814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4191001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4602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4602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3778250" y="2984501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4630738" y="2984501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2982913" y="2984501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4114800" y="2392364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3140075" y="3913189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4640263" y="3913189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4114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2682876" y="4249739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1942746" y="5762626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3424239" y="2365376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4117976" y="2365376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3424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2295525" y="4841876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2598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3765410" y="1105732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3417889" y="4249739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3830946" y="4841876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4137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3533928" y="5775326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6086476" y="2997201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6108700" y="2366964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6578600" y="3357564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5871546" y="3926577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176.32.98.166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7516812" y="2119622"/>
            <a:ext cx="29530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b="1" i="1" dirty="0">
                <a:solidFill>
                  <a:srgbClr val="1E3272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7534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 i="1" dirty="0">
                <a:solidFill>
                  <a:srgbClr val="1E3272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7516814" y="3884891"/>
            <a:ext cx="28686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b="1" i="1" dirty="0">
                <a:solidFill>
                  <a:srgbClr val="1E3272"/>
                </a:solidFill>
                <a:latin typeface="Calibri" pitchFamily="34" charset="0"/>
              </a:rPr>
              <a:t>Third-level domain names</a:t>
            </a:r>
          </a:p>
        </p:txBody>
      </p:sp>
      <p:sp>
        <p:nvSpPr>
          <p:cNvPr id="3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382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44456" y="112554"/>
            <a:ext cx="10503248" cy="874998"/>
          </a:xfrm>
        </p:spPr>
        <p:txBody>
          <a:bodyPr>
            <a:normAutofit/>
          </a:bodyPr>
          <a:lstStyle/>
          <a:p>
            <a:r>
              <a:rPr lang="en-US" dirty="0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456" y="1219200"/>
            <a:ext cx="10503248" cy="5638800"/>
          </a:xfrm>
        </p:spPr>
        <p:txBody>
          <a:bodyPr>
            <a:normAutofit/>
          </a:bodyPr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F7B217"/>
                </a:solidFill>
              </a:rPr>
              <a:t>DNS</a:t>
            </a:r>
            <a:endParaRPr lang="en-US" dirty="0">
              <a:solidFill>
                <a:srgbClr val="F7B217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994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88176"/>
            <a:ext cx="10579608" cy="735368"/>
          </a:xfrm>
        </p:spPr>
        <p:txBody>
          <a:bodyPr>
            <a:noAutofit/>
          </a:bodyPr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104" y="1220788"/>
            <a:ext cx="10680192" cy="5408612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Output edited for brevity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F7B217"/>
                </a:solidFill>
              </a:rPr>
              <a:t>loopback address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980944" y="2329867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980944" y="4304201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145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3816" y="137161"/>
            <a:ext cx="10533888" cy="859535"/>
          </a:xfrm>
        </p:spPr>
        <p:txBody>
          <a:bodyPr>
            <a:normAutofit/>
          </a:bodyPr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816" y="1220788"/>
            <a:ext cx="10533888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292096" y="2453641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120309" y="4931664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cs.mit.edu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eecs.mit.edu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4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155865"/>
            <a:ext cx="10607040" cy="785967"/>
          </a:xfrm>
        </p:spPr>
        <p:txBody>
          <a:bodyPr>
            <a:normAutofit/>
          </a:bodyPr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672" y="1086380"/>
            <a:ext cx="10680192" cy="54086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Some </a:t>
            </a:r>
            <a:r>
              <a:rPr lang="en-US" dirty="0"/>
              <a:t>valid domain names don’t map to any IP address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389695" y="2138615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199.16.156.6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199.16.156.70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199.16.156.102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199.16.156.230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Address: 199.16.156.102</a:t>
            </a:r>
          </a:p>
          <a:p>
            <a:r>
              <a:rPr lang="en-US" dirty="0">
                <a:latin typeface="Courier New"/>
                <a:cs typeface="Courier New"/>
              </a:rPr>
              <a:t>Address: 199.16.156.230</a:t>
            </a:r>
          </a:p>
          <a:p>
            <a:r>
              <a:rPr lang="en-US" dirty="0">
                <a:latin typeface="Courier New"/>
                <a:cs typeface="Courier New"/>
              </a:rPr>
              <a:t>Address: 199.16.156.6</a:t>
            </a:r>
          </a:p>
          <a:p>
            <a:r>
              <a:rPr lang="en-US" dirty="0">
                <a:latin typeface="Courier New"/>
                <a:cs typeface="Courier New"/>
              </a:rPr>
              <a:t>Address: 199.16.156.70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2380268" y="6049857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ics.cs.cmu.edu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*** Can't find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ics.cs.cmu.edu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No answer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061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7824" y="137161"/>
            <a:ext cx="10479024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24" y="1116228"/>
            <a:ext cx="10588752" cy="56320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F7B217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F7B217"/>
                </a:solidFill>
              </a:rPr>
              <a:t>socket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F7B217"/>
                </a:solidFill>
              </a:rPr>
              <a:t>port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F7B217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F7B217"/>
                </a:solidFill>
              </a:rPr>
              <a:t>Well-known port</a:t>
            </a:r>
            <a:r>
              <a:rPr lang="en-US" b="1" i="1" dirty="0">
                <a:solidFill>
                  <a:srgbClr val="C00000"/>
                </a:solidFill>
              </a:rPr>
              <a:t>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857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Ports and Service 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Popular services have permanently assigned </a:t>
            </a:r>
            <a:r>
              <a:rPr lang="en-US" i="1" dirty="0" smtClean="0">
                <a:solidFill>
                  <a:srgbClr val="FF0000"/>
                </a:solidFill>
              </a:rPr>
              <a:t>well-known ports </a:t>
            </a:r>
            <a:r>
              <a:rPr lang="en-US" i="1" dirty="0" smtClean="0"/>
              <a:t>and </a:t>
            </a:r>
            <a:r>
              <a:rPr lang="en-US" dirty="0" smtClean="0"/>
              <a:t>corresponding </a:t>
            </a:r>
            <a:r>
              <a:rPr lang="en-US" i="1" dirty="0" smtClean="0">
                <a:solidFill>
                  <a:srgbClr val="FF0000"/>
                </a:solidFill>
              </a:rPr>
              <a:t>well-known service names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server: 7/echo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servers: 22/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email server: 25/</a:t>
            </a:r>
            <a:r>
              <a:rPr lang="en-US" dirty="0" err="1" smtClean="0"/>
              <a:t>smtp</a:t>
            </a:r>
            <a:endParaRPr lang="en-US" dirty="0" smtClean="0"/>
          </a:p>
          <a:p>
            <a:pPr lvl="1"/>
            <a:r>
              <a:rPr lang="en-US" dirty="0" smtClean="0"/>
              <a:t>Web servers: 80/http</a:t>
            </a:r>
          </a:p>
          <a:p>
            <a:pPr lvl="1"/>
            <a:endParaRPr lang="en-US" dirty="0"/>
          </a:p>
          <a:p>
            <a:r>
              <a:rPr lang="en-US" dirty="0" smtClean="0"/>
              <a:t>Mappings between well-known ports and service names is contained in the file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/services </a:t>
            </a:r>
            <a:r>
              <a:rPr lang="en-US" dirty="0" smtClean="0"/>
              <a:t>on each Linux machine.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000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11525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264526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320926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027489" y="4241801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dirty="0">
                <a:latin typeface="Calibri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8312151" y="3881439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2457451" y="3881439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3802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3673475" y="421560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8253414" y="421560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997200" y="3000376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681788" y="3000376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3802063" y="3581401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7969251" y="3581401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117726" y="4905376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7977189" y="4905376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209800" y="6170070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/>
              <a:t> is an ephemeral port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allocated by 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7887868" y="6170070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/>
              <a:t> is a well-known port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associated with Web servers</a:t>
            </a:r>
          </a:p>
        </p:txBody>
      </p:sp>
      <p:sp>
        <p:nvSpPr>
          <p:cNvPr id="3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58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1905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6324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1905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6324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7834313" y="1611314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1803058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6220324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3048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7848600" y="2559051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3365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7467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7834313" y="4538664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3048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7848600" y="5486401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3679826" y="4603751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7467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6477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6477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2099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2099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678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4296" y="129520"/>
            <a:ext cx="10521696" cy="812312"/>
          </a:xfrm>
        </p:spPr>
        <p:txBody>
          <a:bodyPr vert="horz" lIns="91294" tIns="45647" rIns="91294" bIns="45647" rtlCol="0" anchor="t">
            <a:normAutofit/>
          </a:bodyPr>
          <a:lstStyle/>
          <a:p>
            <a:r>
              <a:rPr lang="en-US" sz="4400" dirty="0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296" y="1295400"/>
            <a:ext cx="10521696" cy="4953000"/>
          </a:xfrm>
        </p:spPr>
        <p:txBody>
          <a:bodyPr vert="horz" lIns="91294" tIns="45647" rIns="91294" bIns="45647" rtlCol="0">
            <a:normAutofit fontScale="85000" lnSpcReduction="20000"/>
          </a:bodyPr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402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2590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7302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850392" y="153432"/>
            <a:ext cx="10497312" cy="805418"/>
          </a:xfrm>
        </p:spPr>
        <p:txBody>
          <a:bodyPr>
            <a:normAutofit/>
          </a:bodyPr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8539164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main</a:t>
            </a:r>
          </a:p>
          <a:p>
            <a:pPr algn="ctr"/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7015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6100764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I/O </a:t>
            </a:r>
          </a:p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4616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2743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3659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3659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3659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3659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3659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4387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4387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4876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3376614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3690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2492376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5524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5410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7045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7696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6324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6883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disk </a:t>
            </a:r>
          </a:p>
          <a:p>
            <a:pPr algn="ctr"/>
            <a:r>
              <a:rPr lang="en-US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5099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4679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3422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3079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USB</a:t>
            </a:r>
          </a:p>
          <a:p>
            <a:pPr algn="ctr"/>
            <a:r>
              <a:rPr lang="en-US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3308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4070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2873376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3551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5365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4868864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7543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7239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2514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3590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5267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7473951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6188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6491289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8382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8686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8978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7856539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8477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9124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8343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</p:txBody>
      </p:sp>
      <p:sp>
        <p:nvSpPr>
          <p:cNvPr id="5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623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39700"/>
            <a:ext cx="10515600" cy="835026"/>
          </a:xfrm>
        </p:spPr>
        <p:txBody>
          <a:bodyPr vert="horz" lIns="91294" tIns="45647" rIns="91294" bIns="45647" rtlCol="0" anchor="t">
            <a:normAutofit/>
          </a:bodyPr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4236474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IXP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522349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IXP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3235326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7497764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6086476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4660901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6971422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IXP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8874126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7402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8153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7688264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8296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8448676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7323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5897564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5253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5253039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4471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5708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3806826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2506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3273426" y="2709864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5975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4471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5224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4757739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5367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5519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2698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2360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3014664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1981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4046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4948238" y="5434014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7167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7688263" y="3608389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6356351" y="3608389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5284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5556250" y="3608389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6127751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4656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5408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4941889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5549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5702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7820025" y="4521201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7535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6729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 err="1">
                <a:latin typeface="Calibri" pitchFamily="34" charset="0"/>
              </a:rPr>
              <a:t>Pgh</a:t>
            </a:r>
            <a:r>
              <a:rPr lang="en-US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7535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7620001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8874126" y="5384801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8523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8353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8296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7231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4914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716089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2928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3273425" y="3608389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2247900" y="5434014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8997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2224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9093200" y="1981201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9361489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4328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1527231" y="1066800"/>
            <a:ext cx="1502334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IXP</a:t>
            </a: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2909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8763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786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307388" cy="52244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2978151" y="1981201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2978151" y="2362201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2971801" y="2743201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2971801" y="3124201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2978151" y="3505201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3855591" y="1727887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0 1 2 3          8                   16                   24                    31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3816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4008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5075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4236920" y="2025478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6522920" y="2025478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4203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6336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4385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7586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7251112" y="23943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7890992" y="276016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5528792" y="276016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4812712" y="23943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4800600" y="3149405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4800601" y="3517705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3816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4008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4008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4198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3816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3816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4198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4390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4008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3816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4198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4390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4008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80757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75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152" y="118810"/>
            <a:ext cx="10503408" cy="804734"/>
          </a:xfrm>
        </p:spPr>
        <p:txBody>
          <a:bodyPr>
            <a:normAutofit/>
          </a:bodyPr>
          <a:lstStyle/>
          <a:p>
            <a:r>
              <a:rPr lang="en-US" dirty="0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152" y="1115568"/>
            <a:ext cx="10576560" cy="5468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1E3272"/>
                </a:solidFill>
              </a:rPr>
              <a:t>network</a:t>
            </a:r>
            <a:r>
              <a:rPr lang="en-US" dirty="0">
                <a:solidFill>
                  <a:srgbClr val="1E3272"/>
                </a:solidFill>
              </a:rPr>
              <a:t> </a:t>
            </a:r>
            <a:r>
              <a:rPr lang="en-US" dirty="0"/>
              <a:t>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(Local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(Wide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b="1" i="1" dirty="0">
                <a:solidFill>
                  <a:srgbClr val="1E3272"/>
                </a:solidFill>
              </a:rPr>
              <a:t>internetwork</a:t>
            </a:r>
            <a:r>
              <a:rPr lang="en-US" i="1" dirty="0">
                <a:solidFill>
                  <a:srgbClr val="1E3272"/>
                </a:solidFill>
              </a:rPr>
              <a:t> </a:t>
            </a:r>
            <a:r>
              <a:rPr lang="en-US" i="1" dirty="0"/>
              <a:t>(</a:t>
            </a:r>
            <a:r>
              <a:rPr lang="en-US" b="1" i="1" dirty="0">
                <a:solidFill>
                  <a:srgbClr val="1E3272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</a:t>
            </a:r>
            <a:r>
              <a:rPr lang="en-US" b="1" dirty="0"/>
              <a:t>uppercase</a:t>
            </a:r>
            <a:r>
              <a:rPr lang="en-US" dirty="0"/>
              <a:t> “I”) is the most famous example of an internet (</a:t>
            </a:r>
            <a:r>
              <a:rPr lang="en-US" b="1" dirty="0"/>
              <a:t>lowercase</a:t>
            </a:r>
            <a:r>
              <a:rPr lang="en-US" dirty="0"/>
              <a:t>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Let us </a:t>
            </a:r>
            <a:r>
              <a:rPr lang="en-US" dirty="0"/>
              <a:t>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548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6305"/>
            <a:ext cx="10460736" cy="782383"/>
          </a:xfrm>
        </p:spPr>
        <p:txBody>
          <a:bodyPr>
            <a:normAutofit/>
          </a:bodyPr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272" y="2897877"/>
            <a:ext cx="10460736" cy="377724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Ethernet segment consists of a collection of </a:t>
            </a:r>
            <a:r>
              <a:rPr lang="en-US" sz="4000" b="1" i="1" dirty="0">
                <a:solidFill>
                  <a:srgbClr val="F7B217"/>
                </a:solidFill>
              </a:rPr>
              <a:t>hosts</a:t>
            </a:r>
            <a:r>
              <a:rPr lang="en-US" sz="4000" dirty="0">
                <a:solidFill>
                  <a:srgbClr val="F7B217"/>
                </a:solidFill>
              </a:rPr>
              <a:t> </a:t>
            </a:r>
            <a:r>
              <a:rPr lang="en-US" sz="4000" dirty="0"/>
              <a:t>connected by wires (twisted pairs) to a </a:t>
            </a:r>
            <a:r>
              <a:rPr lang="en-US" sz="4000" b="1" i="1" dirty="0" smtClean="0">
                <a:solidFill>
                  <a:srgbClr val="F7B217"/>
                </a:solidFill>
              </a:rPr>
              <a:t>hub</a:t>
            </a:r>
            <a:endParaRPr lang="en-US" sz="4000" b="1" i="1" dirty="0">
              <a:solidFill>
                <a:srgbClr val="F7B217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4000" dirty="0"/>
              <a:t>Spans room or floor in a </a:t>
            </a:r>
            <a:r>
              <a:rPr lang="en-US" sz="4000" dirty="0" smtClean="0"/>
              <a:t>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4000" dirty="0" smtClean="0"/>
              <a:t>Operation</a:t>
            </a:r>
            <a:endParaRPr lang="en-US" sz="4000" dirty="0"/>
          </a:p>
          <a:p>
            <a:pPr lvl="1">
              <a:lnSpc>
                <a:spcPct val="90000"/>
              </a:lnSpc>
            </a:pPr>
            <a:r>
              <a:rPr lang="en-US" sz="34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sz="3400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Hosts send bits to any other host in chunks called </a:t>
            </a:r>
            <a:r>
              <a:rPr lang="en-US" sz="4000" b="1" i="1" dirty="0" smtClean="0">
                <a:solidFill>
                  <a:srgbClr val="F7B217"/>
                </a:solidFill>
              </a:rPr>
              <a:t>frames</a:t>
            </a:r>
            <a:endParaRPr lang="en-US" sz="3400" i="1" dirty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400" dirty="0"/>
              <a:t>Hub slavishly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3400" dirty="0"/>
              <a:t>Every host sees every bit</a:t>
            </a:r>
          </a:p>
          <a:p>
            <a:pPr lvl="2">
              <a:lnSpc>
                <a:spcPct val="90000"/>
              </a:lnSpc>
            </a:pPr>
            <a:r>
              <a:rPr lang="en-US" sz="3400" dirty="0"/>
              <a:t>Note: Hubs are on their way out. Bridges (switches, routers) became cheap enough to replace them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4829175" y="1455992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5853643" y="145599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6048375" y="1455992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4494213" y="113690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5509156" y="113690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6456363" y="113690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5410200" y="1748092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6369072" y="1529572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</a:t>
            </a:r>
            <a:r>
              <a:rPr lang="en-US" dirty="0" err="1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4191000" y="1517904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</a:t>
            </a:r>
            <a:r>
              <a:rPr lang="en-US" dirty="0" err="1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6451599" y="2423837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1E3272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6308005" y="2103493"/>
            <a:ext cx="330538" cy="36119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32213" y="1704172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5808134" y="1704172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173894" y="1704172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670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6163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86488"/>
            <a:ext cx="10552176" cy="962026"/>
          </a:xfrm>
        </p:spPr>
        <p:txBody>
          <a:bodyPr>
            <a:normAutofit/>
          </a:bodyPr>
          <a:lstStyle/>
          <a:p>
            <a:r>
              <a:rPr lang="en-US" dirty="0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454" y="5161694"/>
            <a:ext cx="10689336" cy="1156892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Spans building or </a:t>
            </a:r>
            <a:r>
              <a:rPr lang="en-US" sz="2800" dirty="0" smtClean="0"/>
              <a:t>campus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Bridges cleverly learn which hosts are reachable from which ports and then selectively copy frames from port to </a:t>
            </a:r>
            <a:r>
              <a:rPr lang="en-US" sz="2800" dirty="0" smtClean="0"/>
              <a:t>port</a:t>
            </a:r>
            <a:endParaRPr lang="en-US" sz="2800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3276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4267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4495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2968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3949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4930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8001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8229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7683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8664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4543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6524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3995739" y="230187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7729539" y="230187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5748337" y="2298701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4635501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6619876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3305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4295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2997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3978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4572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6553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4024314" y="379412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4664076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6648451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6137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</a:t>
            </a:r>
            <a:r>
              <a:rPr lang="en-US" dirty="0" err="1">
                <a:latin typeface="Calibri" pitchFamily="34" charset="0"/>
              </a:rPr>
              <a:t>Gb</a:t>
            </a:r>
            <a:r>
              <a:rPr lang="en-US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7058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8048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8277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6731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7712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8693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5748337" y="3790951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8229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8664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8039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7721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7758114" y="379412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3113089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5100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8839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6007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6010678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Y</a:t>
            </a:r>
          </a:p>
        </p:txBody>
      </p:sp>
      <p:sp>
        <p:nvSpPr>
          <p:cNvPr id="4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589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646" y="127954"/>
            <a:ext cx="10483914" cy="822533"/>
          </a:xfrm>
        </p:spPr>
        <p:txBody>
          <a:bodyPr>
            <a:normAutofit/>
          </a:bodyPr>
          <a:lstStyle/>
          <a:p>
            <a:r>
              <a:rPr lang="en-US" dirty="0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646" y="1220789"/>
            <a:ext cx="10566210" cy="964627"/>
          </a:xfrm>
        </p:spPr>
        <p:txBody>
          <a:bodyPr>
            <a:noAutofit/>
          </a:bodyPr>
          <a:lstStyle/>
          <a:p>
            <a:r>
              <a:rPr lang="en-US" sz="2800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4495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4800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5715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6781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451920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541455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648135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6055868" y="2789366"/>
            <a:ext cx="357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381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018" y="114301"/>
            <a:ext cx="10499830" cy="801688"/>
          </a:xfrm>
        </p:spPr>
        <p:txBody>
          <a:bodyPr>
            <a:normAutofit/>
          </a:bodyPr>
          <a:lstStyle/>
          <a:p>
            <a:r>
              <a:rPr lang="en-US" dirty="0"/>
              <a:t>Next Level: I</a:t>
            </a:r>
            <a:r>
              <a:rPr lang="en-US" dirty="0" smtClean="0"/>
              <a:t>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018" y="1163247"/>
            <a:ext cx="10499830" cy="13897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b="1" i="1" dirty="0" smtClean="0">
                <a:solidFill>
                  <a:srgbClr val="1E3272"/>
                </a:solidFill>
              </a:rPr>
              <a:t>routers</a:t>
            </a:r>
            <a:endParaRPr lang="en-US" b="1" i="1" dirty="0">
              <a:solidFill>
                <a:srgbClr val="1E3272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b="1" i="1" dirty="0" smtClean="0">
                <a:solidFill>
                  <a:srgbClr val="1E3272"/>
                </a:solidFill>
              </a:rPr>
              <a:t>internet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(lower case)</a:t>
            </a: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2556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2861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3775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4842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2553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3448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4515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4080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7204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7509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8423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9490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7201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8096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163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728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4385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8042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4690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6518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4967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6795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1280160" y="5105400"/>
            <a:ext cx="9317736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</a:p>
          <a:p>
            <a:pPr algn="ctr">
              <a:spcBef>
                <a:spcPts val="600"/>
              </a:spcBef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(e.g., Ethernet,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4004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5833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7661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365924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LAN 1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9224850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LAN  2</a:t>
            </a:r>
          </a:p>
        </p:txBody>
      </p:sp>
      <p:sp>
        <p:nvSpPr>
          <p:cNvPr id="3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46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I</a:t>
            </a:r>
            <a:r>
              <a:rPr lang="en-US" dirty="0" smtClean="0"/>
              <a:t>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3853520"/>
            <a:ext cx="10701528" cy="2885608"/>
          </a:xfrm>
        </p:spPr>
        <p:txBody>
          <a:bodyPr>
            <a:noAutofit/>
          </a:bodyPr>
          <a:lstStyle/>
          <a:p>
            <a:r>
              <a:rPr lang="en-US" sz="2800" dirty="0"/>
              <a:t>Ad hoc interconnection of networks</a:t>
            </a:r>
          </a:p>
          <a:p>
            <a:pPr lvl="1"/>
            <a:r>
              <a:rPr lang="en-US" sz="2400" dirty="0"/>
              <a:t>No particular topology</a:t>
            </a:r>
          </a:p>
          <a:p>
            <a:pPr lvl="1"/>
            <a:r>
              <a:rPr lang="en-US" sz="2400" dirty="0"/>
              <a:t>Vastly different router &amp; link capacities</a:t>
            </a:r>
          </a:p>
          <a:p>
            <a:r>
              <a:rPr lang="en-US" sz="2800" dirty="0"/>
              <a:t>Send packets from source to destination by hopping through networks</a:t>
            </a:r>
          </a:p>
          <a:p>
            <a:pPr lvl="1"/>
            <a:r>
              <a:rPr lang="en-US" sz="2400" dirty="0"/>
              <a:t>Router forms bridge from one network to another</a:t>
            </a:r>
          </a:p>
          <a:p>
            <a:pPr lvl="1"/>
            <a:r>
              <a:rPr lang="en-US" sz="2400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057400" y="1368552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429000" y="2511552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248400" y="1063752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14800" y="1216152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743200" y="1978152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620000" y="1520952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3365500" y="20670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3797300" y="28290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4572000" y="16733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629400" y="15209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7797800" y="27401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7810500" y="17495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8686800" y="138022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470710" y="1647952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3077634" y="1851152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3086100" y="1537886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3670300" y="2435352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5194300" y="1592919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7239000" y="1220386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4419600" y="2710520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8089901" y="2126318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8420100" y="1597152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8699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26274</TotalTime>
  <Words>1984</Words>
  <Application>Microsoft Office PowerPoint</Application>
  <PresentationFormat>Произвольный</PresentationFormat>
  <Paragraphs>578</Paragraphs>
  <Slides>32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Computer Architecture and Operating Systems Lecture 12: Basics of Networking</vt:lpstr>
      <vt:lpstr>Client-Server Architecture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Internet</vt:lpstr>
      <vt:lpstr>The Notion of an Internet Protocol</vt:lpstr>
      <vt:lpstr>What Does an internet Protocol Do?</vt:lpstr>
      <vt:lpstr>Transferring Internet Data Via Encapsulation</vt:lpstr>
      <vt:lpstr>Other Issues</vt:lpstr>
      <vt:lpstr>Global IP Internet</vt:lpstr>
      <vt:lpstr>Organization of an Internet Application</vt:lpstr>
      <vt:lpstr>A Programmer’s View of the Internet</vt:lpstr>
      <vt:lpstr>Aside: IPv4 and IPv6</vt:lpstr>
      <vt:lpstr>IP Addresses</vt:lpstr>
      <vt:lpstr>Dotted Decimal Notation</vt:lpstr>
      <vt:lpstr>Internet Domain Names</vt:lpstr>
      <vt:lpstr>Domain Naming System (DNS)</vt:lpstr>
      <vt:lpstr>Properties of DNS Mappings</vt:lpstr>
      <vt:lpstr>Properties of DNS Mappings</vt:lpstr>
      <vt:lpstr>Properties of DNS Mappings</vt:lpstr>
      <vt:lpstr>Internet Connections</vt:lpstr>
      <vt:lpstr>Well-known Ports and Service Names </vt:lpstr>
      <vt:lpstr>Anatomy of a Connection</vt:lpstr>
      <vt:lpstr>Using Ports to Identify Services</vt:lpstr>
      <vt:lpstr>Basic Internet Components</vt:lpstr>
      <vt:lpstr>Internet Connection Hierarchy</vt:lpstr>
      <vt:lpstr>IP Address Structure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713</cp:revision>
  <dcterms:created xsi:type="dcterms:W3CDTF">2015-11-11T03:30:50Z</dcterms:created>
  <dcterms:modified xsi:type="dcterms:W3CDTF">2021-06-06T19:02:57Z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