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6" r:id="rId7"/>
    <p:sldId id="265" r:id="rId8"/>
    <p:sldId id="260" r:id="rId9"/>
    <p:sldId id="267" r:id="rId10"/>
    <p:sldId id="268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8"/>
    <p:restoredTop sz="94386"/>
  </p:normalViewPr>
  <p:slideViewPr>
    <p:cSldViewPr snapToGrid="0" snapToObjects="1">
      <p:cViewPr varScale="1">
        <p:scale>
          <a:sx n="75" d="100"/>
          <a:sy n="75" d="100"/>
        </p:scale>
        <p:origin x="17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6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9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41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1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14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10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1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2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5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3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365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texte, tableau de points, horloge, assis&#10;&#10;Description générée automatiquement">
            <a:extLst>
              <a:ext uri="{FF2B5EF4-FFF2-40B4-BE49-F238E27FC236}">
                <a16:creationId xmlns:a16="http://schemas.microsoft.com/office/drawing/2014/main" id="{968AA1B4-0040-794C-90AD-5E850DC7AC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4614501-1D50-EF4A-A260-0A1C1EFE0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AU" sz="4000" dirty="0">
                <a:solidFill>
                  <a:schemeClr val="tx1"/>
                </a:solidFill>
              </a:rPr>
              <a:t>Copper, a new economic estimator ?</a:t>
            </a:r>
          </a:p>
        </p:txBody>
      </p:sp>
    </p:spTree>
    <p:extLst>
      <p:ext uri="{BB962C8B-B14F-4D97-AF65-F5344CB8AC3E}">
        <p14:creationId xmlns:p14="http://schemas.microsoft.com/office/powerpoint/2010/main" val="1216820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ABC69-2A7D-AF4D-800B-DA98F430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Forecast</a:t>
            </a:r>
            <a:br>
              <a:rPr lang="en-AU" dirty="0"/>
            </a:br>
            <a:endParaRPr lang="en-AU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D94C82B-0DD9-9845-BB31-321ABDFCC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496" y="1475436"/>
            <a:ext cx="7329949" cy="4680408"/>
          </a:xfrm>
        </p:spPr>
      </p:pic>
    </p:spTree>
    <p:extLst>
      <p:ext uri="{BB962C8B-B14F-4D97-AF65-F5344CB8AC3E}">
        <p14:creationId xmlns:p14="http://schemas.microsoft.com/office/powerpoint/2010/main" val="234025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F92DFC-775C-3647-9D37-1DC0D429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CONCLUSIONS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69AF71-9D83-8842-BA8A-4FC201D59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>
                <a:solidFill>
                  <a:srgbClr val="00B050"/>
                </a:solidFill>
              </a:rPr>
              <a:t>FB.PROPHET </a:t>
            </a:r>
            <a:r>
              <a:rPr lang="en-AU" dirty="0"/>
              <a:t>IS A VERY INTERESTING TOOL TO PERFORM TIME SERIES</a:t>
            </a:r>
          </a:p>
          <a:p>
            <a:endParaRPr lang="en-AU" dirty="0"/>
          </a:p>
          <a:p>
            <a:r>
              <a:rPr lang="en-AU" dirty="0"/>
              <a:t> </a:t>
            </a:r>
            <a:r>
              <a:rPr lang="en-AU" b="1" dirty="0">
                <a:solidFill>
                  <a:srgbClr val="00B050"/>
                </a:solidFill>
              </a:rPr>
              <a:t>RANDOM FOREST ALGORITHM </a:t>
            </a:r>
            <a:r>
              <a:rPr lang="en-AU" dirty="0"/>
              <a:t>GIVES BETTER ACCURACY THAN LOGOSTIC REGRESSION</a:t>
            </a:r>
          </a:p>
          <a:p>
            <a:endParaRPr lang="en-AU" dirty="0"/>
          </a:p>
          <a:p>
            <a:r>
              <a:rPr lang="en-AU" dirty="0"/>
              <a:t>MODELS THAT USE THE PRICE OF</a:t>
            </a:r>
            <a:r>
              <a:rPr lang="en-AU" b="1" dirty="0"/>
              <a:t> </a:t>
            </a:r>
            <a:r>
              <a:rPr lang="en-AU" b="1" dirty="0">
                <a:solidFill>
                  <a:srgbClr val="00B050"/>
                </a:solidFill>
              </a:rPr>
              <a:t>COPPER</a:t>
            </a:r>
            <a:r>
              <a:rPr lang="en-AU" dirty="0"/>
              <a:t>, AS A PARAMETER TO PREDICT RECESSION, GIVE BETTER RESULTS</a:t>
            </a:r>
          </a:p>
          <a:p>
            <a:endParaRPr lang="en-AU" dirty="0"/>
          </a:p>
          <a:p>
            <a:r>
              <a:rPr lang="en-AU" dirty="0"/>
              <a:t>ACCORDING TO MY FINDINGS, THE ECONOMY </a:t>
            </a:r>
            <a:r>
              <a:rPr lang="en-AU" b="1" dirty="0">
                <a:solidFill>
                  <a:srgbClr val="00B050"/>
                </a:solidFill>
              </a:rPr>
              <a:t>SHOULD NOT FALL </a:t>
            </a:r>
            <a:r>
              <a:rPr lang="en-AU" dirty="0"/>
              <a:t>INTO RECESSION IN 2020 </a:t>
            </a:r>
          </a:p>
        </p:txBody>
      </p:sp>
    </p:spTree>
    <p:extLst>
      <p:ext uri="{BB962C8B-B14F-4D97-AF65-F5344CB8AC3E}">
        <p14:creationId xmlns:p14="http://schemas.microsoft.com/office/powerpoint/2010/main" val="572798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B7DE73-CCDE-7C4B-9347-D098CEA3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AU" dirty="0"/>
            </a:br>
            <a:br>
              <a:rPr lang="en-AU" dirty="0"/>
            </a:br>
            <a:r>
              <a:rPr lang="en-AU" dirty="0"/>
              <a:t>IMPROVEMENTS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0740B6-29F8-D247-8509-153BBB0E6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LOOK AT </a:t>
            </a:r>
            <a:r>
              <a:rPr lang="en-AU" b="1" dirty="0">
                <a:solidFill>
                  <a:srgbClr val="00B050"/>
                </a:solidFill>
              </a:rPr>
              <a:t>MORE ECONOMIC ESTIMATORS </a:t>
            </a:r>
            <a:r>
              <a:rPr lang="en-AU" dirty="0"/>
              <a:t>SUCH AS DEBT LEVEL OR UNEMPLOYEMENT LEVEL</a:t>
            </a:r>
          </a:p>
          <a:p>
            <a:endParaRPr lang="en-AU" dirty="0"/>
          </a:p>
          <a:p>
            <a:r>
              <a:rPr lang="en-AU" dirty="0"/>
              <a:t>TAKE INTO CONSIDERATION </a:t>
            </a:r>
            <a:r>
              <a:rPr lang="en-AU" b="1" dirty="0">
                <a:solidFill>
                  <a:srgbClr val="00B050"/>
                </a:solidFill>
              </a:rPr>
              <a:t>CHINA </a:t>
            </a:r>
            <a:r>
              <a:rPr lang="en-AU" dirty="0"/>
              <a:t>IN THE CONSUMPTION AND PRODUCTION OF COPPER</a:t>
            </a:r>
          </a:p>
          <a:p>
            <a:endParaRPr lang="en-AU" dirty="0"/>
          </a:p>
          <a:p>
            <a:r>
              <a:rPr lang="en-AU" dirty="0"/>
              <a:t>USE </a:t>
            </a:r>
            <a:r>
              <a:rPr lang="en-AU" b="1" dirty="0">
                <a:solidFill>
                  <a:srgbClr val="00B050"/>
                </a:solidFill>
              </a:rPr>
              <a:t>XG BOOST </a:t>
            </a:r>
            <a:r>
              <a:rPr lang="en-AU" dirty="0"/>
              <a:t>INSTEAD OF PROPHET  TO MODEL TIME SERIES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FIND OTHER ALGORITHMS TO </a:t>
            </a:r>
            <a:r>
              <a:rPr lang="en-AU" b="1" dirty="0">
                <a:solidFill>
                  <a:srgbClr val="00B050"/>
                </a:solidFill>
              </a:rPr>
              <a:t>IMPROVE ACCURACY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608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76313-23A5-0E4F-ADE3-6F18E1B4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>
                <a:sym typeface="Wingdings" pitchFamily="2" charset="2"/>
              </a:rPr>
              <a:t> </a:t>
            </a:r>
            <a:r>
              <a:rPr lang="en-AU" dirty="0"/>
              <a:t>THANK YOU FOR YOUR ATTENTION </a:t>
            </a:r>
            <a:r>
              <a:rPr lang="en-AU" dirty="0">
                <a:sym typeface="Wingdings" pitchFamily="2" charset="2"/>
              </a:rPr>
              <a:t></a:t>
            </a:r>
            <a:br>
              <a:rPr lang="en-AU" dirty="0"/>
            </a:br>
            <a:endParaRPr lang="en-AU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7732F3E-D5B1-C34F-B729-5A6BB5972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652" y="1616671"/>
            <a:ext cx="5456903" cy="362465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F4A93FC-59CD-EB48-9A57-3DD1739EB2FC}"/>
              </a:ext>
            </a:extLst>
          </p:cNvPr>
          <p:cNvSpPr txBox="1"/>
          <p:nvPr/>
        </p:nvSpPr>
        <p:spPr>
          <a:xfrm>
            <a:off x="1342104" y="5796116"/>
            <a:ext cx="9368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WHAT ARE YOU THOUGHTS ON THE ACTUAL ECONOMIC  SITUATION…</a:t>
            </a:r>
          </a:p>
        </p:txBody>
      </p:sp>
    </p:spTree>
    <p:extLst>
      <p:ext uri="{BB962C8B-B14F-4D97-AF65-F5344CB8AC3E}">
        <p14:creationId xmlns:p14="http://schemas.microsoft.com/office/powerpoint/2010/main" val="298105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414DB-3EE9-D846-9171-429B4978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AU" dirty="0"/>
            </a:br>
            <a:br>
              <a:rPr lang="en-AU" dirty="0"/>
            </a:br>
            <a:r>
              <a:rPr lang="en-AU" dirty="0"/>
              <a:t>The OBJECTIVES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C25E65-A332-B641-8B7F-D098584CD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AU" i="1" dirty="0"/>
              <a:t>“Copper price reflects grim assessment of global economy …</a:t>
            </a:r>
          </a:p>
          <a:p>
            <a:pPr marL="0" indent="0" algn="ctr">
              <a:buNone/>
            </a:pPr>
            <a:r>
              <a:rPr lang="en-AU" i="1" dirty="0"/>
              <a:t> The metal, which has long been seen as a health check for the global economy …”</a:t>
            </a:r>
          </a:p>
          <a:p>
            <a:pPr marL="0" indent="0" algn="ctr">
              <a:buNone/>
            </a:pPr>
            <a:r>
              <a:rPr lang="fr-FR" sz="1200" i="1" dirty="0"/>
              <a:t> </a:t>
            </a:r>
            <a:r>
              <a:rPr lang="en-AU" sz="1200" i="1" dirty="0"/>
              <a:t>Financial Times , October 2019</a:t>
            </a:r>
          </a:p>
          <a:p>
            <a:pPr marL="0" indent="0">
              <a:buNone/>
            </a:pPr>
            <a:endParaRPr lang="en-AU" dirty="0"/>
          </a:p>
          <a:p>
            <a:pPr algn="ctr"/>
            <a:r>
              <a:rPr lang="en-AU" b="1" dirty="0"/>
              <a:t>CAN WE CONSIDER THE PRICE OF COPPER AS A VIABLE ECONOMIC ESTIMATOR TO PREDICT RECESSION ?</a:t>
            </a:r>
          </a:p>
          <a:p>
            <a:pPr marL="0" indent="0">
              <a:buNone/>
            </a:pPr>
            <a:endParaRPr lang="en-AU" b="1" dirty="0"/>
          </a:p>
          <a:p>
            <a:pPr algn="ctr"/>
            <a:r>
              <a:rPr lang="en-AU" b="1" dirty="0"/>
              <a:t>CAN WE EXPECT A NEW RECESSION IN THE NEXT TWELVE MONTHS ?</a:t>
            </a:r>
          </a:p>
        </p:txBody>
      </p:sp>
    </p:spTree>
    <p:extLst>
      <p:ext uri="{BB962C8B-B14F-4D97-AF65-F5344CB8AC3E}">
        <p14:creationId xmlns:p14="http://schemas.microsoft.com/office/powerpoint/2010/main" val="164050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AA8E8-A286-2B4E-B059-67D15960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AU" dirty="0"/>
            </a:br>
            <a:br>
              <a:rPr lang="en-AU" dirty="0"/>
            </a:br>
            <a:br>
              <a:rPr lang="en-AU" dirty="0"/>
            </a:br>
            <a:br>
              <a:rPr lang="en-AU" dirty="0"/>
            </a:br>
            <a:r>
              <a:rPr lang="en-AU" dirty="0"/>
              <a:t>PARAMETERS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47B297-6B6F-2D42-B8BC-91B4BE445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265" y="2296619"/>
            <a:ext cx="11029615" cy="36344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dirty="0"/>
              <a:t>				</a:t>
            </a:r>
            <a:r>
              <a:rPr lang="en-AU"/>
              <a:t>	</a:t>
            </a:r>
            <a:r>
              <a:rPr lang="en-AU" sz="1800"/>
              <a:t>PRICE </a:t>
            </a:r>
            <a:r>
              <a:rPr lang="en-AU" sz="1800" dirty="0"/>
              <a:t>OF COPPER						</a:t>
            </a:r>
          </a:p>
          <a:p>
            <a:pPr marL="0" indent="0" algn="ctr">
              <a:buNone/>
            </a:pPr>
            <a:r>
              <a:rPr lang="en-AU" sz="1800" dirty="0"/>
              <a:t> GDP</a:t>
            </a:r>
          </a:p>
          <a:p>
            <a:pPr marL="0" indent="0" algn="ctr">
              <a:buNone/>
            </a:pPr>
            <a:r>
              <a:rPr lang="en-AU" sz="1800" dirty="0"/>
              <a:t> YIELD CURVE </a:t>
            </a:r>
          </a:p>
          <a:p>
            <a:pPr marL="0" indent="0" algn="ctr">
              <a:buNone/>
            </a:pPr>
            <a:r>
              <a:rPr lang="en-AU" sz="1800" dirty="0"/>
              <a:t>CONSUMER CONFIDENCE INDEX (CCI)</a:t>
            </a:r>
          </a:p>
        </p:txBody>
      </p:sp>
    </p:spTree>
    <p:extLst>
      <p:ext uri="{BB962C8B-B14F-4D97-AF65-F5344CB8AC3E}">
        <p14:creationId xmlns:p14="http://schemas.microsoft.com/office/powerpoint/2010/main" val="380907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FF2539-AA9F-7345-BE12-37D82BCB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AU" dirty="0"/>
            </a:br>
            <a:r>
              <a:rPr lang="en-AU" dirty="0"/>
              <a:t>data SOURCE</a:t>
            </a:r>
            <a:br>
              <a:rPr lang="en-AU" dirty="0"/>
            </a:br>
            <a:endParaRPr lang="en-AU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1930547-DF46-B442-8E91-9FFE3FFCB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122" y="1939131"/>
            <a:ext cx="2660480" cy="148986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CB9A976-19DB-0045-8C0C-AD3BF7B46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230" y="4314572"/>
            <a:ext cx="3474866" cy="162246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FB28751-185E-0C45-8904-FBCF6C538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860" y="4314572"/>
            <a:ext cx="2397125" cy="23971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8A129AA-7FA2-BB43-A9FF-AE0A245E2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8594" y="1685113"/>
            <a:ext cx="2868612" cy="199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D94B0-9333-0448-8BF9-993A0A7D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AU" dirty="0"/>
            </a:br>
            <a:br>
              <a:rPr lang="en-AU" dirty="0"/>
            </a:br>
            <a:r>
              <a:rPr lang="en-AU" dirty="0"/>
              <a:t>STEPS BEFORE MACHINE LEARNING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F65C4-21CB-2B43-9828-4E7BFA2D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AU" dirty="0"/>
              <a:t>CLEAN THE DATA</a:t>
            </a:r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LOOK FOR PATTERNS AND SEASONALITY (TIME SERIES)</a:t>
            </a:r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RESAMPLE THE DATA BEFORE USING PROPHET</a:t>
            </a:r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USE FB.PROPHET TO CREATE TIME SERIES FOR EACH PARAMETER AND MAKE PREDICTIONS</a:t>
            </a:r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MERGE THE DIFFERENT PARAMETERS TOGETHER AND CREATE A DATAFRAME THAT POSSESS FORECASTED VALUES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B6C90C-57FD-244C-ACD1-06BC4AA06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629" y="2340864"/>
            <a:ext cx="5186178" cy="148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9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A83A68-56EB-7040-BFAA-6F46CAC8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Seasonality?</a:t>
            </a:r>
            <a:br>
              <a:rPr lang="en-AU" dirty="0"/>
            </a:br>
            <a:endParaRPr lang="en-AU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BA2CA05-44B6-E549-B4EE-3BCFFEF69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554" y="1679500"/>
            <a:ext cx="10374923" cy="4707697"/>
          </a:xfrm>
        </p:spPr>
      </p:pic>
    </p:spTree>
    <p:extLst>
      <p:ext uri="{BB962C8B-B14F-4D97-AF65-F5344CB8AC3E}">
        <p14:creationId xmlns:p14="http://schemas.microsoft.com/office/powerpoint/2010/main" val="324257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349D8-AAEC-414F-9F0F-0A8F00DD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Expected trend ?</a:t>
            </a:r>
            <a:br>
              <a:rPr lang="en-AU" dirty="0"/>
            </a:br>
            <a:endParaRPr lang="en-AU" dirty="0"/>
          </a:p>
        </p:txBody>
      </p:sp>
      <p:pic>
        <p:nvPicPr>
          <p:cNvPr id="5" name="Espace réservé du contenu 4" descr="Une image contenant air, lumière, table, groupe&#10;&#10;Description générée automatiquement">
            <a:extLst>
              <a:ext uri="{FF2B5EF4-FFF2-40B4-BE49-F238E27FC236}">
                <a16:creationId xmlns:a16="http://schemas.microsoft.com/office/drawing/2014/main" id="{9AB0F761-E259-4744-A086-A2F05FE40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624" y="1596647"/>
            <a:ext cx="8800751" cy="4559197"/>
          </a:xfr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4629B4C-4F8A-3640-8C76-7B0B49EE30D1}"/>
              </a:ext>
            </a:extLst>
          </p:cNvPr>
          <p:cNvCxnSpPr>
            <a:cxnSpLocks/>
          </p:cNvCxnSpPr>
          <p:nvPr/>
        </p:nvCxnSpPr>
        <p:spPr>
          <a:xfrm flipV="1">
            <a:off x="10011507" y="1711570"/>
            <a:ext cx="0" cy="4009292"/>
          </a:xfrm>
          <a:prstGeom prst="line">
            <a:avLst/>
          </a:prstGeom>
          <a:ln w="38100">
            <a:solidFill>
              <a:srgbClr val="FF0000">
                <a:alpha val="3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63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8EAD5F-F222-B74C-BA5A-168F5B81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MACHINE LEARNING learnings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F28BC9-E285-3B4D-A873-56A3E394D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1" i="1" u="sng" dirty="0"/>
              <a:t> MACHINE LEARNING PROCESS IN 2 PARTS:</a:t>
            </a:r>
          </a:p>
          <a:p>
            <a:pPr marL="0" indent="0">
              <a:buNone/>
            </a:pPr>
            <a:endParaRPr lang="en-AU" b="1" i="1" u="sng" dirty="0"/>
          </a:p>
          <a:p>
            <a:pPr>
              <a:buFontTx/>
              <a:buChar char="-"/>
            </a:pPr>
            <a:r>
              <a:rPr lang="en-AU" dirty="0"/>
              <a:t>APPLY RANDOM FOREST &amp; LOGISTIC REGRESSION ALGORITHM ON THE DATAFRAME ( CCI,YIELD,COPPER,RECESSION) WITH THE TRUE VALUES </a:t>
            </a:r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APPLY THE SAME ALGORITHMS ON THE FORECASTED VALUES (FROM PROPHET) TO PREDICT RECESSION</a:t>
            </a:r>
          </a:p>
          <a:p>
            <a:pPr marL="0" indent="0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dirty="0"/>
              <a:t>	</a:t>
            </a:r>
            <a:r>
              <a:rPr lang="en-AU" b="1" i="1" dirty="0"/>
              <a:t>N.B: I HAD TO APPLY THOSE MODELS ONCE WITH THE PRICE OF COPPER AS A PARAMETER AND ONCE WITHOUT</a:t>
            </a:r>
          </a:p>
          <a:p>
            <a:pPr>
              <a:buFontTx/>
              <a:buChar char="-"/>
            </a:pPr>
            <a:endParaRPr lang="en-AU" dirty="0"/>
          </a:p>
          <a:p>
            <a:pPr marL="0" indent="0">
              <a:buNone/>
            </a:pP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253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798490-425F-924A-B2BD-8653CAFC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Results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50592-4A8D-AA46-848F-FFC57173B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1600" i="1" dirty="0"/>
              <a:t>… I CHOSE THE RANDOM FOREST ALGORITHM OVER LOGISTIC REGRESSION: BETTER ACCURACY… </a:t>
            </a:r>
          </a:p>
          <a:p>
            <a:pPr marL="0" indent="0" algn="ctr">
              <a:buNone/>
            </a:pPr>
            <a:endParaRPr lang="en-AU" sz="1600" i="1" u="sng" dirty="0"/>
          </a:p>
          <a:p>
            <a:r>
              <a:rPr lang="en-AU" b="1" i="1" u="sng" dirty="0"/>
              <a:t>ML ON TRUE VALUES </a:t>
            </a:r>
            <a:r>
              <a:rPr lang="en-AU" b="1" i="1" u="sng" dirty="0">
                <a:sym typeface="Wingdings" pitchFamily="2" charset="2"/>
              </a:rPr>
              <a:t>(TRAIN ,TEST: 1970:2006 &amp; PREDICT:2006-2009):</a:t>
            </a:r>
            <a:endParaRPr lang="en-AU" b="1" i="1" u="sng" dirty="0"/>
          </a:p>
          <a:p>
            <a:pPr>
              <a:buFontTx/>
              <a:buChar char="-"/>
            </a:pPr>
            <a:r>
              <a:rPr lang="en-AU" dirty="0">
                <a:highlight>
                  <a:srgbClr val="00FF00"/>
                </a:highlight>
              </a:rPr>
              <a:t>RANDOM FOREST WITH COPPER</a:t>
            </a:r>
            <a:r>
              <a:rPr lang="en-AU" dirty="0"/>
              <a:t>: </a:t>
            </a:r>
            <a:r>
              <a:rPr lang="en-AU" b="1" dirty="0"/>
              <a:t>78% </a:t>
            </a:r>
            <a:r>
              <a:rPr lang="en-AU" dirty="0"/>
              <a:t>ON THE F1 SCORE &amp; </a:t>
            </a:r>
            <a:r>
              <a:rPr lang="en-AU" b="1" dirty="0"/>
              <a:t>85 %</a:t>
            </a:r>
            <a:r>
              <a:rPr lang="en-AU" dirty="0"/>
              <a:t> ACCURACY ON PREDICTING VALUES.</a:t>
            </a:r>
          </a:p>
          <a:p>
            <a:pPr>
              <a:buFontTx/>
              <a:buChar char="-"/>
            </a:pPr>
            <a:r>
              <a:rPr lang="en-AU" dirty="0"/>
              <a:t>-</a:t>
            </a:r>
            <a:r>
              <a:rPr lang="en-AU" dirty="0">
                <a:highlight>
                  <a:srgbClr val="FFFF00"/>
                </a:highlight>
              </a:rPr>
              <a:t>RANDOM FOREST WITHOUT COPPER</a:t>
            </a:r>
            <a:r>
              <a:rPr lang="en-AU" dirty="0"/>
              <a:t>: </a:t>
            </a:r>
            <a:r>
              <a:rPr lang="en-AU" b="1" dirty="0"/>
              <a:t>73%</a:t>
            </a:r>
            <a:r>
              <a:rPr lang="en-AU" dirty="0"/>
              <a:t> ON THE F1 SCORE &amp; </a:t>
            </a:r>
            <a:r>
              <a:rPr lang="en-AU" b="1" dirty="0"/>
              <a:t>81 % </a:t>
            </a:r>
            <a:r>
              <a:rPr lang="en-AU" dirty="0"/>
              <a:t>ACCURACY ON PREDICTING VALUES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b="1" i="1" u="sng" dirty="0"/>
              <a:t>ML ON FORECASTED VALUES ( TRAIN,TEST: 1970-2019 &amp; PREDICT: 2020):</a:t>
            </a:r>
          </a:p>
          <a:p>
            <a:pPr>
              <a:buFontTx/>
              <a:buChar char="-"/>
            </a:pPr>
            <a:r>
              <a:rPr lang="en-AU" dirty="0">
                <a:highlight>
                  <a:srgbClr val="00FF00"/>
                </a:highlight>
              </a:rPr>
              <a:t>RANDOM FOREST WITH COPPER</a:t>
            </a:r>
            <a:r>
              <a:rPr lang="en-AU" dirty="0"/>
              <a:t>: F1 SCORE </a:t>
            </a:r>
            <a:r>
              <a:rPr lang="en-AU" b="1" dirty="0"/>
              <a:t>75% </a:t>
            </a:r>
          </a:p>
          <a:p>
            <a:pPr>
              <a:buFontTx/>
              <a:buChar char="-"/>
            </a:pPr>
            <a:r>
              <a:rPr lang="en-AU" dirty="0">
                <a:highlight>
                  <a:srgbClr val="FFFF00"/>
                </a:highlight>
              </a:rPr>
              <a:t>RANDOM FOREST WITHOUT COPPER</a:t>
            </a:r>
            <a:r>
              <a:rPr lang="en-AU" dirty="0"/>
              <a:t>: </a:t>
            </a:r>
            <a:r>
              <a:rPr lang="en-AU" b="1" dirty="0"/>
              <a:t>60 %</a:t>
            </a:r>
          </a:p>
        </p:txBody>
      </p:sp>
    </p:spTree>
    <p:extLst>
      <p:ext uri="{BB962C8B-B14F-4D97-AF65-F5344CB8AC3E}">
        <p14:creationId xmlns:p14="http://schemas.microsoft.com/office/powerpoint/2010/main" val="21562215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413124"/>
      </a:dk2>
      <a:lt2>
        <a:srgbClr val="E2E8E7"/>
      </a:lt2>
      <a:accent1>
        <a:srgbClr val="C6969C"/>
      </a:accent1>
      <a:accent2>
        <a:srgbClr val="BA917F"/>
      </a:accent2>
      <a:accent3>
        <a:srgbClr val="AEA284"/>
      </a:accent3>
      <a:accent4>
        <a:srgbClr val="A1A873"/>
      </a:accent4>
      <a:accent5>
        <a:srgbClr val="94AB81"/>
      </a:accent5>
      <a:accent6>
        <a:srgbClr val="7AB078"/>
      </a:accent6>
      <a:hlink>
        <a:srgbClr val="568E87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461</Words>
  <Application>Microsoft Macintosh PowerPoint</Application>
  <PresentationFormat>Grand écran</PresentationFormat>
  <Paragraphs>66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Franklin Gothic Book</vt:lpstr>
      <vt:lpstr>Franklin Gothic Demi</vt:lpstr>
      <vt:lpstr>Wingdings 2</vt:lpstr>
      <vt:lpstr>DividendVTI</vt:lpstr>
      <vt:lpstr>Copper, a new economic estimator ?</vt:lpstr>
      <vt:lpstr>  The OBJECTIVES </vt:lpstr>
      <vt:lpstr>    PARAMETERS </vt:lpstr>
      <vt:lpstr> data SOURCE </vt:lpstr>
      <vt:lpstr>  STEPS BEFORE MACHINE LEARNING </vt:lpstr>
      <vt:lpstr>Seasonality? </vt:lpstr>
      <vt:lpstr>Expected trend ? </vt:lpstr>
      <vt:lpstr>MACHINE LEARNING learnings </vt:lpstr>
      <vt:lpstr>Results </vt:lpstr>
      <vt:lpstr>Forecast </vt:lpstr>
      <vt:lpstr>CONCLUSIONS </vt:lpstr>
      <vt:lpstr>  IMPROVEMENTS </vt:lpstr>
      <vt:lpstr> THANK YOU FOR YOUR ATTENTION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Copper, a new economic estimator ?</dc:title>
  <dc:creator>Vladimir Autier</dc:creator>
  <cp:lastModifiedBy>Vladimir Autier</cp:lastModifiedBy>
  <cp:revision>7</cp:revision>
  <dcterms:created xsi:type="dcterms:W3CDTF">2019-12-19T13:00:14Z</dcterms:created>
  <dcterms:modified xsi:type="dcterms:W3CDTF">2019-12-19T13:34:21Z</dcterms:modified>
</cp:coreProperties>
</file>