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B00"/>
    <a:srgbClr val="339933"/>
    <a:srgbClr val="EFB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5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186DF-3E10-42E5-8765-7C568B1ED06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8DFA4-EEB0-539A-800F-4762D3C13DC5}"/>
              </a:ext>
            </a:extLst>
          </p:cNvPr>
          <p:cNvSpPr txBox="1"/>
          <p:nvPr/>
        </p:nvSpPr>
        <p:spPr>
          <a:xfrm>
            <a:off x="1842459" y="1982450"/>
            <a:ext cx="8507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Aptos Display" panose="020B0004020202020204" pitchFamily="34" charset="0"/>
              </a:rPr>
              <a:t>РАЗРАБОТКА ДРАЙВЕРА ДЛЯ ДЖОЙСТИКА ОТ ИГРОВОЙ КОНСОЛИ </a:t>
            </a:r>
            <a:r>
              <a:rPr lang="en-US" sz="4400" b="1" dirty="0">
                <a:latin typeface="Aptos Display" panose="020B0004020202020204" pitchFamily="34" charset="0"/>
              </a:rPr>
              <a:t>ATARI2600</a:t>
            </a:r>
            <a:endParaRPr lang="ru-RU" sz="4400" b="1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4A688-BDF3-EC3A-5A4C-E4BA92C3F7FE}"/>
              </a:ext>
            </a:extLst>
          </p:cNvPr>
          <p:cNvSpPr txBox="1"/>
          <p:nvPr/>
        </p:nvSpPr>
        <p:spPr>
          <a:xfrm>
            <a:off x="7065034" y="4873924"/>
            <a:ext cx="4917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Aptos" panose="020B0004020202020204" pitchFamily="34" charset="0"/>
              </a:rPr>
              <a:t>Выполнил студент группы 309</a:t>
            </a:r>
            <a:r>
              <a:rPr lang="en-US" sz="2400" dirty="0">
                <a:latin typeface="Aptos" panose="020B0004020202020204" pitchFamily="34" charset="0"/>
              </a:rPr>
              <a:t>4</a:t>
            </a:r>
            <a:r>
              <a:rPr lang="ru-RU" sz="2400" dirty="0" err="1">
                <a:latin typeface="Aptos" panose="020B0004020202020204" pitchFamily="34" charset="0"/>
              </a:rPr>
              <a:t>зу</a:t>
            </a:r>
            <a:r>
              <a:rPr lang="ru-RU" sz="2400" dirty="0">
                <a:latin typeface="Aptos" panose="020B0004020202020204" pitchFamily="34" charset="0"/>
              </a:rPr>
              <a:t> ИЭИС НовГУ :</a:t>
            </a:r>
          </a:p>
          <a:p>
            <a:pPr algn="r"/>
            <a:r>
              <a:rPr lang="ru-RU" sz="2400" dirty="0">
                <a:latin typeface="Aptos" panose="020B0004020202020204" pitchFamily="34" charset="0"/>
              </a:rPr>
              <a:t>Бурбах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22310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7FAE63-5E74-3D93-2E4F-3D750F25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32" y="0"/>
            <a:ext cx="2451947" cy="611661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D39DC5-59D0-1257-6BC9-640C986A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26" y="769395"/>
            <a:ext cx="7643522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A105D-A33A-E18D-74F3-B6A261FB8046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+mj-ea"/>
                <a:cs typeface="+mj-cs"/>
              </a:rPr>
              <a:t>Заключение</a:t>
            </a:r>
            <a:endParaRPr lang="en-US" sz="4800" b="1" spc="-5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ea typeface="+mj-ea"/>
              <a:cs typeface="+mj-cs"/>
            </a:endParaRPr>
          </a:p>
        </p:txBody>
      </p:sp>
      <p:pic>
        <p:nvPicPr>
          <p:cNvPr id="5" name="Рисунок 4" descr="Изображение выглядит как электроника, Электронное устройство, рычаг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9CD3FE9A-0213-6395-F6F6-40E00691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7" r="21442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54D17C-EF56-82ED-2EC7-43C9F084D586}"/>
              </a:ext>
            </a:extLst>
          </p:cNvPr>
          <p:cNvSpPr txBox="1"/>
          <p:nvPr/>
        </p:nvSpPr>
        <p:spPr>
          <a:xfrm>
            <a:off x="4974769" y="2198913"/>
            <a:ext cx="6574973" cy="42658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ходе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курсового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проектирования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было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разработано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программное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обеспечение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возможности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использования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ПК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джойстика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игровой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приставки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Atari2600, а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также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возможность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самостоятельно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задавать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клавиши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или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же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комбинации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клавиш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упрощения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выполнения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рутинных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задач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работе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за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компьютером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Был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получен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бесценный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опыт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работы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с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микроконтроллерами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Arduino и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опыт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взаимодействию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Arduino с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другими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языками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программирования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A105D-A33A-E18D-74F3-B6A261FB8046}"/>
              </a:ext>
            </a:extLst>
          </p:cNvPr>
          <p:cNvSpPr txBox="1"/>
          <p:nvPr/>
        </p:nvSpPr>
        <p:spPr>
          <a:xfrm>
            <a:off x="1534295" y="1745110"/>
            <a:ext cx="9123409" cy="1683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СПАСИБО ЗА ВНИМАНИЕ!</a:t>
            </a:r>
            <a:endParaRPr lang="en-US" sz="48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37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CA7AA-2939-2040-CC1E-3F1BEA1E0C68}"/>
              </a:ext>
            </a:extLst>
          </p:cNvPr>
          <p:cNvSpPr txBox="1"/>
          <p:nvPr/>
        </p:nvSpPr>
        <p:spPr>
          <a:xfrm>
            <a:off x="6331355" y="512049"/>
            <a:ext cx="482128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 err="1">
                <a:latin typeface="Aptos Display" panose="020B0004020202020204" pitchFamily="34" charset="0"/>
                <a:ea typeface="+mj-ea"/>
                <a:cs typeface="+mj-cs"/>
              </a:rPr>
              <a:t>Постановка</a:t>
            </a:r>
            <a:r>
              <a:rPr lang="en-US" sz="4800" b="1" spc="-50" dirty="0">
                <a:latin typeface="Aptos Display" panose="020B0004020202020204" pitchFamily="34" charset="0"/>
                <a:ea typeface="+mj-ea"/>
                <a:cs typeface="+mj-cs"/>
              </a:rPr>
              <a:t> задачи</a:t>
            </a:r>
          </a:p>
        </p:txBody>
      </p:sp>
      <p:pic>
        <p:nvPicPr>
          <p:cNvPr id="13" name="Рисунок 12" descr="Изображение выглядит как металлоизделия, электроника, Электронное устройство, Устройство ввода&#10;&#10;Автоматически созданное описание">
            <a:extLst>
              <a:ext uri="{FF2B5EF4-FFF2-40B4-BE49-F238E27FC236}">
                <a16:creationId xmlns:a16="http://schemas.microsoft.com/office/drawing/2014/main" id="{1199BA6B-2BC2-2EB3-E0A6-762437D01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2" y="1237428"/>
            <a:ext cx="4821282" cy="354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D468C-5A04-1A7D-C9F9-22D22F58B635}"/>
              </a:ext>
            </a:extLst>
          </p:cNvPr>
          <p:cNvSpPr txBox="1"/>
          <p:nvPr/>
        </p:nvSpPr>
        <p:spPr>
          <a:xfrm>
            <a:off x="6426605" y="2198914"/>
            <a:ext cx="5311141" cy="3543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dirty="0" err="1"/>
              <a:t>Задачей</a:t>
            </a:r>
            <a:r>
              <a:rPr lang="en-US" sz="2400" dirty="0"/>
              <a:t> </a:t>
            </a:r>
            <a:r>
              <a:rPr lang="en-US" sz="2400" dirty="0" err="1"/>
              <a:t>данного</a:t>
            </a:r>
            <a:r>
              <a:rPr lang="en-US" sz="2400" dirty="0"/>
              <a:t> </a:t>
            </a:r>
            <a:r>
              <a:rPr lang="en-US" sz="2400" dirty="0" err="1"/>
              <a:t>курсового</a:t>
            </a:r>
            <a:r>
              <a:rPr lang="en-US" sz="2400" dirty="0"/>
              <a:t> </a:t>
            </a:r>
            <a:r>
              <a:rPr lang="en-US" sz="2400" dirty="0" err="1"/>
              <a:t>проекта</a:t>
            </a:r>
            <a:r>
              <a:rPr lang="en-US" sz="2400" dirty="0"/>
              <a:t> </a:t>
            </a:r>
            <a:r>
              <a:rPr lang="en-US" sz="2400" dirty="0" err="1"/>
              <a:t>является</a:t>
            </a:r>
            <a:r>
              <a:rPr lang="en-US" sz="2400" dirty="0"/>
              <a:t> </a:t>
            </a:r>
            <a:r>
              <a:rPr lang="en-US" sz="2400" dirty="0" err="1"/>
              <a:t>разработка</a:t>
            </a:r>
            <a:r>
              <a:rPr lang="en-US" sz="2400" dirty="0"/>
              <a:t> </a:t>
            </a:r>
            <a:r>
              <a:rPr lang="en-US" sz="2400" dirty="0" err="1"/>
              <a:t>драйвера</a:t>
            </a:r>
            <a:r>
              <a:rPr lang="en-US" sz="2400" dirty="0"/>
              <a:t> для </a:t>
            </a:r>
            <a:r>
              <a:rPr lang="en-US" sz="2400" dirty="0" err="1"/>
              <a:t>джойстика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игровой</a:t>
            </a:r>
            <a:r>
              <a:rPr lang="en-US" sz="2400" dirty="0"/>
              <a:t> </a:t>
            </a:r>
            <a:r>
              <a:rPr lang="en-US" sz="2400" dirty="0" err="1"/>
              <a:t>консоли</a:t>
            </a:r>
            <a:r>
              <a:rPr lang="en-US" sz="2400" dirty="0"/>
              <a:t> Atari2600 при </a:t>
            </a:r>
            <a:r>
              <a:rPr lang="en-US" sz="2400" dirty="0" err="1"/>
              <a:t>помощи</a:t>
            </a:r>
            <a:r>
              <a:rPr lang="en-US" sz="2400" dirty="0"/>
              <a:t> </a:t>
            </a:r>
            <a:r>
              <a:rPr lang="en-US" sz="2400" dirty="0" err="1"/>
              <a:t>микроконтроллера</a:t>
            </a:r>
            <a:r>
              <a:rPr lang="en-US" sz="2400" dirty="0"/>
              <a:t> Arduino. </a:t>
            </a:r>
            <a:r>
              <a:rPr lang="en-US" sz="2400" dirty="0" err="1"/>
              <a:t>Также</a:t>
            </a:r>
            <a:r>
              <a:rPr lang="en-US" sz="2400" dirty="0"/>
              <a:t> </a:t>
            </a:r>
            <a:r>
              <a:rPr lang="en-US" sz="2400" dirty="0" err="1"/>
              <a:t>необходимо</a:t>
            </a:r>
            <a:r>
              <a:rPr lang="en-US" sz="2400" dirty="0"/>
              <a:t> </a:t>
            </a:r>
            <a:r>
              <a:rPr lang="en-US" sz="2400" dirty="0" err="1"/>
              <a:t>разработать</a:t>
            </a:r>
            <a:r>
              <a:rPr lang="en-US" sz="2400" dirty="0"/>
              <a:t> </a:t>
            </a:r>
            <a:r>
              <a:rPr lang="en-US" sz="2400" dirty="0" err="1"/>
              <a:t>программу</a:t>
            </a:r>
            <a:r>
              <a:rPr lang="en-US" sz="2400" dirty="0"/>
              <a:t>, в </a:t>
            </a:r>
            <a:r>
              <a:rPr lang="en-US" sz="2400" dirty="0" err="1"/>
              <a:t>которой</a:t>
            </a:r>
            <a:r>
              <a:rPr lang="en-US" sz="2400" dirty="0"/>
              <a:t> </a:t>
            </a:r>
            <a:r>
              <a:rPr lang="ru-RU" sz="2400" dirty="0"/>
              <a:t>должна быть </a:t>
            </a:r>
            <a:r>
              <a:rPr lang="en-US" sz="2400" dirty="0" err="1"/>
              <a:t>возможность</a:t>
            </a:r>
            <a:r>
              <a:rPr lang="en-US" sz="2400" dirty="0"/>
              <a:t> </a:t>
            </a:r>
            <a:r>
              <a:rPr lang="en-US" sz="2400" dirty="0" err="1"/>
              <a:t>задавать</a:t>
            </a:r>
            <a:r>
              <a:rPr lang="en-US" sz="2400" dirty="0"/>
              <a:t> </a:t>
            </a:r>
            <a:r>
              <a:rPr lang="en-US" sz="2400" dirty="0" err="1"/>
              <a:t>определенные</a:t>
            </a:r>
            <a:r>
              <a:rPr lang="en-US" sz="2400" dirty="0"/>
              <a:t> </a:t>
            </a:r>
            <a:r>
              <a:rPr lang="en-US" sz="2400" dirty="0" err="1"/>
              <a:t>клавиши</a:t>
            </a:r>
            <a:r>
              <a:rPr lang="en-US" sz="2400" dirty="0"/>
              <a:t> на </a:t>
            </a:r>
            <a:r>
              <a:rPr lang="en-US" sz="2400" dirty="0" err="1"/>
              <a:t>действия</a:t>
            </a:r>
            <a:r>
              <a:rPr lang="en-US" sz="2400" dirty="0"/>
              <a:t> </a:t>
            </a:r>
            <a:r>
              <a:rPr lang="en-US" sz="2400" dirty="0" err="1"/>
              <a:t>джойстика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3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DF8ADF6-ED12-437A-B2E6-899171324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F9F851-8444-448D-8731-E4B48C327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1B8763-7870-4868-B9C5-1A0C26DE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2755092-2A02-4B19-ABF7-2F2AB9C2C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E2575-D9C0-CE3D-2238-23EFE3127DBF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+mj-ea"/>
                <a:cs typeface="+mj-cs"/>
              </a:rPr>
              <a:t>Инструментальные средства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008FA6-BA07-7C65-7352-D72FBCC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8" y="1597083"/>
            <a:ext cx="2484888" cy="168872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DBD06EA-6295-41AD-B616-9DA974C19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Графика, снимок экрана, линия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27ECDB8-FE8C-E440-5E9A-87AB647DF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440AE10-1CFB-40D2-B6FE-1EE33302F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57FAB83-142F-4A2C-551C-F700973BC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017714"/>
            <a:ext cx="2511016" cy="84746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F8DA95A-2087-4C28-9646-5467AF2FC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логотип, графическая вставка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A0A4DF4-27F7-DA93-B8E6-A4378F7C2F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7" r="22615"/>
          <a:stretch/>
        </p:blipFill>
        <p:spPr>
          <a:xfrm>
            <a:off x="9055327" y="1263716"/>
            <a:ext cx="2487746" cy="2355463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5A16B8-D4DD-4B6E-8E67-8D81432C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AC2BE2F-F3D5-4884-841C-943EAF33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22056F-7F2B-4B8E-94D8-45FE14DC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электроника, Электронный компонент, Компонент схемы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AA5D2E09-1460-1E80-4E9C-83BB98CD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5" y="1724645"/>
            <a:ext cx="4544947" cy="3408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D6350-0EF4-5386-EE08-74862D74261A}"/>
              </a:ext>
            </a:extLst>
          </p:cNvPr>
          <p:cNvSpPr txBox="1"/>
          <p:nvPr/>
        </p:nvSpPr>
        <p:spPr>
          <a:xfrm>
            <a:off x="3187717" y="168214"/>
            <a:ext cx="5816566" cy="770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>
                <a:latin typeface="Aptos Display" panose="020B0004020202020204" pitchFamily="34" charset="0"/>
                <a:ea typeface="+mj-ea"/>
                <a:cs typeface="+mj-cs"/>
              </a:rPr>
              <a:t>Arduino UNO 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7DD5E-508C-8874-DC2F-822C078D3B24}"/>
              </a:ext>
            </a:extLst>
          </p:cNvPr>
          <p:cNvSpPr txBox="1"/>
          <p:nvPr/>
        </p:nvSpPr>
        <p:spPr>
          <a:xfrm>
            <a:off x="6096000" y="1717035"/>
            <a:ext cx="5549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ptos" panose="020B0004020202020204" pitchFamily="34" charset="0"/>
              </a:rPr>
              <a:t>Arduino</a:t>
            </a:r>
            <a:r>
              <a:rPr lang="ru-RU" sz="2400" dirty="0">
                <a:latin typeface="Aptos" panose="020B0004020202020204" pitchFamily="34" charset="0"/>
              </a:rPr>
              <a:t> UNO — это плата микроконтроллера на базе ATmega328P. Он имеет 14 цифровых входов/выходов (из которых 6 можно использовать в качестве выходов ШИМ), 6 аналоговых входов, керамический резонатор 16 МГц, USB-соединение, разъем питания, разъем ICSP и кнопку сброса. </a:t>
            </a:r>
          </a:p>
        </p:txBody>
      </p:sp>
    </p:spTree>
    <p:extLst>
      <p:ext uri="{BB962C8B-B14F-4D97-AF65-F5344CB8AC3E}">
        <p14:creationId xmlns:p14="http://schemas.microsoft.com/office/powerpoint/2010/main" val="21001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4C217-4DC1-8889-06D0-763DFE36D7CF}"/>
              </a:ext>
            </a:extLst>
          </p:cNvPr>
          <p:cNvSpPr txBox="1"/>
          <p:nvPr/>
        </p:nvSpPr>
        <p:spPr>
          <a:xfrm>
            <a:off x="2456628" y="155275"/>
            <a:ext cx="7278743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Подключение устройства</a:t>
            </a:r>
            <a:endParaRPr lang="en-US" sz="48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pic>
        <p:nvPicPr>
          <p:cNvPr id="4" name="Рисунок 3" descr="Изображение выглядит как соединитель, Электроснабжение, кабель&#10;&#10;Автоматически созданное описание">
            <a:extLst>
              <a:ext uri="{FF2B5EF4-FFF2-40B4-BE49-F238E27FC236}">
                <a16:creationId xmlns:a16="http://schemas.microsoft.com/office/drawing/2014/main" id="{CE825A4C-328F-4731-D0F9-3A97A367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7" y="1402760"/>
            <a:ext cx="3349827" cy="3349827"/>
          </a:xfrm>
          <a:prstGeom prst="rect">
            <a:avLst/>
          </a:prstGeom>
        </p:spPr>
      </p:pic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ECA56F19-5706-7EFC-9C82-3C10E473E153}"/>
              </a:ext>
            </a:extLst>
          </p:cNvPr>
          <p:cNvSpPr/>
          <p:nvPr/>
        </p:nvSpPr>
        <p:spPr>
          <a:xfrm rot="10800000">
            <a:off x="4090357" y="1364638"/>
            <a:ext cx="4011283" cy="1331115"/>
          </a:xfrm>
          <a:prstGeom prst="trapezoid">
            <a:avLst>
              <a:gd name="adj" fmla="val 438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CF5D171-6624-5877-59C0-9120BF9F8EE6}"/>
              </a:ext>
            </a:extLst>
          </p:cNvPr>
          <p:cNvSpPr/>
          <p:nvPr/>
        </p:nvSpPr>
        <p:spPr>
          <a:xfrm>
            <a:off x="4514927" y="1590465"/>
            <a:ext cx="345056" cy="345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320BC8C-9BBC-66FA-C09D-7CB7D4704303}"/>
              </a:ext>
            </a:extLst>
          </p:cNvPr>
          <p:cNvSpPr/>
          <p:nvPr/>
        </p:nvSpPr>
        <p:spPr>
          <a:xfrm>
            <a:off x="5231778" y="1590465"/>
            <a:ext cx="345056" cy="345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13162D7-6645-A68B-A115-3E4218F81485}"/>
              </a:ext>
            </a:extLst>
          </p:cNvPr>
          <p:cNvSpPr/>
          <p:nvPr/>
        </p:nvSpPr>
        <p:spPr>
          <a:xfrm>
            <a:off x="5948629" y="1599810"/>
            <a:ext cx="345056" cy="345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3613769-08DB-CEDF-E01C-01AF773EDC4F}"/>
              </a:ext>
            </a:extLst>
          </p:cNvPr>
          <p:cNvSpPr/>
          <p:nvPr/>
        </p:nvSpPr>
        <p:spPr>
          <a:xfrm>
            <a:off x="6665480" y="1590465"/>
            <a:ext cx="345056" cy="34505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C088EF-A339-6B36-69EC-4C4489D546DC}"/>
              </a:ext>
            </a:extLst>
          </p:cNvPr>
          <p:cNvSpPr/>
          <p:nvPr/>
        </p:nvSpPr>
        <p:spPr>
          <a:xfrm>
            <a:off x="7382331" y="1590465"/>
            <a:ext cx="345056" cy="345056"/>
          </a:xfrm>
          <a:prstGeom prst="ellipse">
            <a:avLst/>
          </a:prstGeom>
          <a:solidFill>
            <a:srgbClr val="964B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DEEA55C-3FEC-EB1E-4B4B-991DFEC05001}"/>
              </a:ext>
            </a:extLst>
          </p:cNvPr>
          <p:cNvSpPr/>
          <p:nvPr/>
        </p:nvSpPr>
        <p:spPr>
          <a:xfrm>
            <a:off x="4881261" y="2164080"/>
            <a:ext cx="345056" cy="345056"/>
          </a:xfrm>
          <a:prstGeom prst="ellipse">
            <a:avLst/>
          </a:prstGeom>
          <a:solidFill>
            <a:srgbClr val="33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862E461-49A2-4C87-8ECC-ACDA99CD1B9B}"/>
              </a:ext>
            </a:extLst>
          </p:cNvPr>
          <p:cNvSpPr/>
          <p:nvPr/>
        </p:nvSpPr>
        <p:spPr>
          <a:xfrm>
            <a:off x="5576834" y="2164080"/>
            <a:ext cx="345056" cy="34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5A30F83-2070-B80F-53DA-699E3E979D48}"/>
              </a:ext>
            </a:extLst>
          </p:cNvPr>
          <p:cNvSpPr/>
          <p:nvPr/>
        </p:nvSpPr>
        <p:spPr>
          <a:xfrm>
            <a:off x="6298005" y="2164080"/>
            <a:ext cx="345056" cy="345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B45F59E-0331-3655-92FC-0BA61EF882F8}"/>
              </a:ext>
            </a:extLst>
          </p:cNvPr>
          <p:cNvSpPr/>
          <p:nvPr/>
        </p:nvSpPr>
        <p:spPr>
          <a:xfrm>
            <a:off x="7010536" y="2168968"/>
            <a:ext cx="345056" cy="345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рапеция 14">
            <a:extLst>
              <a:ext uri="{FF2B5EF4-FFF2-40B4-BE49-F238E27FC236}">
                <a16:creationId xmlns:a16="http://schemas.microsoft.com/office/drawing/2014/main" id="{D470B68F-2160-F6A1-7477-0BCA7DFE4F45}"/>
              </a:ext>
            </a:extLst>
          </p:cNvPr>
          <p:cNvSpPr/>
          <p:nvPr/>
        </p:nvSpPr>
        <p:spPr>
          <a:xfrm rot="10800000">
            <a:off x="4090358" y="3698085"/>
            <a:ext cx="4011283" cy="1331115"/>
          </a:xfrm>
          <a:prstGeom prst="trapezoid">
            <a:avLst>
              <a:gd name="adj" fmla="val 438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CCFAF16-499F-0DD9-4D01-4A003EDF703E}"/>
              </a:ext>
            </a:extLst>
          </p:cNvPr>
          <p:cNvSpPr/>
          <p:nvPr/>
        </p:nvSpPr>
        <p:spPr>
          <a:xfrm>
            <a:off x="5231779" y="3923912"/>
            <a:ext cx="345056" cy="345056"/>
          </a:xfrm>
          <a:prstGeom prst="ellipse">
            <a:avLst/>
          </a:prstGeom>
          <a:solidFill>
            <a:srgbClr val="964B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FBC951-E19F-FF31-47AD-16DCB1489376}"/>
              </a:ext>
            </a:extLst>
          </p:cNvPr>
          <p:cNvSpPr/>
          <p:nvPr/>
        </p:nvSpPr>
        <p:spPr>
          <a:xfrm>
            <a:off x="5948630" y="3933257"/>
            <a:ext cx="345056" cy="345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B6AE842-FC6D-ABCA-63FD-38982E5FBBEE}"/>
              </a:ext>
            </a:extLst>
          </p:cNvPr>
          <p:cNvSpPr/>
          <p:nvPr/>
        </p:nvSpPr>
        <p:spPr>
          <a:xfrm>
            <a:off x="6665481" y="3923912"/>
            <a:ext cx="345056" cy="34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52E3826-A39A-92EC-F4CF-B9108B6D6189}"/>
              </a:ext>
            </a:extLst>
          </p:cNvPr>
          <p:cNvSpPr/>
          <p:nvPr/>
        </p:nvSpPr>
        <p:spPr>
          <a:xfrm>
            <a:off x="7382332" y="3923912"/>
            <a:ext cx="345056" cy="345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3229B04-433C-F195-73D8-E9ACDBBFBAF7}"/>
              </a:ext>
            </a:extLst>
          </p:cNvPr>
          <p:cNvSpPr/>
          <p:nvPr/>
        </p:nvSpPr>
        <p:spPr>
          <a:xfrm>
            <a:off x="4881262" y="4497527"/>
            <a:ext cx="345056" cy="345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077790A-A776-680F-44F1-A9C930A92839}"/>
              </a:ext>
            </a:extLst>
          </p:cNvPr>
          <p:cNvSpPr/>
          <p:nvPr/>
        </p:nvSpPr>
        <p:spPr>
          <a:xfrm>
            <a:off x="7010537" y="4502415"/>
            <a:ext cx="345056" cy="345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E50B3-C4A7-7F3B-BF5A-A94FC00F2E15}"/>
              </a:ext>
            </a:extLst>
          </p:cNvPr>
          <p:cNvSpPr txBox="1"/>
          <p:nvPr/>
        </p:nvSpPr>
        <p:spPr>
          <a:xfrm>
            <a:off x="8825661" y="1325232"/>
            <a:ext cx="2495608" cy="627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ru-RU" sz="3200" dirty="0">
                <a:latin typeface="Aptos" panose="020B0004020202020204" pitchFamily="34" charset="0"/>
              </a:rPr>
              <a:t>Переходник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57A53-CDBD-E144-D810-08909D38247B}"/>
              </a:ext>
            </a:extLst>
          </p:cNvPr>
          <p:cNvSpPr txBox="1"/>
          <p:nvPr/>
        </p:nvSpPr>
        <p:spPr>
          <a:xfrm>
            <a:off x="8613156" y="4096440"/>
            <a:ext cx="2495608" cy="627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ru-RU" sz="3200" dirty="0">
                <a:latin typeface="Aptos" panose="020B0004020202020204" pitchFamily="34" charset="0"/>
              </a:rPr>
              <a:t>Джойстик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325CD02-754F-7A7C-C908-4E2E483C3AB7}"/>
              </a:ext>
            </a:extLst>
          </p:cNvPr>
          <p:cNvSpPr/>
          <p:nvPr/>
        </p:nvSpPr>
        <p:spPr>
          <a:xfrm>
            <a:off x="2576212" y="5597886"/>
            <a:ext cx="345056" cy="345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C0E875C-67BA-537B-423E-A9AB04C73CCE}"/>
              </a:ext>
            </a:extLst>
          </p:cNvPr>
          <p:cNvSpPr/>
          <p:nvPr/>
        </p:nvSpPr>
        <p:spPr>
          <a:xfrm>
            <a:off x="8787944" y="5602035"/>
            <a:ext cx="345056" cy="345056"/>
          </a:xfrm>
          <a:prstGeom prst="ellipse">
            <a:avLst/>
          </a:prstGeom>
          <a:solidFill>
            <a:srgbClr val="964B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AA70545-E305-E137-5A93-5355A595BE78}"/>
              </a:ext>
            </a:extLst>
          </p:cNvPr>
          <p:cNvSpPr/>
          <p:nvPr/>
        </p:nvSpPr>
        <p:spPr>
          <a:xfrm>
            <a:off x="7205714" y="5604849"/>
            <a:ext cx="345056" cy="345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45D1FA-4D02-37DF-6BC1-B097ED3F26AC}"/>
              </a:ext>
            </a:extLst>
          </p:cNvPr>
          <p:cNvSpPr/>
          <p:nvPr/>
        </p:nvSpPr>
        <p:spPr>
          <a:xfrm>
            <a:off x="5430804" y="5613856"/>
            <a:ext cx="345056" cy="34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70561030-6D05-CAE0-ABA3-5E9FB9DA2E90}"/>
              </a:ext>
            </a:extLst>
          </p:cNvPr>
          <p:cNvSpPr/>
          <p:nvPr/>
        </p:nvSpPr>
        <p:spPr>
          <a:xfrm>
            <a:off x="4123503" y="5604849"/>
            <a:ext cx="345056" cy="345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D66564B-ECA8-6B21-5EBF-88CC9C34EADD}"/>
              </a:ext>
            </a:extLst>
          </p:cNvPr>
          <p:cNvSpPr/>
          <p:nvPr/>
        </p:nvSpPr>
        <p:spPr>
          <a:xfrm>
            <a:off x="10425195" y="5602035"/>
            <a:ext cx="345056" cy="345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3B23AC-8B27-538A-8A70-586D3296777C}"/>
              </a:ext>
            </a:extLst>
          </p:cNvPr>
          <p:cNvSpPr txBox="1"/>
          <p:nvPr/>
        </p:nvSpPr>
        <p:spPr>
          <a:xfrm>
            <a:off x="3090562" y="5561936"/>
            <a:ext cx="1277584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GND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F17F9E-BB19-55CF-D5AB-9E7FB15DB485}"/>
              </a:ext>
            </a:extLst>
          </p:cNvPr>
          <p:cNvSpPr txBox="1"/>
          <p:nvPr/>
        </p:nvSpPr>
        <p:spPr>
          <a:xfrm>
            <a:off x="4637853" y="5561936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Up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F11E53-5C15-44EA-D3F6-3C4F0F682C63}"/>
              </a:ext>
            </a:extLst>
          </p:cNvPr>
          <p:cNvSpPr txBox="1"/>
          <p:nvPr/>
        </p:nvSpPr>
        <p:spPr>
          <a:xfrm>
            <a:off x="5945154" y="5563980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Down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B88A3-9CEB-B245-92E3-57EEB313B969}"/>
              </a:ext>
            </a:extLst>
          </p:cNvPr>
          <p:cNvSpPr txBox="1"/>
          <p:nvPr/>
        </p:nvSpPr>
        <p:spPr>
          <a:xfrm>
            <a:off x="7718559" y="5561936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Left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6E9CDC-F378-B083-5D56-3BB6817944E4}"/>
              </a:ext>
            </a:extLst>
          </p:cNvPr>
          <p:cNvSpPr txBox="1"/>
          <p:nvPr/>
        </p:nvSpPr>
        <p:spPr>
          <a:xfrm>
            <a:off x="9302294" y="5559122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Right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044E7-51B4-F901-2E77-B150F93F4967}"/>
              </a:ext>
            </a:extLst>
          </p:cNvPr>
          <p:cNvSpPr txBox="1"/>
          <p:nvPr/>
        </p:nvSpPr>
        <p:spPr>
          <a:xfrm>
            <a:off x="10934135" y="5559122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Fire</a:t>
            </a:r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20630-9654-A354-A0DB-B2C201B66DCF}"/>
              </a:ext>
            </a:extLst>
          </p:cNvPr>
          <p:cNvSpPr txBox="1"/>
          <p:nvPr/>
        </p:nvSpPr>
        <p:spPr>
          <a:xfrm>
            <a:off x="2456628" y="155275"/>
            <a:ext cx="7278743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Разработка кода для </a:t>
            </a:r>
            <a:r>
              <a:rPr lang="en-US" sz="4800" b="1" spc="-50" dirty="0">
                <a:latin typeface="Aptos Display" panose="020B0004020202020204" pitchFamily="34" charset="0"/>
                <a:ea typeface="+mj-ea"/>
                <a:cs typeface="+mj-cs"/>
              </a:rPr>
              <a:t>Arduino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DF953-D388-16F5-EDC4-804E055D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91" y="1485900"/>
            <a:ext cx="3760716" cy="3243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E05C6-1FA9-5F61-94A4-BE5C0B02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60" y="1040894"/>
            <a:ext cx="3971615" cy="51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13B008-0733-DD8F-0913-F15C5F79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49" y="959930"/>
            <a:ext cx="3654894" cy="438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C6B3C7-DA62-F218-20A1-9C8F62977046}"/>
              </a:ext>
            </a:extLst>
          </p:cNvPr>
          <p:cNvSpPr txBox="1"/>
          <p:nvPr/>
        </p:nvSpPr>
        <p:spPr>
          <a:xfrm>
            <a:off x="2316751" y="0"/>
            <a:ext cx="7558498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50" dirty="0">
                <a:latin typeface="Aptos Display" panose="020B0004020202020204" pitchFamily="34" charset="0"/>
                <a:ea typeface="+mj-ea"/>
                <a:cs typeface="+mj-cs"/>
              </a:rPr>
              <a:t>Разработка настольного приложения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9F4BEC-02CC-A6C3-9195-DB63B57F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19" y="959930"/>
            <a:ext cx="3901778" cy="438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60E47-E542-DF7E-D4EE-5D49BA1D7EEB}"/>
              </a:ext>
            </a:extLst>
          </p:cNvPr>
          <p:cNvSpPr txBox="1"/>
          <p:nvPr/>
        </p:nvSpPr>
        <p:spPr>
          <a:xfrm>
            <a:off x="2003343" y="5436050"/>
            <a:ext cx="1828529" cy="462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400" b="1" spc="-50" dirty="0">
                <a:latin typeface="Aptos Display" panose="020B0004020202020204" pitchFamily="34" charset="0"/>
                <a:ea typeface="+mj-ea"/>
                <a:cs typeface="+mj-cs"/>
              </a:rPr>
              <a:t>Макет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143DC-0702-3844-EBFA-22597D9B7670}"/>
              </a:ext>
            </a:extLst>
          </p:cNvPr>
          <p:cNvSpPr txBox="1"/>
          <p:nvPr/>
        </p:nvSpPr>
        <p:spPr>
          <a:xfrm>
            <a:off x="8027133" y="5436050"/>
            <a:ext cx="2050526" cy="462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400" b="1" spc="-50" dirty="0">
                <a:latin typeface="Aptos Display" panose="020B0004020202020204" pitchFamily="34" charset="0"/>
                <a:ea typeface="+mj-ea"/>
                <a:cs typeface="+mj-cs"/>
              </a:rPr>
              <a:t>Приложение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66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6D95DB-2C8F-FDE9-0175-1A77E1BF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03200"/>
            <a:ext cx="2899881" cy="61166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1229CD-D73C-BB79-ECE9-0191EE1C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59" y="830355"/>
            <a:ext cx="7643522" cy="5197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DF35F3-B44C-A9DA-6572-7D10509F0C7F}"/>
              </a:ext>
            </a:extLst>
          </p:cNvPr>
          <p:cNvSpPr txBox="1"/>
          <p:nvPr/>
        </p:nvSpPr>
        <p:spPr>
          <a:xfrm>
            <a:off x="2316751" y="106647"/>
            <a:ext cx="7558498" cy="634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50" dirty="0">
                <a:latin typeface="Aptos Display" panose="020B0004020202020204" pitchFamily="34" charset="0"/>
                <a:ea typeface="+mj-ea"/>
                <a:cs typeface="+mj-cs"/>
              </a:rPr>
              <a:t>Пример реализации функционала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60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BF6A02-3F28-32E4-8935-1E4CE8A2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41" y="274262"/>
            <a:ext cx="2514591" cy="5753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BE6B5-1448-97E0-385B-4EBA9628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37" y="830355"/>
            <a:ext cx="7643522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</TotalTime>
  <Words>193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Владимир Бурбах</dc:creator>
  <cp:lastModifiedBy>Роман Закутин</cp:lastModifiedBy>
  <cp:revision>12</cp:revision>
  <dcterms:created xsi:type="dcterms:W3CDTF">2024-06-15T02:24:36Z</dcterms:created>
  <dcterms:modified xsi:type="dcterms:W3CDTF">2024-06-16T06:55:03Z</dcterms:modified>
</cp:coreProperties>
</file>