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71" r:id="rId11"/>
    <p:sldId id="272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F7F7F"/>
    <a:srgbClr val="FFC000"/>
    <a:srgbClr val="F4F5F6"/>
    <a:srgbClr val="339933"/>
    <a:srgbClr val="FFFF00"/>
    <a:srgbClr val="964B00"/>
    <a:srgbClr val="EFB6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86DF-3E10-42E5-8765-7C568B1ED062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12B8-7BCB-416B-9A6E-76DE5B79B11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24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86DF-3E10-42E5-8765-7C568B1ED062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12B8-7BCB-416B-9A6E-76DE5B79B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1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86DF-3E10-42E5-8765-7C568B1ED062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12B8-7BCB-416B-9A6E-76DE5B79B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56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86DF-3E10-42E5-8765-7C568B1ED062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12B8-7BCB-416B-9A6E-76DE5B79B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00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86DF-3E10-42E5-8765-7C568B1ED062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12B8-7BCB-416B-9A6E-76DE5B79B11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94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86DF-3E10-42E5-8765-7C568B1ED062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12B8-7BCB-416B-9A6E-76DE5B79B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03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86DF-3E10-42E5-8765-7C568B1ED062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12B8-7BCB-416B-9A6E-76DE5B79B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91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86DF-3E10-42E5-8765-7C568B1ED062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12B8-7BCB-416B-9A6E-76DE5B79B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53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86DF-3E10-42E5-8765-7C568B1ED062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12B8-7BCB-416B-9A6E-76DE5B79B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29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4186DF-3E10-42E5-8765-7C568B1ED062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5912B8-7BCB-416B-9A6E-76DE5B79B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5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86DF-3E10-42E5-8765-7C568B1ED062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12B8-7BCB-416B-9A6E-76DE5B79B1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19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4186DF-3E10-42E5-8765-7C568B1ED062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5912B8-7BCB-416B-9A6E-76DE5B79B11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18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E8DFA4-EEB0-539A-800F-4762D3C13DC5}"/>
              </a:ext>
            </a:extLst>
          </p:cNvPr>
          <p:cNvSpPr txBox="1"/>
          <p:nvPr/>
        </p:nvSpPr>
        <p:spPr>
          <a:xfrm>
            <a:off x="1842459" y="1982450"/>
            <a:ext cx="85070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latin typeface="Aptos Display" panose="020B0004020202020204" pitchFamily="34" charset="0"/>
              </a:rPr>
              <a:t>РАЗРАБОТКА ДРАЙВЕРА ДЛЯ ДЖОЙСТИКА ОТ ИГРОВОЙ КОНСОЛИ </a:t>
            </a:r>
            <a:r>
              <a:rPr lang="en-US" sz="4400" b="1" dirty="0">
                <a:latin typeface="Aptos Display" panose="020B0004020202020204" pitchFamily="34" charset="0"/>
              </a:rPr>
              <a:t>ATARI2600</a:t>
            </a:r>
            <a:endParaRPr lang="ru-RU" sz="4400" b="1" dirty="0">
              <a:latin typeface="Aptos Display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24A688-BDF3-EC3A-5A4C-E4BA92C3F7FE}"/>
              </a:ext>
            </a:extLst>
          </p:cNvPr>
          <p:cNvSpPr txBox="1"/>
          <p:nvPr/>
        </p:nvSpPr>
        <p:spPr>
          <a:xfrm>
            <a:off x="7065034" y="4873924"/>
            <a:ext cx="4917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latin typeface="Aptos" panose="020B0004020202020204" pitchFamily="34" charset="0"/>
              </a:rPr>
              <a:t>Выполнил студент группы 309</a:t>
            </a:r>
            <a:r>
              <a:rPr lang="en-US" sz="2400" dirty="0">
                <a:latin typeface="Aptos" panose="020B0004020202020204" pitchFamily="34" charset="0"/>
              </a:rPr>
              <a:t>4</a:t>
            </a:r>
            <a:r>
              <a:rPr lang="ru-RU" sz="2400" dirty="0" err="1">
                <a:latin typeface="Aptos" panose="020B0004020202020204" pitchFamily="34" charset="0"/>
              </a:rPr>
              <a:t>зу</a:t>
            </a:r>
            <a:r>
              <a:rPr lang="ru-RU" sz="2400" dirty="0">
                <a:latin typeface="Aptos" panose="020B0004020202020204" pitchFamily="34" charset="0"/>
              </a:rPr>
              <a:t> ИЭИС НовГУ :</a:t>
            </a:r>
          </a:p>
          <a:p>
            <a:pPr algn="r"/>
            <a:r>
              <a:rPr lang="ru-RU" sz="2400" dirty="0">
                <a:latin typeface="Aptos" panose="020B0004020202020204" pitchFamily="34" charset="0"/>
              </a:rPr>
              <a:t>Бурбах Владимир</a:t>
            </a:r>
          </a:p>
        </p:txBody>
      </p:sp>
    </p:spTree>
    <p:extLst>
      <p:ext uri="{BB962C8B-B14F-4D97-AF65-F5344CB8AC3E}">
        <p14:creationId xmlns:p14="http://schemas.microsoft.com/office/powerpoint/2010/main" val="223107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44EDC70-0C18-2A41-8555-FF0350D3C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511" y="708034"/>
            <a:ext cx="6015323" cy="557087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4C16AD-1D4D-E717-0DF2-81DA17ACC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60" y="137159"/>
            <a:ext cx="2111760" cy="608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02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44EDC70-0C18-2A41-8555-FF0350D3C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511" y="708034"/>
            <a:ext cx="6015323" cy="557087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5EF9ED-F12E-48D8-81CB-559044EFF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591" y="182880"/>
            <a:ext cx="2442872" cy="611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60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cxnSp>
        <p:nvCxnSpPr>
          <p:cNvPr id="25" name="Straight Connector 1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9A105D-A33A-E18D-74F3-B6A261FB8046}"/>
              </a:ext>
            </a:extLst>
          </p:cNvPr>
          <p:cNvSpPr txBox="1"/>
          <p:nvPr/>
        </p:nvSpPr>
        <p:spPr>
          <a:xfrm>
            <a:off x="4974771" y="634946"/>
            <a:ext cx="6574972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+mj-ea"/>
                <a:cs typeface="+mj-cs"/>
              </a:rPr>
              <a:t>Заключение</a:t>
            </a:r>
            <a:endParaRPr lang="en-US" sz="4800" b="1" spc="-50" dirty="0">
              <a:solidFill>
                <a:schemeClr val="tx1">
                  <a:lumMod val="75000"/>
                  <a:lumOff val="25000"/>
                </a:schemeClr>
              </a:solidFill>
              <a:latin typeface="Aptos" panose="020B0004020202020204" pitchFamily="34" charset="0"/>
              <a:ea typeface="+mj-ea"/>
              <a:cs typeface="+mj-cs"/>
            </a:endParaRPr>
          </a:p>
        </p:txBody>
      </p:sp>
      <p:pic>
        <p:nvPicPr>
          <p:cNvPr id="5" name="Рисунок 4" descr="Изображение выглядит как электроника, Электронное устройство, рычаг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9CD3FE9A-0213-6395-F6F6-40E006917C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07" r="21442" b="2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cxnSp>
        <p:nvCxnSpPr>
          <p:cNvPr id="27" name="Straight Connector 17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954D17C-EF56-82ED-2EC7-43C9F084D586}"/>
              </a:ext>
            </a:extLst>
          </p:cNvPr>
          <p:cNvSpPr txBox="1"/>
          <p:nvPr/>
        </p:nvSpPr>
        <p:spPr>
          <a:xfrm>
            <a:off x="4974769" y="2198913"/>
            <a:ext cx="6574973" cy="42658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В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ходе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курсового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проектирования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было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разработано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программное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обеспечение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для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возможности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использования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на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ПК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джойстика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от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игровой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приставки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Atari2600, а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также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возможность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самостоятельно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задавать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клавиши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или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же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комбинации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клавиш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для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упрощения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выполнения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рутинных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задач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при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работе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за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компьютером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.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Был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получен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бесценный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опыт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работы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с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микроконтроллерами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Arduino и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опыт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по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взаимодействию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Arduino с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другими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языками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программирования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.</a:t>
            </a:r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CADA4CA0-9A57-4FBE-A9E5-24DFC23C3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24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9A105D-A33A-E18D-74F3-B6A261FB8046}"/>
              </a:ext>
            </a:extLst>
          </p:cNvPr>
          <p:cNvSpPr txBox="1"/>
          <p:nvPr/>
        </p:nvSpPr>
        <p:spPr>
          <a:xfrm>
            <a:off x="1534295" y="1745110"/>
            <a:ext cx="9123409" cy="16838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4800" b="1" spc="-50" dirty="0">
                <a:latin typeface="Aptos Display" panose="020B0004020202020204" pitchFamily="34" charset="0"/>
                <a:ea typeface="+mj-ea"/>
                <a:cs typeface="+mj-cs"/>
              </a:rPr>
              <a:t>СПАСИБО ЗА ВНИМАНИЕ!</a:t>
            </a:r>
            <a:endParaRPr lang="en-US" sz="4800" b="1" spc="-50" dirty="0">
              <a:latin typeface="Aptos Display" panose="020B0004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5378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5CA7AA-2939-2040-CC1E-3F1BEA1E0C68}"/>
              </a:ext>
            </a:extLst>
          </p:cNvPr>
          <p:cNvSpPr txBox="1"/>
          <p:nvPr/>
        </p:nvSpPr>
        <p:spPr>
          <a:xfrm>
            <a:off x="6331355" y="512049"/>
            <a:ext cx="4821283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spc="-50" dirty="0" err="1">
                <a:latin typeface="Aptos Display" panose="020B0004020202020204" pitchFamily="34" charset="0"/>
                <a:ea typeface="+mj-ea"/>
                <a:cs typeface="+mj-cs"/>
              </a:rPr>
              <a:t>Постановка</a:t>
            </a:r>
            <a:r>
              <a:rPr lang="en-US" sz="4800" b="1" spc="-50" dirty="0">
                <a:latin typeface="Aptos Display" panose="020B0004020202020204" pitchFamily="34" charset="0"/>
                <a:ea typeface="+mj-ea"/>
                <a:cs typeface="+mj-cs"/>
              </a:rPr>
              <a:t> задачи</a:t>
            </a:r>
          </a:p>
        </p:txBody>
      </p:sp>
      <p:pic>
        <p:nvPicPr>
          <p:cNvPr id="13" name="Рисунок 12" descr="Изображение выглядит как металлоизделия, электроника, Электронное устройство, Устройство ввода&#10;&#10;Автоматически созданное описание">
            <a:extLst>
              <a:ext uri="{FF2B5EF4-FFF2-40B4-BE49-F238E27FC236}">
                <a16:creationId xmlns:a16="http://schemas.microsoft.com/office/drawing/2014/main" id="{1199BA6B-2BC2-2EB3-E0A6-762437D01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2" y="1237428"/>
            <a:ext cx="4821282" cy="35436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ED468C-5A04-1A7D-C9F9-22D22F58B635}"/>
              </a:ext>
            </a:extLst>
          </p:cNvPr>
          <p:cNvSpPr txBox="1"/>
          <p:nvPr/>
        </p:nvSpPr>
        <p:spPr>
          <a:xfrm>
            <a:off x="6426605" y="2198914"/>
            <a:ext cx="5311141" cy="35436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sz="2400" dirty="0" err="1"/>
              <a:t>Задачей</a:t>
            </a:r>
            <a:r>
              <a:rPr lang="en-US" sz="2400" dirty="0"/>
              <a:t> </a:t>
            </a:r>
            <a:r>
              <a:rPr lang="en-US" sz="2400" dirty="0" err="1"/>
              <a:t>данного</a:t>
            </a:r>
            <a:r>
              <a:rPr lang="en-US" sz="2400" dirty="0"/>
              <a:t> </a:t>
            </a:r>
            <a:r>
              <a:rPr lang="en-US" sz="2400" dirty="0" err="1"/>
              <a:t>курсового</a:t>
            </a:r>
            <a:r>
              <a:rPr lang="en-US" sz="2400" dirty="0"/>
              <a:t> </a:t>
            </a:r>
            <a:r>
              <a:rPr lang="en-US" sz="2400" dirty="0" err="1"/>
              <a:t>проекта</a:t>
            </a:r>
            <a:r>
              <a:rPr lang="en-US" sz="2400" dirty="0"/>
              <a:t> </a:t>
            </a:r>
            <a:r>
              <a:rPr lang="en-US" sz="2400" dirty="0" err="1"/>
              <a:t>является</a:t>
            </a:r>
            <a:r>
              <a:rPr lang="en-US" sz="2400" dirty="0"/>
              <a:t> </a:t>
            </a:r>
            <a:r>
              <a:rPr lang="en-US" sz="2400" dirty="0" err="1"/>
              <a:t>разработка</a:t>
            </a:r>
            <a:r>
              <a:rPr lang="en-US" sz="2400" dirty="0"/>
              <a:t> </a:t>
            </a:r>
            <a:r>
              <a:rPr lang="en-US" sz="2400" dirty="0" err="1"/>
              <a:t>драйвера</a:t>
            </a:r>
            <a:r>
              <a:rPr lang="en-US" sz="2400" dirty="0"/>
              <a:t> для </a:t>
            </a:r>
            <a:r>
              <a:rPr lang="en-US" sz="2400" dirty="0" err="1"/>
              <a:t>джойстика</a:t>
            </a:r>
            <a:r>
              <a:rPr lang="en-US" sz="2400" dirty="0"/>
              <a:t> </a:t>
            </a:r>
            <a:r>
              <a:rPr lang="en-US" sz="2400" dirty="0" err="1"/>
              <a:t>от</a:t>
            </a:r>
            <a:r>
              <a:rPr lang="en-US" sz="2400" dirty="0"/>
              <a:t> </a:t>
            </a:r>
            <a:r>
              <a:rPr lang="en-US" sz="2400" dirty="0" err="1"/>
              <a:t>игровой</a:t>
            </a:r>
            <a:r>
              <a:rPr lang="en-US" sz="2400" dirty="0"/>
              <a:t> </a:t>
            </a:r>
            <a:r>
              <a:rPr lang="en-US" sz="2400" dirty="0" err="1"/>
              <a:t>консоли</a:t>
            </a:r>
            <a:r>
              <a:rPr lang="en-US" sz="2400" dirty="0"/>
              <a:t> Atari2600 при </a:t>
            </a:r>
            <a:r>
              <a:rPr lang="en-US" sz="2400" dirty="0" err="1"/>
              <a:t>помощи</a:t>
            </a:r>
            <a:r>
              <a:rPr lang="en-US" sz="2400" dirty="0"/>
              <a:t> </a:t>
            </a:r>
            <a:r>
              <a:rPr lang="en-US" sz="2400" dirty="0" err="1"/>
              <a:t>микроконтроллера</a:t>
            </a:r>
            <a:r>
              <a:rPr lang="en-US" sz="2400" dirty="0"/>
              <a:t> Arduino. </a:t>
            </a:r>
            <a:r>
              <a:rPr lang="en-US" sz="2400" dirty="0" err="1"/>
              <a:t>Также</a:t>
            </a:r>
            <a:r>
              <a:rPr lang="en-US" sz="2400" dirty="0"/>
              <a:t> </a:t>
            </a:r>
            <a:r>
              <a:rPr lang="en-US" sz="2400" dirty="0" err="1"/>
              <a:t>необходимо</a:t>
            </a:r>
            <a:r>
              <a:rPr lang="en-US" sz="2400" dirty="0"/>
              <a:t> </a:t>
            </a:r>
            <a:r>
              <a:rPr lang="en-US" sz="2400" dirty="0" err="1"/>
              <a:t>разработать</a:t>
            </a:r>
            <a:r>
              <a:rPr lang="en-US" sz="2400" dirty="0"/>
              <a:t> </a:t>
            </a:r>
            <a:r>
              <a:rPr lang="en-US" sz="2400" dirty="0" err="1"/>
              <a:t>программу</a:t>
            </a:r>
            <a:r>
              <a:rPr lang="en-US" sz="2400" dirty="0"/>
              <a:t>, в </a:t>
            </a:r>
            <a:r>
              <a:rPr lang="en-US" sz="2400" dirty="0" err="1"/>
              <a:t>которой</a:t>
            </a:r>
            <a:r>
              <a:rPr lang="en-US" sz="2400" dirty="0"/>
              <a:t> </a:t>
            </a:r>
            <a:r>
              <a:rPr lang="ru-RU" sz="2400" dirty="0"/>
              <a:t>должна быть </a:t>
            </a:r>
            <a:r>
              <a:rPr lang="en-US" sz="2400" dirty="0" err="1"/>
              <a:t>возможность</a:t>
            </a:r>
            <a:r>
              <a:rPr lang="en-US" sz="2400" dirty="0"/>
              <a:t> </a:t>
            </a:r>
            <a:r>
              <a:rPr lang="en-US" sz="2400" dirty="0" err="1"/>
              <a:t>задавать</a:t>
            </a:r>
            <a:r>
              <a:rPr lang="en-US" sz="2400" dirty="0"/>
              <a:t> </a:t>
            </a:r>
            <a:r>
              <a:rPr lang="en-US" sz="2400" dirty="0" err="1"/>
              <a:t>определенные</a:t>
            </a:r>
            <a:r>
              <a:rPr lang="en-US" sz="2400" dirty="0"/>
              <a:t> </a:t>
            </a:r>
            <a:r>
              <a:rPr lang="en-US" sz="2400" dirty="0" err="1"/>
              <a:t>клавиши</a:t>
            </a:r>
            <a:r>
              <a:rPr lang="en-US" sz="2400" dirty="0"/>
              <a:t> на </a:t>
            </a:r>
            <a:r>
              <a:rPr lang="en-US" sz="2400" dirty="0" err="1"/>
              <a:t>действия</a:t>
            </a:r>
            <a:r>
              <a:rPr lang="en-US" sz="2400" dirty="0"/>
              <a:t> </a:t>
            </a:r>
            <a:r>
              <a:rPr lang="en-US" sz="2400" dirty="0" err="1"/>
              <a:t>джойстика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835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1DF8ADF6-ED12-437A-B2E6-899171324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F9F851-8444-448D-8731-E4B48C327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01B8763-7870-4868-B9C5-1A0C26DE1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62755092-2A02-4B19-ABF7-2F2AB9C2C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BE2575-D9C0-CE3D-2238-23EFE3127DBF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cap="all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Aptos Display" panose="020B0004020202020204" pitchFamily="34" charset="0"/>
                <a:ea typeface="+mj-ea"/>
                <a:cs typeface="+mj-cs"/>
              </a:rPr>
              <a:t>Инструментальные средства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6008FA6-BA07-7C65-7352-D72FBCC6E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458" y="1597083"/>
            <a:ext cx="2484888" cy="1688729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ADBD06EA-6295-41AD-B616-9DA974C19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201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Графика, снимок экрана, линия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D27ECDB8-FE8C-E440-5E9A-87AB647DF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064" y="1203042"/>
            <a:ext cx="2476811" cy="2476811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2440AE10-1CFB-40D2-B6FE-1EE33302F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8730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Рисунок 19" descr="Изображение выглядит как Шрифт, Графика, логотип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257FAB83-142F-4A2C-551C-F700973BCE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93" y="2017714"/>
            <a:ext cx="2511016" cy="847467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1F8DA95A-2087-4C28-9646-5467AF2FC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5464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 descr="Изображение выглядит как логотип, графическая вставка, Графика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EA0A4DF4-27F7-DA93-B8E6-A4378F7C2FD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77" r="22615"/>
          <a:stretch/>
        </p:blipFill>
        <p:spPr>
          <a:xfrm>
            <a:off x="9055327" y="1263716"/>
            <a:ext cx="2487746" cy="2355463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B5A16B8-D4DD-4B6E-8E67-8D81432C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AC2BE2F-F3D5-4884-841C-943EAF336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622056F-7F2B-4B8E-94D8-45FE14DCC7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87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электроника, Электронный компонент, Компонент схемы, Электронная техника&#10;&#10;Автоматически созданное описание">
            <a:extLst>
              <a:ext uri="{FF2B5EF4-FFF2-40B4-BE49-F238E27FC236}">
                <a16:creationId xmlns:a16="http://schemas.microsoft.com/office/drawing/2014/main" id="{AA5D2E09-1460-1E80-4E9C-83BB98CDD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65" y="1724645"/>
            <a:ext cx="4544947" cy="34087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7D6350-0EF4-5386-EE08-74862D74261A}"/>
              </a:ext>
            </a:extLst>
          </p:cNvPr>
          <p:cNvSpPr txBox="1"/>
          <p:nvPr/>
        </p:nvSpPr>
        <p:spPr>
          <a:xfrm>
            <a:off x="3187717" y="168214"/>
            <a:ext cx="5816566" cy="7701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spc="-50" dirty="0">
                <a:latin typeface="Aptos Display" panose="020B0004020202020204" pitchFamily="34" charset="0"/>
                <a:ea typeface="+mj-ea"/>
                <a:cs typeface="+mj-cs"/>
              </a:rPr>
              <a:t>Arduino UNO R3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7DD5E-508C-8874-DC2F-822C078D3B24}"/>
              </a:ext>
            </a:extLst>
          </p:cNvPr>
          <p:cNvSpPr txBox="1"/>
          <p:nvPr/>
        </p:nvSpPr>
        <p:spPr>
          <a:xfrm>
            <a:off x="6096000" y="1717035"/>
            <a:ext cx="55491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 err="1">
                <a:latin typeface="Aptos" panose="020B0004020202020204" pitchFamily="34" charset="0"/>
              </a:rPr>
              <a:t>Arduino</a:t>
            </a:r>
            <a:r>
              <a:rPr lang="ru-RU" sz="2400" dirty="0">
                <a:latin typeface="Aptos" panose="020B0004020202020204" pitchFamily="34" charset="0"/>
              </a:rPr>
              <a:t> UNO — это плата микроконтроллера на базе ATmega328P. Он имеет 14 цифровых входов/выходов (из которых 6 можно использовать в качестве выходов ШИМ), 6 аналоговых входов, керамический резонатор 16 МГц, USB-соединение, разъем питания, разъем ICSP и кнопку сброса. </a:t>
            </a:r>
          </a:p>
        </p:txBody>
      </p:sp>
    </p:spTree>
    <p:extLst>
      <p:ext uri="{BB962C8B-B14F-4D97-AF65-F5344CB8AC3E}">
        <p14:creationId xmlns:p14="http://schemas.microsoft.com/office/powerpoint/2010/main" val="210010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C4C217-4DC1-8889-06D0-763DFE36D7CF}"/>
              </a:ext>
            </a:extLst>
          </p:cNvPr>
          <p:cNvSpPr txBox="1"/>
          <p:nvPr/>
        </p:nvSpPr>
        <p:spPr>
          <a:xfrm>
            <a:off x="2456628" y="155275"/>
            <a:ext cx="7278743" cy="8176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4800" b="1" spc="-50" dirty="0">
                <a:latin typeface="Aptos Display" panose="020B0004020202020204" pitchFamily="34" charset="0"/>
                <a:ea typeface="+mj-ea"/>
                <a:cs typeface="+mj-cs"/>
              </a:rPr>
              <a:t>Подключение устройства</a:t>
            </a:r>
            <a:endParaRPr lang="en-US" sz="4800" b="1" spc="-50" dirty="0">
              <a:latin typeface="Aptos Display" panose="020B0004020202020204" pitchFamily="34" charset="0"/>
              <a:ea typeface="+mj-ea"/>
              <a:cs typeface="+mj-cs"/>
            </a:endParaRPr>
          </a:p>
        </p:txBody>
      </p:sp>
      <p:pic>
        <p:nvPicPr>
          <p:cNvPr id="4" name="Рисунок 3" descr="Изображение выглядит как соединитель, Электроснабжение, кабель&#10;&#10;Автоматически созданное описание">
            <a:extLst>
              <a:ext uri="{FF2B5EF4-FFF2-40B4-BE49-F238E27FC236}">
                <a16:creationId xmlns:a16="http://schemas.microsoft.com/office/drawing/2014/main" id="{CE825A4C-328F-4731-D0F9-3A97A367E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07" y="1402760"/>
            <a:ext cx="3349827" cy="3349827"/>
          </a:xfrm>
          <a:prstGeom prst="rect">
            <a:avLst/>
          </a:prstGeom>
        </p:spPr>
      </p:pic>
      <p:sp>
        <p:nvSpPr>
          <p:cNvPr id="5" name="Трапеция 4">
            <a:extLst>
              <a:ext uri="{FF2B5EF4-FFF2-40B4-BE49-F238E27FC236}">
                <a16:creationId xmlns:a16="http://schemas.microsoft.com/office/drawing/2014/main" id="{ECA56F19-5706-7EFC-9C82-3C10E473E153}"/>
              </a:ext>
            </a:extLst>
          </p:cNvPr>
          <p:cNvSpPr/>
          <p:nvPr/>
        </p:nvSpPr>
        <p:spPr>
          <a:xfrm rot="10800000">
            <a:off x="4090357" y="1364638"/>
            <a:ext cx="4011283" cy="1331115"/>
          </a:xfrm>
          <a:prstGeom prst="trapezoid">
            <a:avLst>
              <a:gd name="adj" fmla="val 43868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8CF5D171-6624-5877-59C0-9120BF9F8EE6}"/>
              </a:ext>
            </a:extLst>
          </p:cNvPr>
          <p:cNvSpPr/>
          <p:nvPr/>
        </p:nvSpPr>
        <p:spPr>
          <a:xfrm>
            <a:off x="4514927" y="1590465"/>
            <a:ext cx="345056" cy="3450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320BC8C-9BBC-66FA-C09D-7CB7D4704303}"/>
              </a:ext>
            </a:extLst>
          </p:cNvPr>
          <p:cNvSpPr/>
          <p:nvPr/>
        </p:nvSpPr>
        <p:spPr>
          <a:xfrm>
            <a:off x="5231778" y="1590465"/>
            <a:ext cx="345056" cy="3450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13162D7-6645-A68B-A115-3E4218F81485}"/>
              </a:ext>
            </a:extLst>
          </p:cNvPr>
          <p:cNvSpPr/>
          <p:nvPr/>
        </p:nvSpPr>
        <p:spPr>
          <a:xfrm>
            <a:off x="5948629" y="1599810"/>
            <a:ext cx="345056" cy="34505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F3613769-08DB-CEDF-E01C-01AF773EDC4F}"/>
              </a:ext>
            </a:extLst>
          </p:cNvPr>
          <p:cNvSpPr/>
          <p:nvPr/>
        </p:nvSpPr>
        <p:spPr>
          <a:xfrm>
            <a:off x="6665480" y="1590465"/>
            <a:ext cx="345056" cy="34505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6C088EF-A339-6B36-69EC-4C4489D546DC}"/>
              </a:ext>
            </a:extLst>
          </p:cNvPr>
          <p:cNvSpPr/>
          <p:nvPr/>
        </p:nvSpPr>
        <p:spPr>
          <a:xfrm>
            <a:off x="7382331" y="1590465"/>
            <a:ext cx="345056" cy="345056"/>
          </a:xfrm>
          <a:prstGeom prst="ellipse">
            <a:avLst/>
          </a:prstGeom>
          <a:solidFill>
            <a:srgbClr val="964B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EDEEA55C-3FEC-EB1E-4B4B-991DFEC05001}"/>
              </a:ext>
            </a:extLst>
          </p:cNvPr>
          <p:cNvSpPr/>
          <p:nvPr/>
        </p:nvSpPr>
        <p:spPr>
          <a:xfrm>
            <a:off x="4881261" y="2164080"/>
            <a:ext cx="345056" cy="345056"/>
          </a:xfrm>
          <a:prstGeom prst="ellipse">
            <a:avLst/>
          </a:prstGeom>
          <a:solidFill>
            <a:srgbClr val="33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6862E461-49A2-4C87-8ECC-ACDA99CD1B9B}"/>
              </a:ext>
            </a:extLst>
          </p:cNvPr>
          <p:cNvSpPr/>
          <p:nvPr/>
        </p:nvSpPr>
        <p:spPr>
          <a:xfrm>
            <a:off x="5576834" y="2164080"/>
            <a:ext cx="345056" cy="345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5A30F83-2070-B80F-53DA-699E3E979D48}"/>
              </a:ext>
            </a:extLst>
          </p:cNvPr>
          <p:cNvSpPr/>
          <p:nvPr/>
        </p:nvSpPr>
        <p:spPr>
          <a:xfrm>
            <a:off x="6298005" y="2164080"/>
            <a:ext cx="345056" cy="34505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1B45F59E-0331-3655-92FC-0BA61EF882F8}"/>
              </a:ext>
            </a:extLst>
          </p:cNvPr>
          <p:cNvSpPr/>
          <p:nvPr/>
        </p:nvSpPr>
        <p:spPr>
          <a:xfrm>
            <a:off x="7010536" y="2168968"/>
            <a:ext cx="345056" cy="3450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рапеция 14">
            <a:extLst>
              <a:ext uri="{FF2B5EF4-FFF2-40B4-BE49-F238E27FC236}">
                <a16:creationId xmlns:a16="http://schemas.microsoft.com/office/drawing/2014/main" id="{D470B68F-2160-F6A1-7477-0BCA7DFE4F45}"/>
              </a:ext>
            </a:extLst>
          </p:cNvPr>
          <p:cNvSpPr/>
          <p:nvPr/>
        </p:nvSpPr>
        <p:spPr>
          <a:xfrm rot="10800000">
            <a:off x="4090358" y="3698085"/>
            <a:ext cx="4011283" cy="1331115"/>
          </a:xfrm>
          <a:prstGeom prst="trapezoid">
            <a:avLst>
              <a:gd name="adj" fmla="val 43868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7CCFAF16-499F-0DD9-4D01-4A003EDF703E}"/>
              </a:ext>
            </a:extLst>
          </p:cNvPr>
          <p:cNvSpPr/>
          <p:nvPr/>
        </p:nvSpPr>
        <p:spPr>
          <a:xfrm>
            <a:off x="5231779" y="3923912"/>
            <a:ext cx="345056" cy="345056"/>
          </a:xfrm>
          <a:prstGeom prst="ellipse">
            <a:avLst/>
          </a:prstGeom>
          <a:solidFill>
            <a:srgbClr val="964B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5FBC951-E19F-FF31-47AD-16DCB1489376}"/>
              </a:ext>
            </a:extLst>
          </p:cNvPr>
          <p:cNvSpPr/>
          <p:nvPr/>
        </p:nvSpPr>
        <p:spPr>
          <a:xfrm>
            <a:off x="5948630" y="3933257"/>
            <a:ext cx="345056" cy="34505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1B6AE842-FC6D-ABCA-63FD-38982E5FBBEE}"/>
              </a:ext>
            </a:extLst>
          </p:cNvPr>
          <p:cNvSpPr/>
          <p:nvPr/>
        </p:nvSpPr>
        <p:spPr>
          <a:xfrm>
            <a:off x="6665481" y="3923912"/>
            <a:ext cx="345056" cy="345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52E3826-A39A-92EC-F4CF-B9108B6D6189}"/>
              </a:ext>
            </a:extLst>
          </p:cNvPr>
          <p:cNvSpPr/>
          <p:nvPr/>
        </p:nvSpPr>
        <p:spPr>
          <a:xfrm>
            <a:off x="7382332" y="3923912"/>
            <a:ext cx="345056" cy="3450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63229B04-433C-F195-73D8-E9ACDBBFBAF7}"/>
              </a:ext>
            </a:extLst>
          </p:cNvPr>
          <p:cNvSpPr/>
          <p:nvPr/>
        </p:nvSpPr>
        <p:spPr>
          <a:xfrm>
            <a:off x="4881262" y="4497527"/>
            <a:ext cx="345056" cy="3450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1077790A-A776-680F-44F1-A9C930A92839}"/>
              </a:ext>
            </a:extLst>
          </p:cNvPr>
          <p:cNvSpPr/>
          <p:nvPr/>
        </p:nvSpPr>
        <p:spPr>
          <a:xfrm>
            <a:off x="7010537" y="4502415"/>
            <a:ext cx="345056" cy="3450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BE50B3-C4A7-7F3B-BF5A-A94FC00F2E15}"/>
              </a:ext>
            </a:extLst>
          </p:cNvPr>
          <p:cNvSpPr txBox="1"/>
          <p:nvPr/>
        </p:nvSpPr>
        <p:spPr>
          <a:xfrm>
            <a:off x="8825661" y="1325232"/>
            <a:ext cx="2495608" cy="6275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ru-RU" sz="3200" dirty="0">
                <a:latin typeface="Aptos" panose="020B0004020202020204" pitchFamily="34" charset="0"/>
              </a:rPr>
              <a:t>Переходник</a:t>
            </a:r>
            <a:endParaRPr lang="en-US" sz="2400" dirty="0">
              <a:latin typeface="Aptos" panose="020B00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057A53-CDBD-E144-D810-08909D38247B}"/>
              </a:ext>
            </a:extLst>
          </p:cNvPr>
          <p:cNvSpPr txBox="1"/>
          <p:nvPr/>
        </p:nvSpPr>
        <p:spPr>
          <a:xfrm>
            <a:off x="8613156" y="4096440"/>
            <a:ext cx="2495608" cy="6275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ru-RU" sz="3200" dirty="0">
                <a:latin typeface="Aptos" panose="020B0004020202020204" pitchFamily="34" charset="0"/>
              </a:rPr>
              <a:t>Джойстик</a:t>
            </a:r>
            <a:endParaRPr lang="en-US" sz="2400" dirty="0">
              <a:latin typeface="Aptos" panose="020B0004020202020204" pitchFamily="34" charset="0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C325CD02-754F-7A7C-C908-4E2E483C3AB7}"/>
              </a:ext>
            </a:extLst>
          </p:cNvPr>
          <p:cNvSpPr/>
          <p:nvPr/>
        </p:nvSpPr>
        <p:spPr>
          <a:xfrm>
            <a:off x="2576212" y="5597886"/>
            <a:ext cx="345056" cy="34505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CC0E875C-67BA-537B-423E-A9AB04C73CCE}"/>
              </a:ext>
            </a:extLst>
          </p:cNvPr>
          <p:cNvSpPr/>
          <p:nvPr/>
        </p:nvSpPr>
        <p:spPr>
          <a:xfrm>
            <a:off x="8787944" y="5602035"/>
            <a:ext cx="345056" cy="345056"/>
          </a:xfrm>
          <a:prstGeom prst="ellipse">
            <a:avLst/>
          </a:prstGeom>
          <a:solidFill>
            <a:srgbClr val="964B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AA70545-E305-E137-5A93-5355A595BE78}"/>
              </a:ext>
            </a:extLst>
          </p:cNvPr>
          <p:cNvSpPr/>
          <p:nvPr/>
        </p:nvSpPr>
        <p:spPr>
          <a:xfrm>
            <a:off x="7205714" y="5604849"/>
            <a:ext cx="345056" cy="34505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F045D1FA-4D02-37DF-6BC1-B097ED3F26AC}"/>
              </a:ext>
            </a:extLst>
          </p:cNvPr>
          <p:cNvSpPr/>
          <p:nvPr/>
        </p:nvSpPr>
        <p:spPr>
          <a:xfrm>
            <a:off x="5430804" y="5613856"/>
            <a:ext cx="345056" cy="3450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70561030-6D05-CAE0-ABA3-5E9FB9DA2E90}"/>
              </a:ext>
            </a:extLst>
          </p:cNvPr>
          <p:cNvSpPr/>
          <p:nvPr/>
        </p:nvSpPr>
        <p:spPr>
          <a:xfrm>
            <a:off x="4123503" y="5604849"/>
            <a:ext cx="345056" cy="3450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BD66564B-ECA8-6B21-5EBF-88CC9C34EADD}"/>
              </a:ext>
            </a:extLst>
          </p:cNvPr>
          <p:cNvSpPr/>
          <p:nvPr/>
        </p:nvSpPr>
        <p:spPr>
          <a:xfrm>
            <a:off x="10425195" y="5602035"/>
            <a:ext cx="345056" cy="3450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3B23AC-8B27-538A-8A70-586D3296777C}"/>
              </a:ext>
            </a:extLst>
          </p:cNvPr>
          <p:cNvSpPr txBox="1"/>
          <p:nvPr/>
        </p:nvSpPr>
        <p:spPr>
          <a:xfrm>
            <a:off x="3090562" y="5561936"/>
            <a:ext cx="1277584" cy="430881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sz="2800" dirty="0">
                <a:latin typeface="Aptos" panose="020B0004020202020204" pitchFamily="34" charset="0"/>
              </a:rPr>
              <a:t>GND</a:t>
            </a:r>
            <a:endParaRPr lang="en-US" sz="2400" dirty="0">
              <a:latin typeface="Aptos" panose="020B00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F17F9E-BB19-55CF-D5AB-9E7FB15DB485}"/>
              </a:ext>
            </a:extLst>
          </p:cNvPr>
          <p:cNvSpPr txBox="1"/>
          <p:nvPr/>
        </p:nvSpPr>
        <p:spPr>
          <a:xfrm>
            <a:off x="4637853" y="5561936"/>
            <a:ext cx="1117332" cy="430881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sz="2800" dirty="0">
                <a:latin typeface="Aptos" panose="020B0004020202020204" pitchFamily="34" charset="0"/>
              </a:rPr>
              <a:t>Up</a:t>
            </a:r>
            <a:endParaRPr lang="en-US" sz="2400" dirty="0">
              <a:latin typeface="Aptos" panose="020B00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F11E53-5C15-44EA-D3F6-3C4F0F682C63}"/>
              </a:ext>
            </a:extLst>
          </p:cNvPr>
          <p:cNvSpPr txBox="1"/>
          <p:nvPr/>
        </p:nvSpPr>
        <p:spPr>
          <a:xfrm>
            <a:off x="5945154" y="5563980"/>
            <a:ext cx="1117332" cy="430881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sz="2800" dirty="0">
                <a:latin typeface="Aptos" panose="020B0004020202020204" pitchFamily="34" charset="0"/>
              </a:rPr>
              <a:t>Down</a:t>
            </a:r>
            <a:endParaRPr lang="en-US" sz="2400" dirty="0">
              <a:latin typeface="Aptos" panose="020B00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AB88A3-9CEB-B245-92E3-57EEB313B969}"/>
              </a:ext>
            </a:extLst>
          </p:cNvPr>
          <p:cNvSpPr txBox="1"/>
          <p:nvPr/>
        </p:nvSpPr>
        <p:spPr>
          <a:xfrm>
            <a:off x="7718559" y="5561936"/>
            <a:ext cx="1117332" cy="430881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sz="2800" dirty="0">
                <a:latin typeface="Aptos" panose="020B0004020202020204" pitchFamily="34" charset="0"/>
              </a:rPr>
              <a:t>Left</a:t>
            </a:r>
            <a:endParaRPr lang="en-US" sz="2400" dirty="0">
              <a:latin typeface="Aptos" panose="020B00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6E9CDC-F378-B083-5D56-3BB6817944E4}"/>
              </a:ext>
            </a:extLst>
          </p:cNvPr>
          <p:cNvSpPr txBox="1"/>
          <p:nvPr/>
        </p:nvSpPr>
        <p:spPr>
          <a:xfrm>
            <a:off x="9302294" y="5559122"/>
            <a:ext cx="1117332" cy="430881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sz="2800" dirty="0">
                <a:latin typeface="Aptos" panose="020B0004020202020204" pitchFamily="34" charset="0"/>
              </a:rPr>
              <a:t>Right</a:t>
            </a:r>
            <a:endParaRPr lang="en-US" sz="2400" dirty="0">
              <a:latin typeface="Aptos" panose="020B00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2044E7-51B4-F901-2E77-B150F93F4967}"/>
              </a:ext>
            </a:extLst>
          </p:cNvPr>
          <p:cNvSpPr txBox="1"/>
          <p:nvPr/>
        </p:nvSpPr>
        <p:spPr>
          <a:xfrm>
            <a:off x="10934135" y="5559122"/>
            <a:ext cx="1117332" cy="430881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sz="2800" dirty="0">
                <a:latin typeface="Aptos" panose="020B0004020202020204" pitchFamily="34" charset="0"/>
              </a:rPr>
              <a:t>Fire</a:t>
            </a:r>
            <a:endParaRPr lang="en-US" sz="24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02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563C1D4-2BCB-30AA-CC7F-F5654ECAE18A}"/>
              </a:ext>
            </a:extLst>
          </p:cNvPr>
          <p:cNvSpPr/>
          <p:nvPr/>
        </p:nvSpPr>
        <p:spPr>
          <a:xfrm>
            <a:off x="0" y="3305"/>
            <a:ext cx="12192000" cy="6337109"/>
          </a:xfrm>
          <a:prstGeom prst="rect">
            <a:avLst/>
          </a:prstGeom>
          <a:solidFill>
            <a:srgbClr val="F4F5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BA6E6F3-93E5-1CE1-F6CA-D08E2B045A1A}"/>
              </a:ext>
            </a:extLst>
          </p:cNvPr>
          <p:cNvGrpSpPr/>
          <p:nvPr/>
        </p:nvGrpSpPr>
        <p:grpSpPr>
          <a:xfrm>
            <a:off x="1613141" y="1196644"/>
            <a:ext cx="7406904" cy="4662591"/>
            <a:chOff x="707367" y="1455436"/>
            <a:chExt cx="7406904" cy="4662591"/>
          </a:xfrm>
        </p:grpSpPr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317F1950-EA1A-C858-19D2-76D3F517D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7367" y="3429000"/>
              <a:ext cx="5604294" cy="2481563"/>
            </a:xfrm>
            <a:prstGeom prst="rect">
              <a:avLst/>
            </a:prstGeom>
          </p:spPr>
        </p:pic>
        <p:sp>
          <p:nvSpPr>
            <p:cNvPr id="4" name="Трапеция 3">
              <a:extLst>
                <a:ext uri="{FF2B5EF4-FFF2-40B4-BE49-F238E27FC236}">
                  <a16:creationId xmlns:a16="http://schemas.microsoft.com/office/drawing/2014/main" id="{E39B2C8E-A5B2-8535-77F8-FD190402AD5B}"/>
                </a:ext>
              </a:extLst>
            </p:cNvPr>
            <p:cNvSpPr/>
            <p:nvPr/>
          </p:nvSpPr>
          <p:spPr>
            <a:xfrm rot="10800000">
              <a:off x="6402235" y="1888046"/>
              <a:ext cx="1712036" cy="600672"/>
            </a:xfrm>
            <a:prstGeom prst="trapezoid">
              <a:avLst>
                <a:gd name="adj" fmla="val 4386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6B1F22A3-0E41-30E6-70F6-9927D151F034}"/>
                </a:ext>
              </a:extLst>
            </p:cNvPr>
            <p:cNvSpPr/>
            <p:nvPr/>
          </p:nvSpPr>
          <p:spPr>
            <a:xfrm>
              <a:off x="6591988" y="1990686"/>
              <a:ext cx="155708" cy="15570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DB353A57-DD3A-1096-982A-51BC59EAF235}"/>
                </a:ext>
              </a:extLst>
            </p:cNvPr>
            <p:cNvSpPr/>
            <p:nvPr/>
          </p:nvSpPr>
          <p:spPr>
            <a:xfrm>
              <a:off x="6888502" y="1990686"/>
              <a:ext cx="155708" cy="1557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A8704AD1-27EC-C94C-2F22-DB14EF332DE0}"/>
                </a:ext>
              </a:extLst>
            </p:cNvPr>
            <p:cNvSpPr/>
            <p:nvPr/>
          </p:nvSpPr>
          <p:spPr>
            <a:xfrm>
              <a:off x="7172316" y="1990686"/>
              <a:ext cx="155708" cy="15570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894CB81C-9DEE-0110-4BA6-6A9AD9768FB0}"/>
                </a:ext>
              </a:extLst>
            </p:cNvPr>
            <p:cNvSpPr/>
            <p:nvPr/>
          </p:nvSpPr>
          <p:spPr>
            <a:xfrm>
              <a:off x="7475583" y="1982390"/>
              <a:ext cx="155708" cy="155708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D38CD7FF-0DB6-FA9B-BE31-9B2D24D258AA}"/>
                </a:ext>
              </a:extLst>
            </p:cNvPr>
            <p:cNvSpPr/>
            <p:nvPr/>
          </p:nvSpPr>
          <p:spPr>
            <a:xfrm>
              <a:off x="7778850" y="1982776"/>
              <a:ext cx="155708" cy="155708"/>
            </a:xfrm>
            <a:prstGeom prst="ellipse">
              <a:avLst/>
            </a:prstGeom>
            <a:solidFill>
              <a:srgbClr val="964B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BAA005FA-E1C9-33DE-F28B-014AAB0F577F}"/>
                </a:ext>
              </a:extLst>
            </p:cNvPr>
            <p:cNvSpPr/>
            <p:nvPr/>
          </p:nvSpPr>
          <p:spPr>
            <a:xfrm>
              <a:off x="6720094" y="2249034"/>
              <a:ext cx="155708" cy="155708"/>
            </a:xfrm>
            <a:prstGeom prst="ellipse">
              <a:avLst/>
            </a:prstGeom>
            <a:solidFill>
              <a:srgbClr val="3399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826699FB-5C1F-0D42-AEB4-C765AB50E26A}"/>
                </a:ext>
              </a:extLst>
            </p:cNvPr>
            <p:cNvSpPr/>
            <p:nvPr/>
          </p:nvSpPr>
          <p:spPr>
            <a:xfrm>
              <a:off x="7031510" y="2249034"/>
              <a:ext cx="155708" cy="1557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A0DE7E42-C9D1-2556-AA07-EFF2D5507228}"/>
                </a:ext>
              </a:extLst>
            </p:cNvPr>
            <p:cNvSpPr/>
            <p:nvPr/>
          </p:nvSpPr>
          <p:spPr>
            <a:xfrm>
              <a:off x="7339920" y="2249034"/>
              <a:ext cx="155708" cy="155708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FC48496C-B9EC-16D5-969C-FADCB4AF7316}"/>
                </a:ext>
              </a:extLst>
            </p:cNvPr>
            <p:cNvSpPr/>
            <p:nvPr/>
          </p:nvSpPr>
          <p:spPr>
            <a:xfrm>
              <a:off x="7631291" y="2249034"/>
              <a:ext cx="155708" cy="15570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8614A138-36FE-CC31-12AA-9835E81FCE0A}"/>
                </a:ext>
              </a:extLst>
            </p:cNvPr>
            <p:cNvSpPr/>
            <p:nvPr/>
          </p:nvSpPr>
          <p:spPr>
            <a:xfrm>
              <a:off x="7686285" y="2326888"/>
              <a:ext cx="45719" cy="3791139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3B6EF8C7-5E47-D6B3-9BE5-3D641989E784}"/>
                </a:ext>
              </a:extLst>
            </p:cNvPr>
            <p:cNvSpPr/>
            <p:nvPr/>
          </p:nvSpPr>
          <p:spPr>
            <a:xfrm rot="5400000">
              <a:off x="6409004" y="4795027"/>
              <a:ext cx="46800" cy="25992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111A4DF0-28BC-F7A5-8B07-EE9BAA6C6A1E}"/>
                </a:ext>
              </a:extLst>
            </p:cNvPr>
            <p:cNvSpPr/>
            <p:nvPr/>
          </p:nvSpPr>
          <p:spPr>
            <a:xfrm>
              <a:off x="5117144" y="5736281"/>
              <a:ext cx="45719" cy="3780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F1102401-76F6-5479-847C-F3FCF0CEF36E}"/>
                </a:ext>
              </a:extLst>
            </p:cNvPr>
            <p:cNvSpPr/>
            <p:nvPr/>
          </p:nvSpPr>
          <p:spPr>
            <a:xfrm>
              <a:off x="6775088" y="2326888"/>
              <a:ext cx="45719" cy="1512000"/>
            </a:xfrm>
            <a:prstGeom prst="rect">
              <a:avLst/>
            </a:prstGeom>
            <a:solidFill>
              <a:srgbClr val="33993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9A3C904D-00C2-BC94-AE38-4C1705ACFE8E}"/>
                </a:ext>
              </a:extLst>
            </p:cNvPr>
            <p:cNvSpPr/>
            <p:nvPr/>
          </p:nvSpPr>
          <p:spPr>
            <a:xfrm rot="16200000">
              <a:off x="6013862" y="3067708"/>
              <a:ext cx="45719" cy="1566000"/>
            </a:xfrm>
            <a:prstGeom prst="rect">
              <a:avLst/>
            </a:prstGeom>
            <a:solidFill>
              <a:srgbClr val="33993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83C402C9-C1A4-38CA-BE4D-15BA77971A95}"/>
                </a:ext>
              </a:extLst>
            </p:cNvPr>
            <p:cNvSpPr/>
            <p:nvPr/>
          </p:nvSpPr>
          <p:spPr>
            <a:xfrm>
              <a:off x="5230861" y="3586888"/>
              <a:ext cx="45719" cy="288000"/>
            </a:xfrm>
            <a:prstGeom prst="rect">
              <a:avLst/>
            </a:prstGeom>
            <a:solidFill>
              <a:srgbClr val="33993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2C3BDC26-6585-03F7-DBA1-B019E819B943}"/>
                </a:ext>
              </a:extLst>
            </p:cNvPr>
            <p:cNvSpPr/>
            <p:nvPr/>
          </p:nvSpPr>
          <p:spPr>
            <a:xfrm>
              <a:off x="7532595" y="1456540"/>
              <a:ext cx="45719" cy="612000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5CA99FEE-9D00-916A-E6B6-1720921A0ED0}"/>
                </a:ext>
              </a:extLst>
            </p:cNvPr>
            <p:cNvSpPr/>
            <p:nvPr/>
          </p:nvSpPr>
          <p:spPr>
            <a:xfrm rot="5400000">
              <a:off x="6457496" y="381616"/>
              <a:ext cx="45719" cy="2196000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1AC55631-8811-FE9D-0156-05A2146BE0C4}"/>
                </a:ext>
              </a:extLst>
            </p:cNvPr>
            <p:cNvSpPr/>
            <p:nvPr/>
          </p:nvSpPr>
          <p:spPr>
            <a:xfrm rot="10800000">
              <a:off x="5333472" y="1455436"/>
              <a:ext cx="45719" cy="2160000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E0AA1673-4D99-4E97-919B-A37DBC969F03}"/>
                </a:ext>
              </a:extLst>
            </p:cNvPr>
            <p:cNvSpPr/>
            <p:nvPr/>
          </p:nvSpPr>
          <p:spPr>
            <a:xfrm rot="10800000">
              <a:off x="7229417" y="1546046"/>
              <a:ext cx="45719" cy="540000"/>
            </a:xfrm>
            <a:prstGeom prst="rect">
              <a:avLst/>
            </a:prstGeom>
            <a:solidFill>
              <a:srgbClr val="7F7F7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398197B4-BD08-1920-D409-9A59A31E2B1D}"/>
                </a:ext>
              </a:extLst>
            </p:cNvPr>
            <p:cNvSpPr/>
            <p:nvPr/>
          </p:nvSpPr>
          <p:spPr>
            <a:xfrm rot="5400000">
              <a:off x="6352276" y="673059"/>
              <a:ext cx="45719" cy="1800000"/>
            </a:xfrm>
            <a:prstGeom prst="rect">
              <a:avLst/>
            </a:prstGeom>
            <a:solidFill>
              <a:srgbClr val="7F7F7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91EFC154-59B2-B3AC-AFCA-A908EB382767}"/>
                </a:ext>
              </a:extLst>
            </p:cNvPr>
            <p:cNvSpPr/>
            <p:nvPr/>
          </p:nvSpPr>
          <p:spPr>
            <a:xfrm rot="10800000">
              <a:off x="5444854" y="1549682"/>
              <a:ext cx="45719" cy="2073600"/>
            </a:xfrm>
            <a:prstGeom prst="rect">
              <a:avLst/>
            </a:prstGeom>
            <a:solidFill>
              <a:srgbClr val="7F7F7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B761F604-F850-4AA0-330C-B21928CE2E8E}"/>
                </a:ext>
              </a:extLst>
            </p:cNvPr>
            <p:cNvSpPr/>
            <p:nvPr/>
          </p:nvSpPr>
          <p:spPr>
            <a:xfrm rot="10800000">
              <a:off x="6939626" y="1645059"/>
              <a:ext cx="45719" cy="396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15DBDDF3-A8C7-9050-4D83-CA995F91762B}"/>
                </a:ext>
              </a:extLst>
            </p:cNvPr>
            <p:cNvSpPr/>
            <p:nvPr/>
          </p:nvSpPr>
          <p:spPr>
            <a:xfrm rot="10800000">
              <a:off x="5561638" y="1639568"/>
              <a:ext cx="45719" cy="1980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4DD7D393-F1B2-D531-DA12-0D0E1B5EAED6}"/>
                </a:ext>
              </a:extLst>
            </p:cNvPr>
            <p:cNvSpPr/>
            <p:nvPr/>
          </p:nvSpPr>
          <p:spPr>
            <a:xfrm rot="16200000">
              <a:off x="6250496" y="943145"/>
              <a:ext cx="45719" cy="1422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3DBE3B21-8DC0-30D9-0372-99A284F0B1CF}"/>
                </a:ext>
              </a:extLst>
            </p:cNvPr>
            <p:cNvSpPr/>
            <p:nvPr/>
          </p:nvSpPr>
          <p:spPr>
            <a:xfrm rot="10800000">
              <a:off x="5667858" y="1751283"/>
              <a:ext cx="45719" cy="1872000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C379C886-6102-A13E-300F-F6EDBB8846A3}"/>
                </a:ext>
              </a:extLst>
            </p:cNvPr>
            <p:cNvSpPr/>
            <p:nvPr/>
          </p:nvSpPr>
          <p:spPr>
            <a:xfrm rot="16200000">
              <a:off x="6148334" y="1247993"/>
              <a:ext cx="45719" cy="1008000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5E50EA4C-94D3-3217-5389-26988B0C9BA3}"/>
                </a:ext>
              </a:extLst>
            </p:cNvPr>
            <p:cNvSpPr/>
            <p:nvPr/>
          </p:nvSpPr>
          <p:spPr>
            <a:xfrm rot="10800000">
              <a:off x="6640230" y="1727813"/>
              <a:ext cx="45719" cy="378000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6469D79-C6BC-57CE-6358-A7ED8879C7DC}"/>
              </a:ext>
            </a:extLst>
          </p:cNvPr>
          <p:cNvSpPr txBox="1"/>
          <p:nvPr/>
        </p:nvSpPr>
        <p:spPr>
          <a:xfrm>
            <a:off x="2456628" y="155275"/>
            <a:ext cx="7278743" cy="8176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4800" b="1" spc="-50" dirty="0">
                <a:latin typeface="Aptos Display" panose="020B0004020202020204" pitchFamily="34" charset="0"/>
                <a:ea typeface="+mj-ea"/>
                <a:cs typeface="+mj-cs"/>
              </a:rPr>
              <a:t>Подключение устройства</a:t>
            </a:r>
            <a:endParaRPr lang="en-US" sz="4800" b="1" spc="-50" dirty="0">
              <a:latin typeface="Aptos Display" panose="020B0004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3660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520630-9654-A354-A0DB-B2C201B66DCF}"/>
              </a:ext>
            </a:extLst>
          </p:cNvPr>
          <p:cNvSpPr txBox="1"/>
          <p:nvPr/>
        </p:nvSpPr>
        <p:spPr>
          <a:xfrm>
            <a:off x="2456628" y="155275"/>
            <a:ext cx="7278743" cy="8176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4800" b="1" spc="-50" dirty="0">
                <a:latin typeface="Aptos Display" panose="020B0004020202020204" pitchFamily="34" charset="0"/>
                <a:ea typeface="+mj-ea"/>
                <a:cs typeface="+mj-cs"/>
              </a:rPr>
              <a:t>Разработка кода для </a:t>
            </a:r>
            <a:r>
              <a:rPr lang="en-US" sz="4800" b="1" spc="-50" dirty="0">
                <a:latin typeface="Aptos Display" panose="020B0004020202020204" pitchFamily="34" charset="0"/>
                <a:ea typeface="+mj-ea"/>
                <a:cs typeface="+mj-cs"/>
              </a:rPr>
              <a:t>Arduino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1DF953-D388-16F5-EDC4-804E055D3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891" y="1485900"/>
            <a:ext cx="3760716" cy="324309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8E05C6-1FA9-5F61-94A4-BE5C0B020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760" y="1040894"/>
            <a:ext cx="3971615" cy="515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1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C13B008-0733-DD8F-0913-F15C5F79B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949" y="959930"/>
            <a:ext cx="3654894" cy="4389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C6B3C7-DA62-F218-20A1-9C8F62977046}"/>
              </a:ext>
            </a:extLst>
          </p:cNvPr>
          <p:cNvSpPr txBox="1"/>
          <p:nvPr/>
        </p:nvSpPr>
        <p:spPr>
          <a:xfrm>
            <a:off x="2316751" y="0"/>
            <a:ext cx="7558498" cy="8176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3600" b="1" spc="-50" dirty="0">
                <a:latin typeface="Aptos Display" panose="020B0004020202020204" pitchFamily="34" charset="0"/>
                <a:ea typeface="+mj-ea"/>
                <a:cs typeface="+mj-cs"/>
              </a:rPr>
              <a:t>Разработка настольного приложения</a:t>
            </a:r>
            <a:endParaRPr lang="en-US" sz="3600" b="1" spc="-50" dirty="0">
              <a:latin typeface="Aptos Display" panose="020B0004020202020204" pitchFamily="34" charset="0"/>
              <a:ea typeface="+mj-ea"/>
              <a:cs typeface="+mj-c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9F4BEC-02CC-A6C3-9195-DB63B57F3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19" y="959930"/>
            <a:ext cx="3901778" cy="4389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860E47-E542-DF7E-D4EE-5D49BA1D7EEB}"/>
              </a:ext>
            </a:extLst>
          </p:cNvPr>
          <p:cNvSpPr txBox="1"/>
          <p:nvPr/>
        </p:nvSpPr>
        <p:spPr>
          <a:xfrm>
            <a:off x="2003343" y="5436050"/>
            <a:ext cx="1828529" cy="462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2400" b="1" spc="-50" dirty="0">
                <a:latin typeface="Aptos Display" panose="020B0004020202020204" pitchFamily="34" charset="0"/>
                <a:ea typeface="+mj-ea"/>
                <a:cs typeface="+mj-cs"/>
              </a:rPr>
              <a:t>Макет</a:t>
            </a:r>
            <a:endParaRPr lang="en-US" sz="3600" b="1" spc="-50" dirty="0">
              <a:latin typeface="Aptos Display" panose="020B0004020202020204" pitchFamily="34" charset="0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B143DC-0702-3844-EBFA-22597D9B7670}"/>
              </a:ext>
            </a:extLst>
          </p:cNvPr>
          <p:cNvSpPr txBox="1"/>
          <p:nvPr/>
        </p:nvSpPr>
        <p:spPr>
          <a:xfrm>
            <a:off x="8027133" y="5436050"/>
            <a:ext cx="2050526" cy="462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2400" b="1" spc="-50" dirty="0">
                <a:latin typeface="Aptos Display" panose="020B0004020202020204" pitchFamily="34" charset="0"/>
                <a:ea typeface="+mj-ea"/>
                <a:cs typeface="+mj-cs"/>
              </a:rPr>
              <a:t>Приложение</a:t>
            </a:r>
            <a:endParaRPr lang="en-US" sz="3600" b="1" spc="-50" dirty="0">
              <a:latin typeface="Aptos Display" panose="020B0004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7664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6DF35F3-B44C-A9DA-6572-7D10509F0C7F}"/>
              </a:ext>
            </a:extLst>
          </p:cNvPr>
          <p:cNvSpPr txBox="1"/>
          <p:nvPr/>
        </p:nvSpPr>
        <p:spPr>
          <a:xfrm>
            <a:off x="2316751" y="106647"/>
            <a:ext cx="7558498" cy="634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3600" b="1" spc="-50" dirty="0">
                <a:latin typeface="Aptos Display" panose="020B0004020202020204" pitchFamily="34" charset="0"/>
                <a:ea typeface="+mj-ea"/>
                <a:cs typeface="+mj-cs"/>
              </a:rPr>
              <a:t>Пример реализации функционала</a:t>
            </a:r>
            <a:endParaRPr lang="en-US" sz="3600" b="1" spc="-50" dirty="0">
              <a:latin typeface="Aptos Display" panose="020B0004020202020204" pitchFamily="34" charset="0"/>
              <a:ea typeface="+mj-ea"/>
              <a:cs typeface="+mj-cs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DD734F5-5316-4D3B-CBE7-6504D22D2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52" y="357915"/>
            <a:ext cx="1745578" cy="592099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44EDC70-0C18-2A41-8555-FF0350D3C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511" y="708034"/>
            <a:ext cx="6015323" cy="557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0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1854</TotalTime>
  <Words>195</Words>
  <Application>Microsoft Office PowerPoint</Application>
  <PresentationFormat>Широкоэкранный</PresentationFormat>
  <Paragraphs>26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Calibri</vt:lpstr>
      <vt:lpstr>Calibri Light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Владимир Бурбах</dc:creator>
  <cp:lastModifiedBy>Владимир Бурбах</cp:lastModifiedBy>
  <cp:revision>17</cp:revision>
  <dcterms:created xsi:type="dcterms:W3CDTF">2024-06-15T02:24:36Z</dcterms:created>
  <dcterms:modified xsi:type="dcterms:W3CDTF">2024-06-16T22:42:21Z</dcterms:modified>
</cp:coreProperties>
</file>