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9" r:id="rId17"/>
    <p:sldId id="317" r:id="rId18"/>
    <p:sldId id="32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6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Современные технологии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</a:t>
            </a:r>
            <a:r>
              <a:rPr lang="en-US" sz="3200" dirty="0"/>
              <a:t>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3458"/>
              </p:ext>
            </p:extLst>
          </p:nvPr>
        </p:nvGraphicFramePr>
        <p:xfrm>
          <a:off x="1362075" y="2651760"/>
          <a:ext cx="9340137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137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b="1" spc="-45" dirty="0" err="1">
                          <a:latin typeface="Consolas" panose="020B0609020204030204" pitchFamily="49" charset="0"/>
                        </a:rPr>
                        <a:t>usermod</a:t>
                      </a:r>
                      <a:r>
                        <a:rPr lang="ru-RU" sz="3200" b="0" spc="-45" dirty="0">
                          <a:latin typeface="Consolas" panose="020B0609020204030204" pitchFamily="49" charset="0"/>
                        </a:rPr>
                        <a:t> -R группа пользователь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3200" b="0" dirty="0">
                          <a:latin typeface="Consolas" panose="020B0609020204030204" pitchFamily="49" charset="0"/>
                        </a:rPr>
                        <a:t>    Удалить пользователя из группы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6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13257"/>
              </p:ext>
            </p:extLst>
          </p:nvPr>
        </p:nvGraphicFramePr>
        <p:xfrm>
          <a:off x="1362075" y="2651760"/>
          <a:ext cx="9340138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069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4670069">
                  <a:extLst>
                    <a:ext uri="{9D8B030D-6E8A-4147-A177-3AD203B41FA5}">
                      <a16:colId xmlns:a16="http://schemas.microsoft.com/office/drawing/2014/main" val="194955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 err="1">
                          <a:latin typeface="Consolas" panose="020B0609020204030204" pitchFamily="49" charset="0"/>
                        </a:rPr>
                        <a:t>delgroup</a:t>
                      </a:r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3200" b="1" spc="-45" dirty="0" err="1">
                          <a:latin typeface="Consolas" panose="020B0609020204030204" pitchFamily="49" charset="0"/>
                        </a:rPr>
                        <a:t>имя_группы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dirty="0">
                          <a:latin typeface="Consolas" panose="020B0609020204030204" pitchFamily="49" charset="0"/>
                        </a:rPr>
                        <a:t>Удалить группу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47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00398"/>
              </p:ext>
            </p:extLst>
          </p:nvPr>
        </p:nvGraphicFramePr>
        <p:xfrm>
          <a:off x="1362075" y="2651760"/>
          <a:ext cx="934013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069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4670069">
                  <a:extLst>
                    <a:ext uri="{9D8B030D-6E8A-4147-A177-3AD203B41FA5}">
                      <a16:colId xmlns:a16="http://schemas.microsoft.com/office/drawing/2014/main" val="194955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 err="1">
                          <a:latin typeface="Consolas" panose="020B0609020204030204" pitchFamily="49" charset="0"/>
                        </a:rPr>
                        <a:t>useradd</a:t>
                      </a:r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3200" b="1" spc="-45" dirty="0">
                          <a:latin typeface="Consolas" panose="020B0609020204030204" pitchFamily="49" charset="0"/>
                        </a:rPr>
                        <a:t>опции имя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dirty="0">
                          <a:latin typeface="Consolas" panose="020B0609020204030204" pitchFamily="49" charset="0"/>
                        </a:rPr>
                        <a:t>Создать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spc="-45" dirty="0" err="1">
                          <a:latin typeface="Consolas" panose="020B0609020204030204" pitchFamily="49" charset="0"/>
                        </a:rPr>
                        <a:t>useradd</a:t>
                      </a:r>
                      <a:r>
                        <a:rPr lang="ru-RU" sz="3200" b="1" spc="-45" dirty="0">
                          <a:latin typeface="Consolas" panose="020B0609020204030204" pitchFamily="49" charset="0"/>
                        </a:rPr>
                        <a:t> –</a:t>
                      </a:r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dirty="0">
                          <a:latin typeface="Consolas" panose="020B0609020204030204" pitchFamily="49" charset="0"/>
                        </a:rPr>
                        <a:t>Список параметров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8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90640"/>
              </p:ext>
            </p:extLst>
          </p:nvPr>
        </p:nvGraphicFramePr>
        <p:xfrm>
          <a:off x="1362075" y="2651760"/>
          <a:ext cx="934013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069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4670069">
                  <a:extLst>
                    <a:ext uri="{9D8B030D-6E8A-4147-A177-3AD203B41FA5}">
                      <a16:colId xmlns:a16="http://schemas.microsoft.com/office/drawing/2014/main" val="194955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passwd </a:t>
                      </a:r>
                      <a:r>
                        <a:rPr lang="ru-RU" sz="3200" b="1" spc="-45" dirty="0">
                          <a:latin typeface="Consolas" panose="020B0609020204030204" pitchFamily="49" charset="0"/>
                        </a:rPr>
                        <a:t>имя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dirty="0">
                          <a:latin typeface="Consolas" panose="020B0609020204030204" pitchFamily="49" charset="0"/>
                        </a:rPr>
                        <a:t>Меняет пароль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59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8087"/>
              </p:ext>
            </p:extLst>
          </p:nvPr>
        </p:nvGraphicFramePr>
        <p:xfrm>
          <a:off x="1362075" y="2651760"/>
          <a:ext cx="9340138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069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4670069">
                  <a:extLst>
                    <a:ext uri="{9D8B030D-6E8A-4147-A177-3AD203B41FA5}">
                      <a16:colId xmlns:a16="http://schemas.microsoft.com/office/drawing/2014/main" val="194955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 err="1">
                          <a:latin typeface="Consolas" panose="020B0609020204030204" pitchFamily="49" charset="0"/>
                        </a:rPr>
                        <a:t>deluser</a:t>
                      </a:r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3200" b="1" spc="-45" dirty="0">
                          <a:latin typeface="Consolas" panose="020B0609020204030204" pitchFamily="49" charset="0"/>
                        </a:rPr>
                        <a:t>имя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dirty="0">
                          <a:latin typeface="Consolas" panose="020B0609020204030204" pitchFamily="49" charset="0"/>
                        </a:rPr>
                        <a:t>Удалить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64EA9-7F1E-8C3E-BD95-C0C242B3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Права доступа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9A0C7-11AE-AB0F-1A83-54987D90D806}"/>
              </a:ext>
            </a:extLst>
          </p:cNvPr>
          <p:cNvSpPr txBox="1"/>
          <p:nvPr/>
        </p:nvSpPr>
        <p:spPr>
          <a:xfrm>
            <a:off x="838201" y="1857375"/>
            <a:ext cx="10839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ru-RU" sz="2000" b="1" i="0" u="none" strike="noStrike" kern="1200" dirty="0">
                <a:solidFill>
                  <a:srgbClr val="444444"/>
                </a:solidFill>
                <a:effectLst/>
              </a:rPr>
              <a:t>Чтение</a:t>
            </a:r>
            <a:r>
              <a:rPr lang="ru-RU" sz="2000" b="0" i="0" u="none" strike="noStrike" kern="1200" dirty="0">
                <a:solidFill>
                  <a:srgbClr val="444444"/>
                </a:solidFill>
                <a:effectLst/>
              </a:rPr>
              <a:t> - разрешает получать содержимое файла, но на запись нет. Для каталога позволяет получить список файлов и каталогов, расположенных в нем;</a:t>
            </a:r>
          </a:p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ru-RU" sz="2000" b="0" i="0" u="none" strike="noStrike" dirty="0">
              <a:effectLst/>
            </a:endParaRPr>
          </a:p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kern="1200" dirty="0">
                <a:solidFill>
                  <a:srgbClr val="444444"/>
                </a:solidFill>
                <a:effectLst/>
              </a:rPr>
              <a:t>Запись</a:t>
            </a:r>
            <a:r>
              <a:rPr lang="ru-RU" sz="2000" b="0" i="0" u="none" strike="noStrike" kern="1200" dirty="0">
                <a:solidFill>
                  <a:srgbClr val="444444"/>
                </a:solidFill>
                <a:effectLst/>
              </a:rPr>
              <a:t> - разрешает записывать новые данные в файл или изменять существующие, а также позволяет создавать и изменять файлы и каталоги;</a:t>
            </a:r>
          </a:p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endParaRPr lang="ru-RU" sz="2000" b="0" i="0" u="none" strike="noStrike" dirty="0">
              <a:effectLst/>
            </a:endParaRPr>
          </a:p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1" i="0" u="none" strike="noStrike" kern="1200" dirty="0">
                <a:solidFill>
                  <a:srgbClr val="444444"/>
                </a:solidFill>
                <a:effectLst/>
              </a:rPr>
              <a:t>Выполнение</a:t>
            </a:r>
            <a:r>
              <a:rPr lang="ru-RU" sz="2000" b="0" i="0" u="none" strike="noStrike" kern="1200" dirty="0">
                <a:solidFill>
                  <a:srgbClr val="444444"/>
                </a:solidFill>
                <a:effectLst/>
              </a:rPr>
              <a:t> - вы не можете выполнить программу, если у нее нет флага выполнения. Этот атрибут устанавливается для всех программ и скриптов, именно с помощью него система может понять, что этот файл нужно запускать как программу.</a:t>
            </a:r>
            <a:endParaRPr lang="ru-RU" sz="2000" b="0" i="0" u="none" strike="noStrike" dirty="0">
              <a:effectLst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6398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64EA9-7F1E-8C3E-BD95-C0C242B3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пользователей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9A0C7-11AE-AB0F-1A83-54987D90D806}"/>
              </a:ext>
            </a:extLst>
          </p:cNvPr>
          <p:cNvSpPr txBox="1"/>
          <p:nvPr/>
        </p:nvSpPr>
        <p:spPr>
          <a:xfrm>
            <a:off x="838201" y="1857375"/>
            <a:ext cx="10839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2000" b="1" i="0" dirty="0">
                <a:solidFill>
                  <a:srgbClr val="444444"/>
                </a:solidFill>
                <a:effectLst/>
                <a:latin typeface="inherit"/>
              </a:rPr>
              <a:t>Владелец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набор прав для владельца файла, пользователя, который его создал или сейчас установлен его владельцем. Обычно владелец имеет все права, чтение, запись и выполнение.</a:t>
            </a:r>
          </a:p>
          <a:p>
            <a:pPr algn="l" fontAlgn="base"/>
            <a:endParaRPr lang="ru-RU" sz="20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ru-RU" sz="2000" b="1" i="0" dirty="0">
                <a:solidFill>
                  <a:srgbClr val="444444"/>
                </a:solidFill>
                <a:effectLst/>
                <a:latin typeface="inherit"/>
              </a:rPr>
              <a:t>Группа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любая группа пользователей, существующая в системе и привязанная к файлу. Но это может быть только одна группа и обычно это группа владельца, хотя для файла можно назначить и другую группу.</a:t>
            </a:r>
          </a:p>
          <a:p>
            <a:pPr algn="l" fontAlgn="base"/>
            <a:endParaRPr lang="ru-RU" sz="20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ru-RU" sz="2000" b="1" i="0" dirty="0">
                <a:solidFill>
                  <a:srgbClr val="444444"/>
                </a:solidFill>
                <a:effectLst/>
                <a:latin typeface="inherit"/>
              </a:rPr>
              <a:t>Остальные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все пользователи, кроме владельца и пользователей, входящих в группу файла.</a:t>
            </a:r>
          </a:p>
        </p:txBody>
      </p:sp>
    </p:spTree>
    <p:extLst>
      <p:ext uri="{BB962C8B-B14F-4D97-AF65-F5344CB8AC3E}">
        <p14:creationId xmlns:p14="http://schemas.microsoft.com/office/powerpoint/2010/main" val="198476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85452"/>
              </p:ext>
            </p:extLst>
          </p:nvPr>
        </p:nvGraphicFramePr>
        <p:xfrm>
          <a:off x="1362075" y="2651760"/>
          <a:ext cx="934013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069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4670069">
                  <a:extLst>
                    <a:ext uri="{9D8B030D-6E8A-4147-A177-3AD203B41FA5}">
                      <a16:colId xmlns:a16="http://schemas.microsoft.com/office/drawing/2014/main" val="194955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ru-RU" b="0" i="0">
                        <a:solidFill>
                          <a:srgbClr val="444444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ru-RU" b="0" i="0">
                        <a:solidFill>
                          <a:srgbClr val="444444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ru-RU" b="0" i="0">
                        <a:solidFill>
                          <a:srgbClr val="444444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ru-RU" b="0" i="0" dirty="0">
                        <a:solidFill>
                          <a:srgbClr val="444444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145C64-D836-B921-F225-EABB3CAB8F68}"/>
              </a:ext>
            </a:extLst>
          </p:cNvPr>
          <p:cNvSpPr txBox="1"/>
          <p:nvPr/>
        </p:nvSpPr>
        <p:spPr>
          <a:xfrm>
            <a:off x="2984144" y="141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FF6600"/>
                </a:solidFill>
                <a:effectLst/>
                <a:latin typeface="Open Sans" panose="020B0606030504020204" pitchFamily="34" charset="0"/>
              </a:rPr>
              <a:t>chmod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FF9900"/>
                </a:solidFill>
                <a:effectLst/>
                <a:latin typeface="Open Sans" panose="020B0606030504020204" pitchFamily="34" charset="0"/>
              </a:rPr>
              <a:t>опции</a:t>
            </a:r>
            <a:r>
              <a:rPr lang="ru-R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99CC00"/>
                </a:solidFill>
                <a:effectLst/>
                <a:latin typeface="Open Sans" panose="020B0606030504020204" pitchFamily="34" charset="0"/>
              </a:rPr>
              <a:t>категория</a:t>
            </a:r>
            <a:r>
              <a:rPr lang="ru-RU" b="1" i="0" dirty="0" err="1">
                <a:solidFill>
                  <a:srgbClr val="339966"/>
                </a:solidFill>
                <a:effectLst/>
                <a:latin typeface="Open Sans" panose="020B0606030504020204" pitchFamily="34" charset="0"/>
              </a:rPr>
              <a:t>действие</a:t>
            </a:r>
            <a:r>
              <a:rPr lang="ru-RU" b="1" i="0" dirty="0" err="1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флаг</a:t>
            </a:r>
            <a:r>
              <a:rPr lang="ru-R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993366"/>
                </a:solidFill>
                <a:effectLst/>
                <a:latin typeface="Open Sans" panose="020B0606030504020204" pitchFamily="34" charset="0"/>
              </a:rPr>
              <a:t>файл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D49BE-3DD5-BE01-3021-F440184D1D6C}"/>
              </a:ext>
            </a:extLst>
          </p:cNvPr>
          <p:cNvSpPr txBox="1"/>
          <p:nvPr/>
        </p:nvSpPr>
        <p:spPr>
          <a:xfrm>
            <a:off x="2984144" y="2305050"/>
            <a:ext cx="28250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ru-RU" b="1" i="0" dirty="0">
                <a:solidFill>
                  <a:srgbClr val="444444"/>
                </a:solidFill>
                <a:effectLst/>
              </a:rPr>
              <a:t>категории:</a:t>
            </a:r>
          </a:p>
          <a:p>
            <a:pPr algn="l" fontAlgn="base"/>
            <a:r>
              <a:rPr lang="ru-RU" b="1" dirty="0">
                <a:solidFill>
                  <a:srgbClr val="444444"/>
                </a:solidFill>
              </a:rPr>
              <a:t>    </a:t>
            </a:r>
            <a:r>
              <a:rPr lang="ru-RU" b="1" i="0" dirty="0">
                <a:solidFill>
                  <a:srgbClr val="444444"/>
                </a:solidFill>
                <a:effectLst/>
              </a:rPr>
              <a:t>u</a:t>
            </a:r>
            <a:r>
              <a:rPr lang="ru-RU" b="0" i="0" dirty="0">
                <a:solidFill>
                  <a:srgbClr val="444444"/>
                </a:solidFill>
                <a:effectLst/>
              </a:rPr>
              <a:t> - владелец файла;</a:t>
            </a:r>
          </a:p>
          <a:p>
            <a:pPr algn="l" fontAlgn="base"/>
            <a:r>
              <a:rPr lang="ru-RU" b="1" i="0" dirty="0">
                <a:solidFill>
                  <a:srgbClr val="444444"/>
                </a:solidFill>
                <a:effectLst/>
              </a:rPr>
              <a:t>    g</a:t>
            </a:r>
            <a:r>
              <a:rPr lang="ru-RU" b="0" i="0" dirty="0">
                <a:solidFill>
                  <a:srgbClr val="444444"/>
                </a:solidFill>
                <a:effectLst/>
              </a:rPr>
              <a:t> - группа файла;</a:t>
            </a:r>
          </a:p>
          <a:p>
            <a:pPr algn="l" fontAlgn="base"/>
            <a:r>
              <a:rPr lang="ru-RU" b="1" i="0" dirty="0">
                <a:solidFill>
                  <a:srgbClr val="444444"/>
                </a:solidFill>
                <a:effectLst/>
              </a:rPr>
              <a:t>    o</a:t>
            </a:r>
            <a:r>
              <a:rPr lang="ru-RU" b="0" i="0" dirty="0">
                <a:solidFill>
                  <a:srgbClr val="444444"/>
                </a:solidFill>
                <a:effectLst/>
              </a:rPr>
              <a:t> - другие пользователи.</a:t>
            </a:r>
          </a:p>
          <a:p>
            <a:endParaRPr lang="ru-RU" dirty="0"/>
          </a:p>
          <a:p>
            <a:r>
              <a:rPr lang="ru-RU" b="1" dirty="0"/>
              <a:t>действие:</a:t>
            </a:r>
          </a:p>
          <a:p>
            <a:r>
              <a:rPr lang="ru-RU" b="1" dirty="0"/>
              <a:t>    +</a:t>
            </a:r>
            <a:r>
              <a:rPr lang="ru-RU" dirty="0"/>
              <a:t> - добавить</a:t>
            </a:r>
          </a:p>
          <a:p>
            <a:r>
              <a:rPr lang="ru-RU" b="1" dirty="0"/>
              <a:t>    </a:t>
            </a:r>
            <a:r>
              <a:rPr lang="ru-RU" dirty="0"/>
              <a:t>-  - убрать</a:t>
            </a:r>
          </a:p>
          <a:p>
            <a:endParaRPr lang="ru-RU" dirty="0"/>
          </a:p>
          <a:p>
            <a:r>
              <a:rPr lang="ru-RU" b="1" dirty="0"/>
              <a:t>флаг:</a:t>
            </a:r>
          </a:p>
          <a:p>
            <a:r>
              <a:rPr lang="ru-RU" dirty="0"/>
              <a:t>    </a:t>
            </a:r>
            <a:r>
              <a:rPr lang="ru-RU" b="1" dirty="0"/>
              <a:t>r</a:t>
            </a:r>
            <a:r>
              <a:rPr lang="ru-RU" dirty="0"/>
              <a:t> - чтение</a:t>
            </a:r>
          </a:p>
          <a:p>
            <a:r>
              <a:rPr lang="ru-RU" dirty="0"/>
              <a:t>    </a:t>
            </a:r>
            <a:r>
              <a:rPr lang="ru-RU" b="1" dirty="0"/>
              <a:t>w</a:t>
            </a:r>
            <a:r>
              <a:rPr lang="ru-RU" dirty="0"/>
              <a:t> - запись</a:t>
            </a:r>
          </a:p>
          <a:p>
            <a:r>
              <a:rPr lang="ru-RU" dirty="0"/>
              <a:t>    </a:t>
            </a:r>
            <a:r>
              <a:rPr lang="ru-RU" b="1" dirty="0"/>
              <a:t>x</a:t>
            </a:r>
            <a:r>
              <a:rPr lang="ru-RU" dirty="0"/>
              <a:t> -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176414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/>
        </p:nvGraphicFramePr>
        <p:xfrm>
          <a:off x="1362075" y="2651760"/>
          <a:ext cx="934013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069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4670069">
                  <a:extLst>
                    <a:ext uri="{9D8B030D-6E8A-4147-A177-3AD203B41FA5}">
                      <a16:colId xmlns:a16="http://schemas.microsoft.com/office/drawing/2014/main" val="194955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ru-RU" b="0" i="0">
                        <a:solidFill>
                          <a:srgbClr val="444444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ru-RU" b="0" i="0">
                        <a:solidFill>
                          <a:srgbClr val="444444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ru-RU" b="0" i="0" dirty="0">
                        <a:solidFill>
                          <a:srgbClr val="444444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ru-RU" b="0" i="0" dirty="0">
                        <a:solidFill>
                          <a:srgbClr val="444444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7946F1-2ED0-35AC-E4F7-143ACCFC1959}"/>
              </a:ext>
            </a:extLst>
          </p:cNvPr>
          <p:cNvSpPr txBox="1"/>
          <p:nvPr/>
        </p:nvSpPr>
        <p:spPr>
          <a:xfrm>
            <a:off x="2984144" y="2651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FF9900"/>
                </a:solidFill>
                <a:effectLst/>
                <a:latin typeface="Open Sans" panose="020B0606030504020204" pitchFamily="34" charset="0"/>
              </a:rPr>
              <a:t>apt</a:t>
            </a:r>
            <a:r>
              <a:rPr lang="ru-R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99CC00"/>
                </a:solidFill>
                <a:effectLst/>
                <a:latin typeface="Open Sans" panose="020B0606030504020204" pitchFamily="34" charset="0"/>
              </a:rPr>
              <a:t>опции</a:t>
            </a:r>
            <a:r>
              <a:rPr lang="ru-R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993366"/>
                </a:solidFill>
                <a:effectLst/>
                <a:latin typeface="Open Sans" panose="020B0606030504020204" pitchFamily="34" charset="0"/>
              </a:rPr>
              <a:t>команда</a:t>
            </a:r>
            <a:r>
              <a:rPr lang="ru-RU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параметры_команды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29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Группы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9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72921"/>
              </p:ext>
            </p:extLst>
          </p:nvPr>
        </p:nvGraphicFramePr>
        <p:xfrm>
          <a:off x="2032000" y="1630680"/>
          <a:ext cx="8670212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160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5901052">
                  <a:extLst>
                    <a:ext uri="{9D8B030D-6E8A-4147-A177-3AD203B41FA5}">
                      <a16:colId xmlns:a16="http://schemas.microsoft.com/office/drawing/2014/main" val="1156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groups</a:t>
                      </a:r>
                      <a:endParaRPr lang="ru-RU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spc="-45" dirty="0"/>
                        <a:t>посмотреть список групп к которым принадлежит текущий пользователь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groups </a:t>
                      </a:r>
                      <a:r>
                        <a:rPr lang="ru-RU" sz="3200" b="1" spc="-45" dirty="0">
                          <a:latin typeface="Consolas" panose="020B0609020204030204" pitchFamily="49" charset="0"/>
                        </a:rPr>
                        <a:t>имя</a:t>
                      </a:r>
                      <a:endParaRPr lang="ru-RU" sz="3200" b="1" dirty="0">
                        <a:latin typeface="Consolas" panose="020B0609020204030204" pitchFamily="49" charset="0"/>
                      </a:endParaRPr>
                    </a:p>
                    <a:p>
                      <a:endParaRPr lang="ru-RU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spc="-45" dirty="0"/>
                        <a:t>посмотреть список групп к которым принадлежит пользователь</a:t>
                      </a:r>
                      <a:endParaRPr lang="ru-RU" sz="3200" dirty="0"/>
                    </a:p>
                    <a:p>
                      <a:pPr algn="l"/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866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1DA811-9F9D-2DC7-5D7A-D8559A17A26A}"/>
              </a:ext>
            </a:extLst>
          </p:cNvPr>
          <p:cNvSpPr txBox="1"/>
          <p:nvPr/>
        </p:nvSpPr>
        <p:spPr>
          <a:xfrm>
            <a:off x="2031999" y="5227320"/>
            <a:ext cx="7769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99CC00"/>
                </a:solidFill>
                <a:effectLst/>
                <a:latin typeface="Open Sans" panose="020B0606030504020204" pitchFamily="34" charset="0"/>
              </a:rPr>
              <a:t>имя_группы</a:t>
            </a:r>
            <a:r>
              <a:rPr lang="ru-RU" b="1" i="0" dirty="0" err="1">
                <a:solidFill>
                  <a:srgbClr val="993366"/>
                </a:solidFill>
                <a:effectLst/>
                <a:latin typeface="Open Sans" panose="020B0606030504020204" pitchFamily="34" charset="0"/>
              </a:rPr>
              <a:t>:x:</a:t>
            </a:r>
            <a:r>
              <a:rPr lang="ru-RU" b="1" i="0" dirty="0" err="1">
                <a:solidFill>
                  <a:srgbClr val="FF9900"/>
                </a:solidFill>
                <a:effectLst/>
                <a:latin typeface="Open Sans" panose="020B0606030504020204" pitchFamily="34" charset="0"/>
              </a:rPr>
              <a:t>идентификатор</a:t>
            </a:r>
            <a:r>
              <a:rPr lang="ru-RU" b="1" i="0" dirty="0" err="1">
                <a:solidFill>
                  <a:srgbClr val="993366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ru-RU" b="1" i="0" dirty="0" err="1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список_пользователей_группы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7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86991"/>
              </p:ext>
            </p:extLst>
          </p:nvPr>
        </p:nvGraphicFramePr>
        <p:xfrm>
          <a:off x="2032000" y="2651760"/>
          <a:ext cx="8670212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160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5901052">
                  <a:extLst>
                    <a:ext uri="{9D8B030D-6E8A-4147-A177-3AD203B41FA5}">
                      <a16:colId xmlns:a16="http://schemas.microsoft.com/office/drawing/2014/main" val="1156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id</a:t>
                      </a:r>
                      <a:endParaRPr lang="ru-RU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spc="-45" dirty="0"/>
                        <a:t>также позволяет посмотреть группы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9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72220"/>
              </p:ext>
            </p:extLst>
          </p:nvPr>
        </p:nvGraphicFramePr>
        <p:xfrm>
          <a:off x="2032000" y="2651760"/>
          <a:ext cx="8670212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8416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5271796">
                  <a:extLst>
                    <a:ext uri="{9D8B030D-6E8A-4147-A177-3AD203B41FA5}">
                      <a16:colId xmlns:a16="http://schemas.microsoft.com/office/drawing/2014/main" val="1156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cat /</a:t>
                      </a:r>
                      <a:r>
                        <a:rPr lang="en-US" sz="3200" b="1" spc="-45" dirty="0" err="1">
                          <a:latin typeface="Consolas" panose="020B0609020204030204" pitchFamily="49" charset="0"/>
                        </a:rPr>
                        <a:t>etc</a:t>
                      </a:r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/group</a:t>
                      </a:r>
                      <a:endParaRPr lang="ru-RU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spc="-45" dirty="0"/>
                        <a:t>файл в котором указаны все существующие группы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8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72948"/>
              </p:ext>
            </p:extLst>
          </p:nvPr>
        </p:nvGraphicFramePr>
        <p:xfrm>
          <a:off x="2032000" y="2651760"/>
          <a:ext cx="867021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8416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5271796">
                  <a:extLst>
                    <a:ext uri="{9D8B030D-6E8A-4147-A177-3AD203B41FA5}">
                      <a16:colId xmlns:a16="http://schemas.microsoft.com/office/drawing/2014/main" val="1156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 err="1">
                          <a:latin typeface="Consolas" panose="020B0609020204030204" pitchFamily="49" charset="0"/>
                        </a:rPr>
                        <a:t>groupadd</a:t>
                      </a:r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 </a:t>
                      </a:r>
                      <a:endParaRPr lang="ru-RU" sz="3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spc="-45" dirty="0"/>
                        <a:t>создать новую группу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3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42748"/>
              </p:ext>
            </p:extLst>
          </p:nvPr>
        </p:nvGraphicFramePr>
        <p:xfrm>
          <a:off x="1362075" y="2651760"/>
          <a:ext cx="9340137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9758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  <a:gridCol w="4480379">
                  <a:extLst>
                    <a:ext uri="{9D8B030D-6E8A-4147-A177-3AD203B41FA5}">
                      <a16:colId xmlns:a16="http://schemas.microsoft.com/office/drawing/2014/main" val="1156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spc="-45" dirty="0" err="1">
                          <a:latin typeface="Consolas" panose="020B0609020204030204" pitchFamily="49" charset="0"/>
                        </a:rPr>
                        <a:t>groupadd</a:t>
                      </a:r>
                      <a:r>
                        <a:rPr lang="en-US" sz="3200" b="1" spc="-45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3200" b="0" spc="-45" dirty="0">
                          <a:latin typeface="Consolas" panose="020B0609020204030204" pitchFamily="49" charset="0"/>
                        </a:rPr>
                        <a:t>имя группы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spc="-45" dirty="0"/>
                        <a:t>создать новую группу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9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34279"/>
              </p:ext>
            </p:extLst>
          </p:nvPr>
        </p:nvGraphicFramePr>
        <p:xfrm>
          <a:off x="1362075" y="2651760"/>
          <a:ext cx="9340137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137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b="1" spc="-45" dirty="0" err="1">
                          <a:latin typeface="Consolas" panose="020B0609020204030204" pitchFamily="49" charset="0"/>
                        </a:rPr>
                        <a:t>usermod</a:t>
                      </a:r>
                      <a:r>
                        <a:rPr lang="ru-RU" sz="3200" b="1" spc="-45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3200" b="0" spc="-45" dirty="0">
                          <a:latin typeface="Consolas" panose="020B0609020204030204" pitchFamily="49" charset="0"/>
                        </a:rPr>
                        <a:t>-a -G </a:t>
                      </a:r>
                      <a:r>
                        <a:rPr lang="ru-RU" sz="3200" b="0" spc="-45" dirty="0" err="1">
                          <a:latin typeface="Consolas" panose="020B0609020204030204" pitchFamily="49" charset="0"/>
                        </a:rPr>
                        <a:t>имя_группы</a:t>
                      </a:r>
                      <a:r>
                        <a:rPr lang="ru-RU" sz="3200" b="0" spc="-45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3200" b="0" spc="-45" dirty="0" err="1">
                          <a:latin typeface="Consolas" panose="020B0609020204030204" pitchFamily="49" charset="0"/>
                        </a:rPr>
                        <a:t>имя_пользователя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3200" b="0" dirty="0">
                          <a:latin typeface="Consolas" panose="020B0609020204030204" pitchFamily="49" charset="0"/>
                        </a:rPr>
                        <a:t>    Добавить пользователя в группу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72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C6165-8DC1-A0BB-25A2-C76CC79FD803}"/>
              </a:ext>
            </a:extLst>
          </p:cNvPr>
          <p:cNvGraphicFramePr>
            <a:graphicFrameLocks noGrp="1"/>
          </p:cNvGraphicFramePr>
          <p:nvPr/>
        </p:nvGraphicFramePr>
        <p:xfrm>
          <a:off x="1362075" y="2651760"/>
          <a:ext cx="9340137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137">
                  <a:extLst>
                    <a:ext uri="{9D8B030D-6E8A-4147-A177-3AD203B41FA5}">
                      <a16:colId xmlns:a16="http://schemas.microsoft.com/office/drawing/2014/main" val="75940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b="1" spc="-45" dirty="0" err="1">
                          <a:latin typeface="Consolas" panose="020B0609020204030204" pitchFamily="49" charset="0"/>
                        </a:rPr>
                        <a:t>usermod</a:t>
                      </a:r>
                      <a:r>
                        <a:rPr lang="ru-RU" sz="3200" b="1" spc="-45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3200" b="0" spc="-45" dirty="0">
                          <a:latin typeface="Consolas" panose="020B0609020204030204" pitchFamily="49" charset="0"/>
                        </a:rPr>
                        <a:t>-a -G </a:t>
                      </a:r>
                      <a:r>
                        <a:rPr lang="ru-RU" sz="3200" b="0" spc="-45" dirty="0" err="1">
                          <a:latin typeface="Consolas" panose="020B0609020204030204" pitchFamily="49" charset="0"/>
                        </a:rPr>
                        <a:t>имя_группы</a:t>
                      </a:r>
                      <a:r>
                        <a:rPr lang="ru-RU" sz="3200" b="0" spc="-45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3200" b="0" spc="-45" dirty="0" err="1">
                          <a:latin typeface="Consolas" panose="020B0609020204030204" pitchFamily="49" charset="0"/>
                        </a:rPr>
                        <a:t>имя_пользователя</a:t>
                      </a:r>
                      <a:endParaRPr lang="ru-RU" sz="32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3200" b="0" dirty="0">
                          <a:latin typeface="Consolas" panose="020B0609020204030204" pitchFamily="49" charset="0"/>
                        </a:rPr>
                        <a:t>    Добавить пользователя в группу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537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Words>360</Words>
  <Application>Microsoft Office PowerPoint</Application>
  <PresentationFormat>Широкоэкранный</PresentationFormat>
  <Paragraphs>59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inherit</vt:lpstr>
      <vt:lpstr>Open Sans</vt:lpstr>
      <vt:lpstr>Тема Office</vt:lpstr>
      <vt:lpstr>Современные технологии программирования</vt:lpstr>
      <vt:lpstr>Группы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Права доступа</vt:lpstr>
      <vt:lpstr>Категории пользователей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270</cp:revision>
  <dcterms:created xsi:type="dcterms:W3CDTF">2022-09-17T16:00:43Z</dcterms:created>
  <dcterms:modified xsi:type="dcterms:W3CDTF">2022-12-05T15:39:22Z</dcterms:modified>
</cp:coreProperties>
</file>