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4" r:id="rId4"/>
    <p:sldId id="304" r:id="rId5"/>
    <p:sldId id="256" r:id="rId6"/>
    <p:sldId id="257" r:id="rId7"/>
    <p:sldId id="313" r:id="rId8"/>
    <p:sldId id="259" r:id="rId9"/>
    <p:sldId id="260" r:id="rId10"/>
    <p:sldId id="261" r:id="rId11"/>
    <p:sldId id="314" r:id="rId12"/>
    <p:sldId id="263" r:id="rId13"/>
    <p:sldId id="265" r:id="rId14"/>
    <p:sldId id="266" r:id="rId15"/>
    <p:sldId id="269" r:id="rId16"/>
    <p:sldId id="270" r:id="rId17"/>
    <p:sldId id="316" r:id="rId18"/>
    <p:sldId id="272" r:id="rId19"/>
    <p:sldId id="273" r:id="rId20"/>
    <p:sldId id="317" r:id="rId21"/>
    <p:sldId id="320" r:id="rId22"/>
    <p:sldId id="318" r:id="rId23"/>
    <p:sldId id="319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3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610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848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id444710087" TargetMode="External"/><Relationship Id="rId2" Type="http://schemas.openxmlformats.org/officeDocument/2006/relationships/hyperlink" Target="mailto:chabanov.vv@cfuv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imstudreport@mail.r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Современные технологии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1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216" y="1229830"/>
            <a:ext cx="6912749" cy="21502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4207"/>
              </a:lnSpc>
              <a:spcBef>
                <a:spcPts val="91"/>
              </a:spcBef>
            </a:pPr>
            <a:r>
              <a:rPr sz="3630" spc="77" dirty="0">
                <a:latin typeface="Microsoft Sans Serif"/>
                <a:cs typeface="Microsoft Sans Serif"/>
              </a:rPr>
              <a:t>Общий</a:t>
            </a:r>
            <a:r>
              <a:rPr sz="3630" spc="-177" dirty="0">
                <a:latin typeface="Microsoft Sans Serif"/>
                <a:cs typeface="Microsoft Sans Serif"/>
              </a:rPr>
              <a:t> </a:t>
            </a:r>
            <a:r>
              <a:rPr sz="3630" spc="86" dirty="0">
                <a:latin typeface="Microsoft Sans Serif"/>
                <a:cs typeface="Microsoft Sans Serif"/>
              </a:rPr>
              <a:t>вид</a:t>
            </a:r>
            <a:r>
              <a:rPr sz="3630" spc="-168" dirty="0">
                <a:latin typeface="Microsoft Sans Serif"/>
                <a:cs typeface="Microsoft Sans Serif"/>
              </a:rPr>
              <a:t> </a:t>
            </a:r>
            <a:r>
              <a:rPr sz="3630" spc="32" dirty="0">
                <a:latin typeface="Microsoft Sans Serif"/>
                <a:cs typeface="Microsoft Sans Serif"/>
              </a:rPr>
              <a:t>команды:</a:t>
            </a:r>
            <a:endParaRPr sz="3630">
              <a:latin typeface="Microsoft Sans Serif"/>
              <a:cs typeface="Microsoft Sans Serif"/>
            </a:endParaRPr>
          </a:p>
          <a:p>
            <a:pPr marL="11527">
              <a:lnSpc>
                <a:spcPts val="4207"/>
              </a:lnSpc>
              <a:tabLst>
                <a:tab pos="2429214" algn="l"/>
                <a:tab pos="4284984" algn="l"/>
              </a:tabLst>
            </a:pPr>
            <a:r>
              <a:rPr sz="3630" b="1" spc="41" dirty="0">
                <a:latin typeface="Arial"/>
                <a:cs typeface="Arial"/>
              </a:rPr>
              <a:t>команда	</a:t>
            </a:r>
            <a:r>
              <a:rPr sz="3630" b="1" dirty="0">
                <a:latin typeface="Arial"/>
                <a:cs typeface="Arial"/>
              </a:rPr>
              <a:t>опции	</a:t>
            </a:r>
            <a:r>
              <a:rPr sz="3630" b="1" i="1" spc="-95" dirty="0">
                <a:latin typeface="Arial"/>
                <a:cs typeface="Arial"/>
              </a:rPr>
              <a:t>аргументы</a:t>
            </a:r>
            <a:endParaRPr sz="3630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3267">
              <a:latin typeface="Arial"/>
              <a:cs typeface="Arial"/>
            </a:endParaRPr>
          </a:p>
          <a:p>
            <a:pPr marL="11527"/>
            <a:r>
              <a:rPr sz="3630" spc="9" dirty="0">
                <a:latin typeface="Microsoft Sans Serif"/>
                <a:cs typeface="Microsoft Sans Serif"/>
              </a:rPr>
              <a:t>Например:</a:t>
            </a:r>
            <a:endParaRPr sz="363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216" y="3292993"/>
            <a:ext cx="9325366" cy="165311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4211"/>
              </a:lnSpc>
              <a:spcBef>
                <a:spcPts val="91"/>
              </a:spcBef>
              <a:tabLst>
                <a:tab pos="912324" algn="l"/>
              </a:tabLst>
            </a:pPr>
            <a:r>
              <a:rPr lang="en-US" sz="4000" dirty="0">
                <a:latin typeface="Consolas" panose="020B0609020204030204" pitchFamily="49" charset="0"/>
              </a:rPr>
              <a:t>ls --all --human-readable -l </a:t>
            </a:r>
            <a:r>
              <a:rPr lang="ru-RU" sz="4000" dirty="0">
                <a:latin typeface="Consolas" panose="020B0609020204030204" pitchFamily="49" charset="0"/>
              </a:rPr>
              <a:t>путь</a:t>
            </a:r>
            <a:endParaRPr lang="en-US" sz="4000" dirty="0">
              <a:latin typeface="Consolas" panose="020B0609020204030204" pitchFamily="49" charset="0"/>
            </a:endParaRPr>
          </a:p>
          <a:p>
            <a:pPr marL="11527">
              <a:lnSpc>
                <a:spcPts val="4211"/>
              </a:lnSpc>
              <a:spcBef>
                <a:spcPts val="91"/>
              </a:spcBef>
              <a:tabLst>
                <a:tab pos="912324" algn="l"/>
              </a:tabLst>
            </a:pPr>
            <a:r>
              <a:rPr lang="en-US" sz="4000" dirty="0">
                <a:latin typeface="Consolas" panose="020B0609020204030204" pitchFamily="49" charset="0"/>
              </a:rPr>
              <a:t>ls -a -h -l </a:t>
            </a:r>
            <a:r>
              <a:rPr lang="ru-RU" sz="4000" dirty="0">
                <a:latin typeface="Consolas" panose="020B0609020204030204" pitchFamily="49" charset="0"/>
              </a:rPr>
              <a:t>путь</a:t>
            </a:r>
            <a:endParaRPr lang="en-US" sz="4000" dirty="0">
              <a:latin typeface="Consolas" panose="020B0609020204030204" pitchFamily="49" charset="0"/>
            </a:endParaRPr>
          </a:p>
          <a:p>
            <a:pPr marL="11527">
              <a:lnSpc>
                <a:spcPts val="4211"/>
              </a:lnSpc>
              <a:spcBef>
                <a:spcPts val="91"/>
              </a:spcBef>
              <a:tabLst>
                <a:tab pos="912324" algn="l"/>
              </a:tabLst>
            </a:pPr>
            <a:r>
              <a:rPr lang="en-US" sz="4000" dirty="0">
                <a:latin typeface="Consolas" panose="020B0609020204030204" pitchFamily="49" charset="0"/>
              </a:rPr>
              <a:t>ls -ahl </a:t>
            </a:r>
            <a:r>
              <a:rPr lang="ru-RU" sz="4000" dirty="0">
                <a:latin typeface="Consolas" panose="020B0609020204030204" pitchFamily="49" charset="0"/>
              </a:rPr>
              <a:t>путь</a:t>
            </a:r>
            <a:endParaRPr sz="3630" dirty="0">
              <a:latin typeface="Consolas" panose="020B0609020204030204" pitchFamily="49" charset="0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216" y="1229830"/>
            <a:ext cx="9845483" cy="399689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4207"/>
              </a:lnSpc>
              <a:spcBef>
                <a:spcPts val="91"/>
              </a:spcBef>
            </a:pPr>
            <a:r>
              <a:rPr sz="3630" spc="77" dirty="0">
                <a:latin typeface="Microsoft Sans Serif"/>
                <a:cs typeface="Microsoft Sans Serif"/>
              </a:rPr>
              <a:t>Общий</a:t>
            </a:r>
            <a:r>
              <a:rPr sz="3630" spc="-177" dirty="0">
                <a:latin typeface="Microsoft Sans Serif"/>
                <a:cs typeface="Microsoft Sans Serif"/>
              </a:rPr>
              <a:t> </a:t>
            </a:r>
            <a:r>
              <a:rPr sz="3630" spc="86" dirty="0">
                <a:latin typeface="Microsoft Sans Serif"/>
                <a:cs typeface="Microsoft Sans Serif"/>
              </a:rPr>
              <a:t>вид</a:t>
            </a:r>
            <a:r>
              <a:rPr sz="3630" spc="-168" dirty="0">
                <a:latin typeface="Microsoft Sans Serif"/>
                <a:cs typeface="Microsoft Sans Serif"/>
              </a:rPr>
              <a:t> </a:t>
            </a:r>
            <a:r>
              <a:rPr sz="3630" spc="32" dirty="0">
                <a:latin typeface="Microsoft Sans Serif"/>
                <a:cs typeface="Microsoft Sans Serif"/>
              </a:rPr>
              <a:t>команды:</a:t>
            </a:r>
            <a:endParaRPr sz="3630" dirty="0">
              <a:latin typeface="Microsoft Sans Serif"/>
              <a:cs typeface="Microsoft Sans Serif"/>
            </a:endParaRPr>
          </a:p>
          <a:p>
            <a:pPr marL="11527">
              <a:lnSpc>
                <a:spcPts val="4207"/>
              </a:lnSpc>
              <a:tabLst>
                <a:tab pos="2429214" algn="l"/>
                <a:tab pos="4284984" algn="l"/>
              </a:tabLst>
            </a:pPr>
            <a:r>
              <a:rPr sz="3630" b="1" spc="41" dirty="0">
                <a:latin typeface="Arial"/>
                <a:cs typeface="Arial"/>
              </a:rPr>
              <a:t>команда	</a:t>
            </a:r>
            <a:r>
              <a:rPr sz="3630" b="1" dirty="0">
                <a:latin typeface="Arial"/>
                <a:cs typeface="Arial"/>
              </a:rPr>
              <a:t>опции	</a:t>
            </a:r>
            <a:r>
              <a:rPr sz="3630" b="1" i="1" spc="-95" dirty="0">
                <a:latin typeface="Arial"/>
                <a:cs typeface="Arial"/>
              </a:rPr>
              <a:t>аргументы</a:t>
            </a:r>
            <a:endParaRPr sz="3630" dirty="0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3267" dirty="0">
              <a:latin typeface="Arial"/>
              <a:cs typeface="Arial"/>
            </a:endParaRPr>
          </a:p>
          <a:p>
            <a:pPr marL="11527"/>
            <a:r>
              <a:rPr sz="3630" spc="9" dirty="0" err="1">
                <a:latin typeface="Microsoft Sans Serif"/>
                <a:cs typeface="Microsoft Sans Serif"/>
              </a:rPr>
              <a:t>Например</a:t>
            </a:r>
            <a:r>
              <a:rPr sz="3630" spc="9" dirty="0">
                <a:latin typeface="Microsoft Sans Serif"/>
                <a:cs typeface="Microsoft Sans Serif"/>
              </a:rPr>
              <a:t>:</a:t>
            </a:r>
            <a:endParaRPr lang="en-US" sz="3630" spc="9" dirty="0">
              <a:latin typeface="Microsoft Sans Serif"/>
              <a:cs typeface="Microsoft Sans Serif"/>
            </a:endParaRPr>
          </a:p>
          <a:p>
            <a:pPr marL="11527"/>
            <a:r>
              <a:rPr lang="en-US" sz="4000" dirty="0">
                <a:latin typeface="Consolas" panose="020B0609020204030204" pitchFamily="49" charset="0"/>
              </a:rPr>
              <a:t>ls --all --human-readable -l </a:t>
            </a:r>
            <a:r>
              <a:rPr lang="ru-RU" sz="4000" dirty="0">
                <a:latin typeface="Consolas" panose="020B0609020204030204" pitchFamily="49" charset="0"/>
              </a:rPr>
              <a:t>путь</a:t>
            </a:r>
            <a:endParaRPr lang="en-US" sz="4000" dirty="0">
              <a:latin typeface="Consolas" panose="020B0609020204030204" pitchFamily="49" charset="0"/>
            </a:endParaRPr>
          </a:p>
          <a:p>
            <a:pPr marL="11527"/>
            <a:r>
              <a:rPr lang="en-US" sz="4000" dirty="0">
                <a:latin typeface="Consolas" panose="020B0609020204030204" pitchFamily="49" charset="0"/>
              </a:rPr>
              <a:t>ls -a -h -l </a:t>
            </a:r>
            <a:r>
              <a:rPr lang="ru-RU" sz="4000" dirty="0">
                <a:latin typeface="Consolas" panose="020B0609020204030204" pitchFamily="49" charset="0"/>
              </a:rPr>
              <a:t>путь</a:t>
            </a:r>
            <a:endParaRPr lang="en-US" sz="4000" dirty="0">
              <a:latin typeface="Consolas" panose="020B0609020204030204" pitchFamily="49" charset="0"/>
            </a:endParaRPr>
          </a:p>
          <a:p>
            <a:pPr marL="11527"/>
            <a:r>
              <a:rPr lang="en-US" sz="4000" dirty="0">
                <a:latin typeface="Consolas" panose="020B0609020204030204" pitchFamily="49" charset="0"/>
              </a:rPr>
              <a:t>ls -ahl </a:t>
            </a:r>
            <a:r>
              <a:rPr lang="ru-RU" sz="4000" dirty="0">
                <a:latin typeface="Consolas" panose="020B0609020204030204" pitchFamily="49" charset="0"/>
              </a:rPr>
              <a:t>путь </a:t>
            </a:r>
            <a:r>
              <a:rPr lang="en-US" sz="4000" dirty="0">
                <a:latin typeface="Consolas" panose="020B0609020204030204" pitchFamily="49" charset="0"/>
              </a:rPr>
              <a:t>        ls -</a:t>
            </a:r>
            <a:r>
              <a:rPr lang="en-US" sz="4000" dirty="0" err="1">
                <a:latin typeface="Consolas" panose="020B0609020204030204" pitchFamily="49" charset="0"/>
              </a:rPr>
              <a:t>lah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ru-RU" sz="4000" dirty="0">
                <a:latin typeface="Consolas" panose="020B0609020204030204" pitchFamily="49" charset="0"/>
              </a:rPr>
              <a:t>путь</a:t>
            </a:r>
            <a:endParaRPr sz="3630" dirty="0">
              <a:latin typeface="Consolas" panose="020B0609020204030204" pitchFamily="49" charset="0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6217" y="3177421"/>
            <a:ext cx="1116298" cy="51947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300" b="1" spc="-45" dirty="0">
                <a:latin typeface="Arial"/>
                <a:cs typeface="Arial"/>
              </a:rPr>
              <a:t>c</a:t>
            </a:r>
            <a:r>
              <a:rPr sz="3300" b="1" spc="-27" dirty="0">
                <a:latin typeface="Arial"/>
                <a:cs typeface="Arial"/>
              </a:rPr>
              <a:t>l</a:t>
            </a:r>
            <a:r>
              <a:rPr sz="3300" b="1" spc="91" dirty="0">
                <a:latin typeface="Arial"/>
                <a:cs typeface="Arial"/>
              </a:rPr>
              <a:t>e</a:t>
            </a:r>
            <a:r>
              <a:rPr sz="3300" b="1" spc="-18" dirty="0">
                <a:latin typeface="Arial"/>
                <a:cs typeface="Arial"/>
              </a:rPr>
              <a:t>a</a:t>
            </a:r>
            <a:r>
              <a:rPr sz="3300" b="1" spc="118" dirty="0">
                <a:latin typeface="Arial"/>
                <a:cs typeface="Arial"/>
              </a:rPr>
              <a:t>r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2081" y="3177421"/>
            <a:ext cx="5826995" cy="51947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300" spc="41" dirty="0">
                <a:latin typeface="Arial" panose="020B0604020202020204" pitchFamily="34" charset="0"/>
                <a:cs typeface="Arial" panose="020B0604020202020204" pitchFamily="34" charset="0"/>
              </a:rPr>
              <a:t>очистить</a:t>
            </a:r>
            <a:r>
              <a:rPr sz="3300" spc="-1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41" dirty="0">
                <a:latin typeface="Arial" panose="020B0604020202020204" pitchFamily="34" charset="0"/>
                <a:cs typeface="Arial" panose="020B0604020202020204" pitchFamily="34" charset="0"/>
              </a:rPr>
              <a:t>экран</a:t>
            </a:r>
            <a:r>
              <a:rPr sz="3300" spc="-16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27" dirty="0">
                <a:latin typeface="Arial" panose="020B0604020202020204" pitchFamily="34" charset="0"/>
                <a:cs typeface="Arial" panose="020B0604020202020204" pitchFamily="34" charset="0"/>
              </a:rPr>
              <a:t>терминала</a:t>
            </a:r>
            <a:endParaRPr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6216" y="4209003"/>
            <a:ext cx="882895" cy="51947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300" b="1" spc="91" dirty="0">
                <a:latin typeface="Arial"/>
                <a:cs typeface="Arial"/>
              </a:rPr>
              <a:t>e</a:t>
            </a:r>
            <a:r>
              <a:rPr sz="3300" b="1" spc="-27" dirty="0">
                <a:latin typeface="Arial"/>
                <a:cs typeface="Arial"/>
              </a:rPr>
              <a:t>x</a:t>
            </a:r>
            <a:r>
              <a:rPr sz="3300" b="1" spc="218" dirty="0">
                <a:latin typeface="Arial"/>
                <a:cs typeface="Arial"/>
              </a:rPr>
              <a:t>it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1103" y="4209003"/>
            <a:ext cx="4056017" cy="51947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300" spc="32" dirty="0">
                <a:latin typeface="Arial" panose="020B0604020202020204" pitchFamily="34" charset="0"/>
                <a:cs typeface="Arial" panose="020B0604020202020204" pitchFamily="34" charset="0"/>
              </a:rPr>
              <a:t>закрыть</a:t>
            </a:r>
            <a:r>
              <a:rPr sz="3300" spc="-16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00" spc="45" dirty="0">
                <a:latin typeface="Arial" panose="020B0604020202020204" pitchFamily="34" charset="0"/>
                <a:cs typeface="Arial" panose="020B0604020202020204" pitchFamily="34" charset="0"/>
              </a:rPr>
              <a:t>терминал</a:t>
            </a:r>
            <a:endParaRPr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D3EA1AB-D806-63AC-9B7D-7F987685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E2698-87FC-6A2C-1659-BCB33E40FAF2}"/>
              </a:ext>
            </a:extLst>
          </p:cNvPr>
          <p:cNvSpPr txBox="1"/>
          <p:nvPr/>
        </p:nvSpPr>
        <p:spPr>
          <a:xfrm>
            <a:off x="1879134" y="2072081"/>
            <a:ext cx="7539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300" b="1" dirty="0" err="1"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команда справка о команде</a:t>
            </a:r>
            <a:b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</a:t>
            </a:r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(для выхода: Q)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217" y="1229829"/>
            <a:ext cx="8005418" cy="1112673"/>
          </a:xfrm>
          <a:prstGeom prst="rect">
            <a:avLst/>
          </a:prstGeom>
        </p:spPr>
        <p:txBody>
          <a:bodyPr vert="horz" wrap="square" lIns="0" tIns="60512" rIns="0" bIns="0" rtlCol="0">
            <a:spAutoFit/>
          </a:bodyPr>
          <a:lstStyle/>
          <a:p>
            <a:pPr marL="1644833" marR="4611" indent="-1633307">
              <a:lnSpc>
                <a:spcPts val="4057"/>
              </a:lnSpc>
              <a:spcBef>
                <a:spcPts val="476"/>
              </a:spcBef>
              <a:tabLst>
                <a:tab pos="1618899" algn="l"/>
              </a:tabLst>
            </a:pPr>
            <a:r>
              <a:rPr sz="3630" b="1" spc="549" dirty="0">
                <a:latin typeface="Arial"/>
                <a:cs typeface="Arial"/>
              </a:rPr>
              <a:t>↑,</a:t>
            </a:r>
            <a:r>
              <a:rPr sz="3630" b="1" spc="-64" dirty="0">
                <a:latin typeface="Arial"/>
                <a:cs typeface="Arial"/>
              </a:rPr>
              <a:t> </a:t>
            </a:r>
            <a:r>
              <a:rPr sz="3630" b="1" spc="1225" dirty="0">
                <a:latin typeface="Arial"/>
                <a:cs typeface="Arial"/>
              </a:rPr>
              <a:t>↓	</a:t>
            </a:r>
            <a:r>
              <a:rPr sz="3630" spc="45" dirty="0">
                <a:latin typeface="Microsoft Sans Serif"/>
                <a:cs typeface="Microsoft Sans Serif"/>
              </a:rPr>
              <a:t>перемещение</a:t>
            </a:r>
            <a:r>
              <a:rPr sz="3630" spc="-73" dirty="0">
                <a:latin typeface="Microsoft Sans Serif"/>
                <a:cs typeface="Microsoft Sans Serif"/>
              </a:rPr>
              <a:t> </a:t>
            </a:r>
            <a:r>
              <a:rPr sz="3630" spc="95" dirty="0">
                <a:latin typeface="Microsoft Sans Serif"/>
                <a:cs typeface="Microsoft Sans Serif"/>
              </a:rPr>
              <a:t>по</a:t>
            </a:r>
            <a:r>
              <a:rPr sz="3630" spc="-73" dirty="0">
                <a:latin typeface="Microsoft Sans Serif"/>
                <a:cs typeface="Microsoft Sans Serif"/>
              </a:rPr>
              <a:t> </a:t>
            </a:r>
            <a:r>
              <a:rPr sz="3630" spc="64" dirty="0">
                <a:latin typeface="Microsoft Sans Serif"/>
                <a:cs typeface="Microsoft Sans Serif"/>
              </a:rPr>
              <a:t>введенным </a:t>
            </a:r>
            <a:r>
              <a:rPr sz="3630" spc="-953" dirty="0">
                <a:latin typeface="Microsoft Sans Serif"/>
                <a:cs typeface="Microsoft Sans Serif"/>
              </a:rPr>
              <a:t> </a:t>
            </a:r>
            <a:r>
              <a:rPr sz="3630" spc="18" dirty="0">
                <a:latin typeface="Microsoft Sans Serif"/>
                <a:cs typeface="Microsoft Sans Serif"/>
              </a:rPr>
              <a:t>ранее</a:t>
            </a:r>
            <a:r>
              <a:rPr sz="3630" spc="-136" dirty="0">
                <a:latin typeface="Microsoft Sans Serif"/>
                <a:cs typeface="Microsoft Sans Serif"/>
              </a:rPr>
              <a:t> </a:t>
            </a:r>
            <a:r>
              <a:rPr sz="3630" spc="18" dirty="0">
                <a:latin typeface="Microsoft Sans Serif"/>
                <a:cs typeface="Microsoft Sans Serif"/>
              </a:rPr>
              <a:t>командам</a:t>
            </a:r>
            <a:endParaRPr sz="363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6217" y="2777778"/>
            <a:ext cx="1019479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630" b="1" spc="-594" dirty="0">
                <a:latin typeface="Arial"/>
                <a:cs typeface="Arial"/>
              </a:rPr>
              <a:t>←</a:t>
            </a:r>
            <a:r>
              <a:rPr sz="3630" b="1" spc="-118" dirty="0">
                <a:latin typeface="Arial"/>
                <a:cs typeface="Arial"/>
              </a:rPr>
              <a:t>,</a:t>
            </a:r>
            <a:r>
              <a:rPr sz="3630" b="1" spc="-145" dirty="0">
                <a:latin typeface="Arial"/>
                <a:cs typeface="Arial"/>
              </a:rPr>
              <a:t> </a:t>
            </a:r>
            <a:r>
              <a:rPr sz="3630" b="1" spc="-590" dirty="0">
                <a:latin typeface="Arial"/>
                <a:cs typeface="Arial"/>
              </a:rPr>
              <a:t>→</a:t>
            </a:r>
            <a:endParaRPr sz="363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8631" y="2777778"/>
            <a:ext cx="5744584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630" spc="45" dirty="0">
                <a:latin typeface="Microsoft Sans Serif"/>
                <a:cs typeface="Microsoft Sans Serif"/>
              </a:rPr>
              <a:t>перемещение</a:t>
            </a:r>
            <a:r>
              <a:rPr sz="3630" spc="-145" dirty="0">
                <a:latin typeface="Microsoft Sans Serif"/>
                <a:cs typeface="Microsoft Sans Serif"/>
              </a:rPr>
              <a:t> </a:t>
            </a:r>
            <a:r>
              <a:rPr sz="3630" spc="91" dirty="0">
                <a:latin typeface="Microsoft Sans Serif"/>
                <a:cs typeface="Microsoft Sans Serif"/>
              </a:rPr>
              <a:t>по</a:t>
            </a:r>
            <a:r>
              <a:rPr sz="3630" spc="-145" dirty="0">
                <a:latin typeface="Microsoft Sans Serif"/>
                <a:cs typeface="Microsoft Sans Serif"/>
              </a:rPr>
              <a:t> </a:t>
            </a:r>
            <a:r>
              <a:rPr sz="3630" spc="32" dirty="0">
                <a:latin typeface="Microsoft Sans Serif"/>
                <a:cs typeface="Microsoft Sans Serif"/>
              </a:rPr>
              <a:t>команде</a:t>
            </a:r>
            <a:endParaRPr sz="363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6217" y="3809359"/>
            <a:ext cx="1681074" cy="1112673"/>
          </a:xfrm>
          <a:prstGeom prst="rect">
            <a:avLst/>
          </a:prstGeom>
        </p:spPr>
        <p:txBody>
          <a:bodyPr vert="horz" wrap="square" lIns="0" tIns="60512" rIns="0" bIns="0" rtlCol="0">
            <a:spAutoFit/>
          </a:bodyPr>
          <a:lstStyle/>
          <a:p>
            <a:pPr marL="11527" marR="4611">
              <a:lnSpc>
                <a:spcPts val="4057"/>
              </a:lnSpc>
              <a:spcBef>
                <a:spcPts val="476"/>
              </a:spcBef>
            </a:pPr>
            <a:r>
              <a:rPr sz="3630" b="1" spc="95" dirty="0">
                <a:latin typeface="Arial"/>
                <a:cs typeface="Arial"/>
              </a:rPr>
              <a:t>Ctrl</a:t>
            </a:r>
            <a:r>
              <a:rPr sz="3630" b="1" spc="-191" dirty="0">
                <a:latin typeface="Arial"/>
                <a:cs typeface="Arial"/>
              </a:rPr>
              <a:t> </a:t>
            </a:r>
            <a:r>
              <a:rPr sz="3630" b="1" spc="-59" dirty="0">
                <a:latin typeface="Arial"/>
                <a:cs typeface="Arial"/>
              </a:rPr>
              <a:t>+</a:t>
            </a:r>
            <a:r>
              <a:rPr sz="3630" b="1" spc="-185" dirty="0">
                <a:latin typeface="Arial"/>
                <a:cs typeface="Arial"/>
              </a:rPr>
              <a:t> </a:t>
            </a:r>
            <a:r>
              <a:rPr sz="3630" b="1" spc="-5" dirty="0">
                <a:latin typeface="Arial"/>
                <a:cs typeface="Arial"/>
              </a:rPr>
              <a:t>A </a:t>
            </a:r>
            <a:r>
              <a:rPr sz="3630" b="1" spc="-994" dirty="0">
                <a:latin typeface="Arial"/>
                <a:cs typeface="Arial"/>
              </a:rPr>
              <a:t> </a:t>
            </a:r>
            <a:r>
              <a:rPr sz="3630" b="1" spc="95" dirty="0">
                <a:latin typeface="Arial"/>
                <a:cs typeface="Arial"/>
              </a:rPr>
              <a:t>Ctrl</a:t>
            </a:r>
            <a:r>
              <a:rPr sz="3630" b="1" spc="-182" dirty="0">
                <a:latin typeface="Arial"/>
                <a:cs typeface="Arial"/>
              </a:rPr>
              <a:t> </a:t>
            </a:r>
            <a:r>
              <a:rPr sz="3630" b="1" spc="-59" dirty="0">
                <a:latin typeface="Arial"/>
                <a:cs typeface="Arial"/>
              </a:rPr>
              <a:t>+</a:t>
            </a:r>
            <a:r>
              <a:rPr sz="3630" b="1" spc="-177" dirty="0">
                <a:latin typeface="Arial"/>
                <a:cs typeface="Arial"/>
              </a:rPr>
              <a:t> </a:t>
            </a:r>
            <a:r>
              <a:rPr sz="3630" b="1" spc="-222" dirty="0">
                <a:latin typeface="Arial"/>
                <a:cs typeface="Arial"/>
              </a:rPr>
              <a:t>E</a:t>
            </a:r>
            <a:endParaRPr sz="363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8631" y="3809359"/>
            <a:ext cx="6511163" cy="1112673"/>
          </a:xfrm>
          <a:prstGeom prst="rect">
            <a:avLst/>
          </a:prstGeom>
        </p:spPr>
        <p:txBody>
          <a:bodyPr vert="horz" wrap="square" lIns="0" tIns="60512" rIns="0" bIns="0" rtlCol="0">
            <a:spAutoFit/>
          </a:bodyPr>
          <a:lstStyle/>
          <a:p>
            <a:pPr marL="11527" marR="4611">
              <a:lnSpc>
                <a:spcPts val="4057"/>
              </a:lnSpc>
              <a:spcBef>
                <a:spcPts val="476"/>
              </a:spcBef>
            </a:pPr>
            <a:r>
              <a:rPr sz="3630" spc="64" dirty="0">
                <a:latin typeface="Microsoft Sans Serif"/>
                <a:cs typeface="Microsoft Sans Serif"/>
              </a:rPr>
              <a:t>перейти</a:t>
            </a:r>
            <a:r>
              <a:rPr sz="3630" spc="-163" dirty="0">
                <a:latin typeface="Microsoft Sans Serif"/>
                <a:cs typeface="Microsoft Sans Serif"/>
              </a:rPr>
              <a:t> </a:t>
            </a:r>
            <a:r>
              <a:rPr sz="3630" spc="59" dirty="0">
                <a:latin typeface="Microsoft Sans Serif"/>
                <a:cs typeface="Microsoft Sans Serif"/>
              </a:rPr>
              <a:t>в</a:t>
            </a:r>
            <a:r>
              <a:rPr sz="3630" spc="-168" dirty="0">
                <a:latin typeface="Microsoft Sans Serif"/>
                <a:cs typeface="Microsoft Sans Serif"/>
              </a:rPr>
              <a:t> </a:t>
            </a:r>
            <a:r>
              <a:rPr sz="3630" spc="9" dirty="0" err="1">
                <a:latin typeface="Microsoft Sans Serif"/>
                <a:cs typeface="Microsoft Sans Serif"/>
              </a:rPr>
              <a:t>начало</a:t>
            </a:r>
            <a:r>
              <a:rPr lang="en-US" sz="3630" spc="9" dirty="0">
                <a:latin typeface="Microsoft Sans Serif"/>
                <a:cs typeface="Microsoft Sans Serif"/>
              </a:rPr>
              <a:t> </a:t>
            </a:r>
            <a:r>
              <a:rPr lang="ru-RU" sz="3630" spc="9" dirty="0">
                <a:latin typeface="Microsoft Sans Serif"/>
                <a:cs typeface="Microsoft Sans Serif"/>
              </a:rPr>
              <a:t>команды</a:t>
            </a:r>
            <a:r>
              <a:rPr sz="3630" spc="9" dirty="0">
                <a:latin typeface="Microsoft Sans Serif"/>
                <a:cs typeface="Microsoft Sans Serif"/>
              </a:rPr>
              <a:t> </a:t>
            </a:r>
            <a:r>
              <a:rPr sz="3630" spc="-948" dirty="0">
                <a:latin typeface="Microsoft Sans Serif"/>
                <a:cs typeface="Microsoft Sans Serif"/>
              </a:rPr>
              <a:t> </a:t>
            </a:r>
            <a:r>
              <a:rPr sz="3630" spc="64" dirty="0">
                <a:latin typeface="Microsoft Sans Serif"/>
                <a:cs typeface="Microsoft Sans Serif"/>
              </a:rPr>
              <a:t>перейти</a:t>
            </a:r>
            <a:r>
              <a:rPr sz="3630" spc="-145" dirty="0">
                <a:latin typeface="Microsoft Sans Serif"/>
                <a:cs typeface="Microsoft Sans Serif"/>
              </a:rPr>
              <a:t> </a:t>
            </a:r>
            <a:r>
              <a:rPr sz="3630" spc="59" dirty="0">
                <a:latin typeface="Microsoft Sans Serif"/>
                <a:cs typeface="Microsoft Sans Serif"/>
              </a:rPr>
              <a:t>в</a:t>
            </a:r>
            <a:r>
              <a:rPr sz="3630" spc="-150" dirty="0">
                <a:latin typeface="Microsoft Sans Serif"/>
                <a:cs typeface="Microsoft Sans Serif"/>
              </a:rPr>
              <a:t> </a:t>
            </a:r>
            <a:r>
              <a:rPr sz="3630" spc="54" dirty="0" err="1">
                <a:latin typeface="Microsoft Sans Serif"/>
                <a:cs typeface="Microsoft Sans Serif"/>
              </a:rPr>
              <a:t>конец</a:t>
            </a:r>
            <a:r>
              <a:rPr lang="ru-RU" sz="3630" spc="54" dirty="0">
                <a:latin typeface="Microsoft Sans Serif"/>
                <a:cs typeface="Microsoft Sans Serif"/>
              </a:rPr>
              <a:t> команды</a:t>
            </a:r>
            <a:endParaRPr sz="363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216" y="1745043"/>
            <a:ext cx="8179462" cy="267589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4211"/>
              </a:lnSpc>
              <a:spcBef>
                <a:spcPts val="91"/>
              </a:spcBef>
            </a:pPr>
            <a:r>
              <a:rPr sz="3630" b="1" spc="95" dirty="0">
                <a:latin typeface="Arial"/>
                <a:cs typeface="Arial"/>
              </a:rPr>
              <a:t>Ctrl</a:t>
            </a:r>
            <a:r>
              <a:rPr sz="3630" b="1" spc="-163" dirty="0">
                <a:latin typeface="Arial"/>
                <a:cs typeface="Arial"/>
              </a:rPr>
              <a:t> </a:t>
            </a:r>
            <a:r>
              <a:rPr sz="3630" b="1" spc="-59" dirty="0">
                <a:latin typeface="Arial"/>
                <a:cs typeface="Arial"/>
              </a:rPr>
              <a:t>+</a:t>
            </a:r>
            <a:r>
              <a:rPr sz="3630" b="1" spc="-159" dirty="0">
                <a:latin typeface="Arial"/>
                <a:cs typeface="Arial"/>
              </a:rPr>
              <a:t> </a:t>
            </a:r>
            <a:r>
              <a:rPr sz="3630" b="1" spc="68" dirty="0">
                <a:latin typeface="Arial"/>
                <a:cs typeface="Arial"/>
              </a:rPr>
              <a:t>Shift</a:t>
            </a:r>
            <a:r>
              <a:rPr sz="3630" b="1" spc="-154" dirty="0">
                <a:latin typeface="Arial"/>
                <a:cs typeface="Arial"/>
              </a:rPr>
              <a:t> </a:t>
            </a:r>
            <a:r>
              <a:rPr sz="3630" b="1" spc="-59" dirty="0">
                <a:latin typeface="Arial"/>
                <a:cs typeface="Arial"/>
              </a:rPr>
              <a:t>+</a:t>
            </a:r>
            <a:r>
              <a:rPr sz="3630" b="1" spc="-168" dirty="0">
                <a:latin typeface="Arial"/>
                <a:cs typeface="Arial"/>
              </a:rPr>
              <a:t> </a:t>
            </a:r>
            <a:r>
              <a:rPr sz="3630" b="1" spc="-272" dirty="0">
                <a:latin typeface="Arial"/>
                <a:cs typeface="Arial"/>
              </a:rPr>
              <a:t>C</a:t>
            </a:r>
            <a:endParaRPr sz="3630">
              <a:latin typeface="Arial"/>
              <a:cs typeface="Arial"/>
            </a:endParaRPr>
          </a:p>
          <a:p>
            <a:pPr marL="1236796">
              <a:lnSpc>
                <a:spcPts val="4211"/>
              </a:lnSpc>
            </a:pPr>
            <a:r>
              <a:rPr sz="3630" spc="32" dirty="0">
                <a:latin typeface="Microsoft Sans Serif"/>
                <a:cs typeface="Microsoft Sans Serif"/>
              </a:rPr>
              <a:t>скопировать</a:t>
            </a:r>
            <a:r>
              <a:rPr sz="3630" spc="-132" dirty="0">
                <a:latin typeface="Microsoft Sans Serif"/>
                <a:cs typeface="Microsoft Sans Serif"/>
              </a:rPr>
              <a:t> </a:t>
            </a:r>
            <a:r>
              <a:rPr sz="3630" spc="82" dirty="0">
                <a:latin typeface="Microsoft Sans Serif"/>
                <a:cs typeface="Microsoft Sans Serif"/>
              </a:rPr>
              <a:t>выделенный</a:t>
            </a:r>
            <a:r>
              <a:rPr sz="3630" spc="-136" dirty="0">
                <a:latin typeface="Microsoft Sans Serif"/>
                <a:cs typeface="Microsoft Sans Serif"/>
              </a:rPr>
              <a:t> </a:t>
            </a:r>
            <a:r>
              <a:rPr sz="3630" spc="-5" dirty="0">
                <a:latin typeface="Microsoft Sans Serif"/>
                <a:cs typeface="Microsoft Sans Serif"/>
              </a:rPr>
              <a:t>текст</a:t>
            </a:r>
            <a:endParaRPr sz="3630">
              <a:latin typeface="Microsoft Sans Serif"/>
              <a:cs typeface="Microsoft Sans Serif"/>
            </a:endParaRPr>
          </a:p>
          <a:p>
            <a:pPr>
              <a:spcBef>
                <a:spcPts val="14"/>
              </a:spcBef>
            </a:pPr>
            <a:endParaRPr sz="3313">
              <a:latin typeface="Microsoft Sans Serif"/>
              <a:cs typeface="Microsoft Sans Serif"/>
            </a:endParaRPr>
          </a:p>
          <a:p>
            <a:pPr marL="11527">
              <a:lnSpc>
                <a:spcPts val="4211"/>
              </a:lnSpc>
            </a:pPr>
            <a:r>
              <a:rPr sz="3630" b="1" spc="95" dirty="0">
                <a:latin typeface="Arial"/>
                <a:cs typeface="Arial"/>
              </a:rPr>
              <a:t>Ctrl</a:t>
            </a:r>
            <a:r>
              <a:rPr sz="3630" b="1" spc="-159" dirty="0">
                <a:latin typeface="Arial"/>
                <a:cs typeface="Arial"/>
              </a:rPr>
              <a:t> </a:t>
            </a:r>
            <a:r>
              <a:rPr sz="3630" b="1" spc="-59" dirty="0">
                <a:latin typeface="Arial"/>
                <a:cs typeface="Arial"/>
              </a:rPr>
              <a:t>+</a:t>
            </a:r>
            <a:r>
              <a:rPr sz="3630" b="1" spc="-159" dirty="0">
                <a:latin typeface="Arial"/>
                <a:cs typeface="Arial"/>
              </a:rPr>
              <a:t> </a:t>
            </a:r>
            <a:r>
              <a:rPr sz="3630" b="1" spc="68" dirty="0">
                <a:latin typeface="Arial"/>
                <a:cs typeface="Arial"/>
              </a:rPr>
              <a:t>Shift</a:t>
            </a:r>
            <a:r>
              <a:rPr sz="3630" b="1" spc="-150" dirty="0">
                <a:latin typeface="Arial"/>
                <a:cs typeface="Arial"/>
              </a:rPr>
              <a:t> </a:t>
            </a:r>
            <a:r>
              <a:rPr sz="3630" b="1" spc="-59" dirty="0">
                <a:latin typeface="Arial"/>
                <a:cs typeface="Arial"/>
              </a:rPr>
              <a:t>+</a:t>
            </a:r>
            <a:r>
              <a:rPr sz="3630" b="1" spc="-163" dirty="0">
                <a:latin typeface="Arial"/>
                <a:cs typeface="Arial"/>
              </a:rPr>
              <a:t> </a:t>
            </a:r>
            <a:r>
              <a:rPr sz="3630" b="1" spc="200" dirty="0">
                <a:latin typeface="Arial"/>
                <a:cs typeface="Arial"/>
              </a:rPr>
              <a:t>V</a:t>
            </a:r>
            <a:endParaRPr sz="3630">
              <a:latin typeface="Arial"/>
              <a:cs typeface="Arial"/>
            </a:endParaRPr>
          </a:p>
          <a:p>
            <a:pPr marL="1236796">
              <a:lnSpc>
                <a:spcPts val="4211"/>
              </a:lnSpc>
            </a:pPr>
            <a:r>
              <a:rPr sz="3630" spc="9" dirty="0">
                <a:latin typeface="Microsoft Sans Serif"/>
                <a:cs typeface="Microsoft Sans Serif"/>
              </a:rPr>
              <a:t>вставить</a:t>
            </a:r>
            <a:endParaRPr sz="363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4575" y="1563057"/>
            <a:ext cx="9628952" cy="3469215"/>
          </a:xfrm>
          <a:prstGeom prst="rect">
            <a:avLst/>
          </a:prstGeom>
        </p:spPr>
        <p:txBody>
          <a:bodyPr vert="horz" wrap="square" lIns="0" tIns="60512" rIns="0" bIns="0" rtlCol="0">
            <a:spAutoFit/>
          </a:bodyPr>
          <a:lstStyle/>
          <a:p>
            <a:pPr marL="11527" marR="4611">
              <a:lnSpc>
                <a:spcPts val="4057"/>
              </a:lnSpc>
              <a:spcBef>
                <a:spcPts val="476"/>
              </a:spcBef>
              <a:tabLst>
                <a:tab pos="3277566" algn="l"/>
                <a:tab pos="5186358" algn="l"/>
                <a:tab pos="6432374" algn="l"/>
                <a:tab pos="7202922" algn="l"/>
              </a:tabLst>
            </a:pPr>
            <a:r>
              <a:rPr sz="2400" b="1" spc="-9" dirty="0" err="1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2400" b="1" spc="-68" dirty="0" err="1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sz="2400" b="1" spc="-290" dirty="0" err="1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sz="2400" b="1" spc="-27" dirty="0" err="1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2400" b="1" spc="14" dirty="0" err="1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sz="2400" b="1" spc="9" dirty="0" err="1">
                <a:latin typeface="Arial" panose="020B0604020202020204" pitchFamily="34" charset="0"/>
                <a:cs typeface="Arial" panose="020B0604020202020204" pitchFamily="34" charset="0"/>
              </a:rPr>
              <a:t>ю</a:t>
            </a:r>
            <a:r>
              <a:rPr sz="2400" b="1" spc="36" dirty="0" err="1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sz="2400" b="1" spc="32" dirty="0" err="1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sz="2400" b="1" spc="-118" dirty="0" err="1">
                <a:latin typeface="Arial" panose="020B0604020202020204" pitchFamily="34" charset="0"/>
                <a:cs typeface="Arial" panose="020B0604020202020204" pitchFamily="34" charset="0"/>
              </a:rPr>
              <a:t>ы</a:t>
            </a:r>
            <a:r>
              <a:rPr sz="2400" b="1" spc="14" dirty="0" err="1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4" dirty="0" err="1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sz="2400" b="1" spc="23" dirty="0" err="1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sz="2400" b="1" spc="-32" dirty="0" err="1">
                <a:latin typeface="Arial" panose="020B0604020202020204" pitchFamily="34" charset="0"/>
                <a:cs typeface="Arial" panose="020B0604020202020204" pitchFamily="34" charset="0"/>
              </a:rPr>
              <a:t>ть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64" dirty="0" err="1">
                <a:latin typeface="Arial" panose="020B0604020202020204" pitchFamily="34" charset="0"/>
                <a:cs typeface="Arial" panose="020B0604020202020204" pitchFamily="34" charset="0"/>
              </a:rPr>
              <a:t>пу</a:t>
            </a:r>
            <a:r>
              <a:rPr sz="2400" spc="5" dirty="0" err="1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sz="2400" spc="18" dirty="0" err="1">
                <a:latin typeface="Arial" panose="020B0604020202020204" pitchFamily="34" charset="0"/>
                <a:cs typeface="Arial" panose="020B0604020202020204" pitchFamily="34" charset="0"/>
              </a:rPr>
              <a:t>ь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09" dirty="0" err="1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2400" spc="18" dirty="0" err="1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4" dirty="0" err="1"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sz="2400" spc="91" dirty="0" err="1">
                <a:latin typeface="Arial" panose="020B0604020202020204" pitchFamily="34" charset="0"/>
                <a:cs typeface="Arial" panose="020B0604020202020204" pitchFamily="34" charset="0"/>
              </a:rPr>
              <a:t>л</a:t>
            </a:r>
            <a:r>
              <a:rPr sz="2400" spc="-32" dirty="0" err="1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sz="2400" spc="-45" dirty="0" err="1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2400" spc="100" dirty="0" err="1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sz="2400" spc="109" dirty="0" err="1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sz="2400" spc="86" dirty="0" err="1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sz="2400" spc="8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9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400" i="1" spc="-9" dirty="0">
                <a:latin typeface="Arial" panose="020B0604020202020204" pitchFamily="34" charset="0"/>
                <a:cs typeface="Arial" panose="020B0604020202020204" pitchFamily="34" charset="0"/>
              </a:rPr>
              <a:t>корневой</a:t>
            </a:r>
            <a:r>
              <a:rPr sz="2400" spc="-9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400" spc="-13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7" dirty="0">
                <a:latin typeface="Arial" panose="020B0604020202020204" pitchFamily="34" charset="0"/>
                <a:cs typeface="Arial" panose="020B0604020202020204" pitchFamily="34" charset="0"/>
              </a:rPr>
              <a:t>директории:</a:t>
            </a:r>
            <a:r>
              <a:rPr sz="2400" spc="-13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31" dirty="0">
                <a:latin typeface="Arial" panose="020B0604020202020204" pitchFamily="34" charset="0"/>
                <a:cs typeface="Arial" panose="020B0604020202020204" pitchFamily="34" charset="0"/>
              </a:rPr>
              <a:t>“/”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565">
              <a:lnSpc>
                <a:spcPts val="3830"/>
              </a:lnSpc>
            </a:pPr>
            <a:r>
              <a:rPr sz="2400" i="1" spc="14" dirty="0">
                <a:latin typeface="Arial" panose="020B0604020202020204" pitchFamily="34" charset="0"/>
                <a:cs typeface="Arial" panose="020B0604020202020204" pitchFamily="34" charset="0"/>
              </a:rPr>
              <a:t>/home/bi/Documents/Linux_course/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8008">
              <a:lnSpc>
                <a:spcPts val="4207"/>
              </a:lnSpc>
            </a:pPr>
            <a:r>
              <a:rPr sz="2400" i="1" spc="82" dirty="0">
                <a:latin typeface="Arial" panose="020B0604020202020204" pitchFamily="34" charset="0"/>
                <a:cs typeface="Arial" panose="020B0604020202020204" pitchFamily="34" charset="0"/>
              </a:rPr>
              <a:t>/usr/bin/gedit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6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27" marR="4611">
              <a:lnSpc>
                <a:spcPts val="4057"/>
              </a:lnSpc>
              <a:tabLst>
                <a:tab pos="5346576" algn="l"/>
              </a:tabLst>
            </a:pPr>
            <a:r>
              <a:rPr sz="2400" b="1" spc="-23" dirty="0" err="1">
                <a:latin typeface="Arial" panose="020B0604020202020204" pitchFamily="34" charset="0"/>
                <a:cs typeface="Arial" panose="020B0604020202020204" pitchFamily="34" charset="0"/>
              </a:rPr>
              <a:t>Относительный</a:t>
            </a:r>
            <a:r>
              <a:rPr lang="ru-RU" sz="2400" b="1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3" dirty="0" err="1">
                <a:latin typeface="Arial" panose="020B0604020202020204" pitchFamily="34" charset="0"/>
                <a:cs typeface="Arial" panose="020B0604020202020204" pitchFamily="34" charset="0"/>
              </a:rPr>
              <a:t>путь</a:t>
            </a:r>
            <a:r>
              <a:rPr lang="ru-RU" sz="2400" b="1" spc="-2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23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400" b="1" spc="-2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41" dirty="0" err="1">
                <a:latin typeface="Arial" panose="020B0604020202020204" pitchFamily="34" charset="0"/>
                <a:cs typeface="Arial" panose="020B0604020202020204" pitchFamily="34" charset="0"/>
              </a:rPr>
              <a:t>путь</a:t>
            </a:r>
            <a:r>
              <a:rPr lang="ru-RU" sz="2400" spc="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64" dirty="0" err="1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lang="ru-RU" sz="24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45" dirty="0" err="1">
                <a:latin typeface="Arial" panose="020B0604020202020204" pitchFamily="34" charset="0"/>
                <a:cs typeface="Arial" panose="020B0604020202020204" pitchFamily="34" charset="0"/>
              </a:rPr>
              <a:t>текущей</a:t>
            </a:r>
            <a:r>
              <a:rPr lang="ru-RU" sz="24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95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95" dirty="0">
                <a:latin typeface="Arial" panose="020B0604020202020204" pitchFamily="34" charset="0"/>
                <a:cs typeface="Arial" panose="020B0604020202020204" pitchFamily="34" charset="0"/>
              </a:rPr>
              <a:t>директории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565">
              <a:lnSpc>
                <a:spcPts val="3785"/>
              </a:lnSpc>
            </a:pPr>
            <a:r>
              <a:rPr sz="2400" i="1" spc="-45" dirty="0">
                <a:latin typeface="Arial" panose="020B0604020202020204" pitchFamily="34" charset="0"/>
                <a:cs typeface="Arial" panose="020B0604020202020204" pitchFamily="34" charset="0"/>
              </a:rPr>
              <a:t>Documents/Linux_course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565">
              <a:lnSpc>
                <a:spcPts val="4161"/>
              </a:lnSpc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file.txt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4575" y="1230982"/>
            <a:ext cx="8774206" cy="393162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800" b="1" spc="-45" dirty="0">
                <a:latin typeface="Arial" panose="020B0604020202020204" pitchFamily="34" charset="0"/>
                <a:cs typeface="Arial" panose="020B0604020202020204" pitchFamily="34" charset="0"/>
              </a:rPr>
              <a:t>Специальные</a:t>
            </a:r>
            <a:r>
              <a:rPr sz="2800" b="1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9" dirty="0">
                <a:latin typeface="Arial" panose="020B0604020202020204" pitchFamily="34" charset="0"/>
                <a:cs typeface="Arial" panose="020B0604020202020204" pitchFamily="34" charset="0"/>
              </a:rPr>
              <a:t>символы</a:t>
            </a:r>
            <a:r>
              <a:rPr sz="2800" spc="-59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5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27">
              <a:lnSpc>
                <a:spcPts val="4211"/>
              </a:lnSpc>
              <a:tabLst>
                <a:tab pos="828180" algn="l"/>
              </a:tabLst>
            </a:pPr>
            <a:r>
              <a:rPr sz="2800" b="1" spc="-118" dirty="0"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  <a:r>
              <a:rPr sz="2800" spc="9" dirty="0">
                <a:latin typeface="Arial" panose="020B0604020202020204" pitchFamily="34" charset="0"/>
                <a:cs typeface="Arial" panose="020B0604020202020204" pitchFamily="34" charset="0"/>
              </a:rPr>
              <a:t>текущая</a:t>
            </a:r>
            <a:r>
              <a:rPr sz="2800" spc="-1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82" dirty="0">
                <a:latin typeface="Arial" panose="020B0604020202020204" pitchFamily="34" charset="0"/>
                <a:cs typeface="Arial" panose="020B0604020202020204" pitchFamily="34" charset="0"/>
              </a:rPr>
              <a:t>директория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27">
              <a:lnSpc>
                <a:spcPts val="4062"/>
              </a:lnSpc>
              <a:tabLst>
                <a:tab pos="828180" algn="l"/>
              </a:tabLst>
            </a:pPr>
            <a:r>
              <a:rPr sz="2800" b="1" spc="-118" dirty="0">
                <a:latin typeface="Arial" panose="020B0604020202020204" pitchFamily="34" charset="0"/>
                <a:cs typeface="Arial" panose="020B0604020202020204" pitchFamily="34" charset="0"/>
              </a:rPr>
              <a:t>..	</a:t>
            </a:r>
            <a:r>
              <a:rPr sz="2800" spc="82" dirty="0">
                <a:latin typeface="Arial" panose="020B0604020202020204" pitchFamily="34" charset="0"/>
                <a:cs typeface="Arial" panose="020B0604020202020204" pitchFamily="34" charset="0"/>
              </a:rPr>
              <a:t>директория</a:t>
            </a:r>
            <a:r>
              <a:rPr sz="28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4" dirty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sz="2800" spc="-13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4" dirty="0">
                <a:latin typeface="Arial" panose="020B0604020202020204" pitchFamily="34" charset="0"/>
                <a:cs typeface="Arial" panose="020B0604020202020204" pitchFamily="34" charset="0"/>
              </a:rPr>
              <a:t>уровень</a:t>
            </a:r>
            <a:r>
              <a:rPr sz="2800" spc="-13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64" dirty="0">
                <a:latin typeface="Arial" panose="020B0604020202020204" pitchFamily="34" charset="0"/>
                <a:cs typeface="Arial" panose="020B0604020202020204" pitchFamily="34" charset="0"/>
              </a:rPr>
              <a:t>выше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27">
              <a:lnSpc>
                <a:spcPts val="4207"/>
              </a:lnSpc>
              <a:tabLst>
                <a:tab pos="805127" algn="l"/>
              </a:tabLst>
            </a:pPr>
            <a:r>
              <a:rPr sz="2800" b="1" spc="-59" dirty="0">
                <a:latin typeface="Arial" panose="020B0604020202020204" pitchFamily="34" charset="0"/>
                <a:cs typeface="Arial" panose="020B0604020202020204" pitchFamily="34" charset="0"/>
              </a:rPr>
              <a:t>~	</a:t>
            </a:r>
            <a:r>
              <a:rPr sz="2800" spc="36" dirty="0">
                <a:latin typeface="Arial" panose="020B0604020202020204" pitchFamily="34" charset="0"/>
                <a:cs typeface="Arial" panose="020B0604020202020204" pitchFamily="34" charset="0"/>
              </a:rPr>
              <a:t>домашняя</a:t>
            </a:r>
            <a:r>
              <a:rPr sz="2800" spc="-1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82" dirty="0">
                <a:latin typeface="Arial" panose="020B0604020202020204" pitchFamily="34" charset="0"/>
                <a:cs typeface="Arial" panose="020B0604020202020204" pitchFamily="34" charset="0"/>
              </a:rPr>
              <a:t>директория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27">
              <a:lnSpc>
                <a:spcPts val="4211"/>
              </a:lnSpc>
              <a:tabLst>
                <a:tab pos="828180" algn="l"/>
              </a:tabLst>
            </a:pPr>
            <a:r>
              <a:rPr sz="2800" b="1" spc="408" dirty="0">
                <a:latin typeface="Arial" panose="020B0604020202020204" pitchFamily="34" charset="0"/>
                <a:cs typeface="Arial" panose="020B0604020202020204" pitchFamily="34" charset="0"/>
              </a:rPr>
              <a:t>*	</a:t>
            </a:r>
            <a:r>
              <a:rPr sz="2800" spc="103" dirty="0">
                <a:latin typeface="Arial" panose="020B0604020202020204" pitchFamily="34" charset="0"/>
                <a:cs typeface="Arial" panose="020B0604020202020204" pitchFamily="34" charset="0"/>
              </a:rPr>
              <a:t>любое</a:t>
            </a:r>
            <a:r>
              <a:rPr sz="28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45" dirty="0">
                <a:latin typeface="Arial" panose="020B0604020202020204" pitchFamily="34" charset="0"/>
                <a:cs typeface="Arial" panose="020B0604020202020204" pitchFamily="34" charset="0"/>
              </a:rPr>
              <a:t>количество</a:t>
            </a:r>
            <a:r>
              <a:rPr sz="28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13" dirty="0">
                <a:latin typeface="Arial" panose="020B0604020202020204" pitchFamily="34" charset="0"/>
                <a:cs typeface="Arial" panose="020B0604020202020204" pitchFamily="34" charset="0"/>
              </a:rPr>
              <a:t>любых</a:t>
            </a:r>
            <a:r>
              <a:rPr sz="28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9" dirty="0">
                <a:latin typeface="Arial" panose="020B0604020202020204" pitchFamily="34" charset="0"/>
                <a:cs typeface="Arial" panose="020B0604020202020204" pitchFamily="34" charset="0"/>
              </a:rPr>
              <a:t>символов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27">
              <a:lnSpc>
                <a:spcPts val="4211"/>
              </a:lnSpc>
              <a:tabLst>
                <a:tab pos="828180" algn="l"/>
              </a:tabLst>
            </a:pPr>
            <a:r>
              <a:rPr sz="2800" b="1" spc="-567" dirty="0">
                <a:latin typeface="Arial" panose="020B0604020202020204" pitchFamily="34" charset="0"/>
                <a:cs typeface="Arial" panose="020B0604020202020204" pitchFamily="34" charset="0"/>
              </a:rPr>
              <a:t>?	</a:t>
            </a:r>
            <a:r>
              <a:rPr sz="2800" spc="95" dirty="0">
                <a:latin typeface="Arial" panose="020B0604020202020204" pitchFamily="34" charset="0"/>
                <a:cs typeface="Arial" panose="020B0604020202020204" pitchFamily="34" charset="0"/>
              </a:rPr>
              <a:t>ровно</a:t>
            </a:r>
            <a:r>
              <a:rPr sz="28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03" dirty="0">
                <a:latin typeface="Arial" panose="020B0604020202020204" pitchFamily="34" charset="0"/>
                <a:cs typeface="Arial" panose="020B0604020202020204" pitchFamily="34" charset="0"/>
              </a:rPr>
              <a:t>один</a:t>
            </a:r>
            <a:r>
              <a:rPr sz="2800" spc="-1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27" dirty="0">
                <a:latin typeface="Arial" panose="020B0604020202020204" pitchFamily="34" charset="0"/>
                <a:cs typeface="Arial" panose="020B0604020202020204" pitchFamily="34" charset="0"/>
              </a:rPr>
              <a:t>любой</a:t>
            </a:r>
            <a:r>
              <a:rPr sz="28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4" dirty="0">
                <a:latin typeface="Arial" panose="020B0604020202020204" pitchFamily="34" charset="0"/>
                <a:cs typeface="Arial" panose="020B0604020202020204" pitchFamily="34" charset="0"/>
              </a:rPr>
              <a:t>символ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216" y="852591"/>
            <a:ext cx="9593813" cy="528455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4211"/>
              </a:lnSpc>
              <a:spcBef>
                <a:spcPts val="91"/>
              </a:spcBef>
              <a:tabLst>
                <a:tab pos="1485192" algn="l"/>
              </a:tabLst>
            </a:pPr>
            <a:r>
              <a:rPr sz="2800" b="1" spc="-9" dirty="0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sz="2800" spc="-9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800" i="1" spc="-132" dirty="0">
                <a:latin typeface="Arial" panose="020B0604020202020204" pitchFamily="34" charset="0"/>
                <a:cs typeface="Arial" panose="020B0604020202020204" pitchFamily="34" charset="0"/>
              </a:rPr>
              <a:t>путь_до_директории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8180">
              <a:lnSpc>
                <a:spcPts val="4211"/>
              </a:lnSpc>
            </a:pPr>
            <a:r>
              <a:rPr sz="2800" spc="-32" dirty="0"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sz="28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03" dirty="0">
                <a:latin typeface="Arial" panose="020B0604020202020204" pitchFamily="34" charset="0"/>
                <a:cs typeface="Arial" panose="020B0604020202020204" pitchFamily="34" charset="0"/>
              </a:rPr>
              <a:t>директорию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5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8180" marR="4611" indent="-817230">
              <a:lnSpc>
                <a:spcPct val="93200"/>
              </a:lnSpc>
            </a:pPr>
            <a:r>
              <a:rPr sz="2800" b="1" spc="-9" dirty="0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sz="2800" b="1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-p</a:t>
            </a:r>
            <a:r>
              <a:rPr sz="2800" spc="-1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132" dirty="0" err="1">
                <a:latin typeface="Arial" panose="020B0604020202020204" pitchFamily="34" charset="0"/>
                <a:cs typeface="Arial" panose="020B0604020202020204" pitchFamily="34" charset="0"/>
              </a:rPr>
              <a:t>путь_до_директории</a:t>
            </a:r>
            <a:r>
              <a:rPr sz="2800" i="1" spc="-13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9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800" i="1" spc="-99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8180" marR="4611" indent="-817230">
              <a:lnSpc>
                <a:spcPct val="93200"/>
              </a:lnSpc>
            </a:pPr>
            <a:r>
              <a:rPr lang="ru-RU" sz="2800" b="1" i="1" spc="-998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800" spc="-32" dirty="0" err="1"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sz="2800" spc="-3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03" dirty="0">
                <a:latin typeface="Arial" panose="020B0604020202020204" pitchFamily="34" charset="0"/>
                <a:cs typeface="Arial" panose="020B0604020202020204" pitchFamily="34" charset="0"/>
              </a:rPr>
              <a:t>директорию </a:t>
            </a:r>
            <a:r>
              <a:rPr sz="2800" spc="136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ее </a:t>
            </a:r>
            <a:r>
              <a:rPr sz="2800" spc="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13" dirty="0">
                <a:latin typeface="Arial" panose="020B0604020202020204" pitchFamily="34" charset="0"/>
                <a:cs typeface="Arial" panose="020B0604020202020204" pitchFamily="34" charset="0"/>
              </a:rPr>
              <a:t>“родителей”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4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27">
              <a:lnSpc>
                <a:spcPts val="4211"/>
              </a:lnSpc>
              <a:spcBef>
                <a:spcPts val="5"/>
              </a:spcBef>
              <a:tabLst>
                <a:tab pos="1479429" algn="l"/>
              </a:tabLst>
            </a:pPr>
            <a:r>
              <a:rPr sz="2800" b="1" spc="-14" dirty="0">
                <a:latin typeface="Arial" panose="020B0604020202020204" pitchFamily="34" charset="0"/>
                <a:cs typeface="Arial" panose="020B0604020202020204" pitchFamily="34" charset="0"/>
              </a:rPr>
              <a:t>touch	</a:t>
            </a:r>
            <a:r>
              <a:rPr sz="2800" i="1" spc="-132" dirty="0">
                <a:latin typeface="Arial" panose="020B0604020202020204" pitchFamily="34" charset="0"/>
                <a:cs typeface="Arial" panose="020B0604020202020204" pitchFamily="34" charset="0"/>
              </a:rPr>
              <a:t>путь_до_файла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8180">
              <a:lnSpc>
                <a:spcPts val="4211"/>
              </a:lnSpc>
            </a:pPr>
            <a:r>
              <a:rPr sz="2800" spc="-32" dirty="0">
                <a:latin typeface="Arial" panose="020B0604020202020204" pitchFamily="34" charset="0"/>
                <a:cs typeface="Arial" panose="020B0604020202020204" pitchFamily="34" charset="0"/>
              </a:rPr>
              <a:t>создать</a:t>
            </a:r>
            <a:r>
              <a:rPr sz="2800" spc="-1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2" dirty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4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27">
              <a:lnSpc>
                <a:spcPts val="4207"/>
              </a:lnSpc>
              <a:tabLst>
                <a:tab pos="730205" algn="l"/>
              </a:tabLst>
            </a:pPr>
            <a:r>
              <a:rPr sz="2800" b="1" spc="-159" dirty="0">
                <a:latin typeface="Arial" panose="020B0604020202020204" pitchFamily="34" charset="0"/>
                <a:cs typeface="Arial" panose="020B0604020202020204" pitchFamily="34" charset="0"/>
              </a:rPr>
              <a:t>cd	</a:t>
            </a:r>
            <a:r>
              <a:rPr sz="2800" i="1" spc="-132" dirty="0">
                <a:latin typeface="Arial" panose="020B0604020202020204" pitchFamily="34" charset="0"/>
                <a:cs typeface="Arial" panose="020B0604020202020204" pitchFamily="34" charset="0"/>
              </a:rPr>
              <a:t>путь_до_директории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8180">
              <a:lnSpc>
                <a:spcPts val="4207"/>
              </a:lnSpc>
            </a:pPr>
            <a:r>
              <a:rPr sz="2800" spc="86" dirty="0">
                <a:latin typeface="Arial" panose="020B0604020202020204" pitchFamily="34" charset="0"/>
                <a:cs typeface="Arial" panose="020B0604020202020204" pitchFamily="34" charset="0"/>
              </a:rPr>
              <a:t>войти</a:t>
            </a:r>
            <a:r>
              <a:rPr sz="28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9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28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03" dirty="0">
                <a:latin typeface="Arial" panose="020B0604020202020204" pitchFamily="34" charset="0"/>
                <a:cs typeface="Arial" panose="020B0604020202020204" pitchFamily="34" charset="0"/>
              </a:rPr>
              <a:t>директорию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217" y="1323984"/>
            <a:ext cx="8654245" cy="38293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4211"/>
              </a:lnSpc>
              <a:spcBef>
                <a:spcPts val="91"/>
              </a:spcBef>
              <a:tabLst>
                <a:tab pos="823570" algn="l"/>
              </a:tabLst>
            </a:pPr>
            <a:r>
              <a:rPr sz="2800" b="1" spc="9" dirty="0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sz="2800" spc="9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800" i="1" spc="-132" dirty="0">
                <a:latin typeface="Arial" panose="020B0604020202020204" pitchFamily="34" charset="0"/>
                <a:cs typeface="Arial" panose="020B0604020202020204" pitchFamily="34" charset="0"/>
              </a:rPr>
              <a:t>путь_до_файла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8180">
              <a:lnSpc>
                <a:spcPts val="4211"/>
              </a:lnSpc>
            </a:pPr>
            <a:r>
              <a:rPr sz="2800" spc="14" dirty="0">
                <a:latin typeface="Arial" panose="020B0604020202020204" pitchFamily="34" charset="0"/>
                <a:cs typeface="Arial" panose="020B0604020202020204" pitchFamily="34" charset="0"/>
              </a:rPr>
              <a:t>удалить</a:t>
            </a:r>
            <a:r>
              <a:rPr sz="2800" spc="-16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7" dirty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4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27">
              <a:lnSpc>
                <a:spcPts val="4211"/>
              </a:lnSpc>
            </a:pPr>
            <a:r>
              <a:rPr sz="2800" b="1" spc="9" dirty="0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sz="2800" b="1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64" dirty="0">
                <a:latin typeface="Arial" panose="020B0604020202020204" pitchFamily="34" charset="0"/>
                <a:cs typeface="Arial" panose="020B0604020202020204" pitchFamily="34" charset="0"/>
              </a:rPr>
              <a:t>-r</a:t>
            </a:r>
            <a:r>
              <a:rPr sz="2800" spc="-13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132" dirty="0">
                <a:latin typeface="Arial" panose="020B0604020202020204" pitchFamily="34" charset="0"/>
                <a:cs typeface="Arial" panose="020B0604020202020204" pitchFamily="34" charset="0"/>
              </a:rPr>
              <a:t>путь_до_директории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8180">
              <a:lnSpc>
                <a:spcPts val="4211"/>
              </a:lnSpc>
            </a:pPr>
            <a:r>
              <a:rPr sz="2800" spc="14" dirty="0">
                <a:latin typeface="Arial" panose="020B0604020202020204" pitchFamily="34" charset="0"/>
                <a:cs typeface="Arial" panose="020B0604020202020204" pitchFamily="34" charset="0"/>
              </a:rPr>
              <a:t>удалить</a:t>
            </a:r>
            <a:r>
              <a:rPr sz="2800" spc="-1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03" dirty="0">
                <a:latin typeface="Arial" panose="020B0604020202020204" pitchFamily="34" charset="0"/>
                <a:cs typeface="Arial" panose="020B0604020202020204" pitchFamily="34" charset="0"/>
              </a:rPr>
              <a:t>директорию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5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8180" marR="4611" indent="-817230">
              <a:lnSpc>
                <a:spcPct val="93200"/>
              </a:lnSpc>
              <a:spcBef>
                <a:spcPts val="5"/>
              </a:spcBef>
            </a:pPr>
            <a:r>
              <a:rPr sz="2800" b="1" spc="9" dirty="0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sz="2800" b="1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15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800" spc="150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r>
              <a:rPr sz="2800" spc="-13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132" dirty="0" err="1">
                <a:latin typeface="Arial" panose="020B0604020202020204" pitchFamily="34" charset="0"/>
                <a:cs typeface="Arial" panose="020B0604020202020204" pitchFamily="34" charset="0"/>
              </a:rPr>
              <a:t>путь_до_директории</a:t>
            </a:r>
            <a:r>
              <a:rPr sz="2800" i="1" spc="-13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800" i="1" spc="-994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8180" marR="4611" indent="-817230">
              <a:lnSpc>
                <a:spcPct val="93200"/>
              </a:lnSpc>
              <a:spcBef>
                <a:spcPts val="5"/>
              </a:spcBef>
            </a:pPr>
            <a:r>
              <a:rPr lang="ru-RU" sz="2800" spc="14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800" spc="14" dirty="0" err="1">
                <a:latin typeface="Arial" panose="020B0604020202020204" pitchFamily="34" charset="0"/>
                <a:cs typeface="Arial" panose="020B0604020202020204" pitchFamily="34" charset="0"/>
              </a:rPr>
              <a:t>удалить</a:t>
            </a:r>
            <a:r>
              <a:rPr sz="2800" spc="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03" dirty="0">
                <a:latin typeface="Arial" panose="020B0604020202020204" pitchFamily="34" charset="0"/>
                <a:cs typeface="Arial" panose="020B0604020202020204" pitchFamily="34" charset="0"/>
              </a:rPr>
              <a:t>директорию </a:t>
            </a:r>
            <a:r>
              <a:rPr sz="2800" spc="1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4" dirty="0">
                <a:latin typeface="Arial" panose="020B0604020202020204" pitchFamily="34" charset="0"/>
                <a:cs typeface="Arial" panose="020B0604020202020204" pitchFamily="34" charset="0"/>
              </a:rPr>
              <a:t>(без</a:t>
            </a:r>
            <a:r>
              <a:rPr sz="2800" spc="-13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36" dirty="0">
                <a:latin typeface="Arial" panose="020B0604020202020204" pitchFamily="34" charset="0"/>
                <a:cs typeface="Arial" panose="020B0604020202020204" pitchFamily="34" charset="0"/>
              </a:rPr>
              <a:t>вопросов)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216" y="1229830"/>
            <a:ext cx="8667590" cy="405216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4207"/>
              </a:lnSpc>
              <a:spcBef>
                <a:spcPts val="91"/>
              </a:spcBef>
              <a:tabLst>
                <a:tab pos="4737976" algn="l"/>
              </a:tabLst>
            </a:pPr>
            <a:r>
              <a:rPr sz="2800" b="1" spc="-118" dirty="0">
                <a:latin typeface="Arial" panose="020B0604020202020204" pitchFamily="34" charset="0"/>
                <a:cs typeface="Arial" panose="020B0604020202020204" pitchFamily="34" charset="0"/>
              </a:rPr>
              <a:t>сp</a:t>
            </a:r>
            <a:r>
              <a:rPr sz="2800" b="1" spc="-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118" dirty="0">
                <a:latin typeface="Arial" panose="020B0604020202020204" pitchFamily="34" charset="0"/>
                <a:cs typeface="Arial" panose="020B0604020202020204" pitchFamily="34" charset="0"/>
              </a:rPr>
              <a:t>путь_до_файла1</a:t>
            </a:r>
            <a:r>
              <a:rPr lang="ru-RU" sz="2800" i="1" spc="-1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118" dirty="0">
                <a:latin typeface="Arial" panose="020B0604020202020204" pitchFamily="34" charset="0"/>
                <a:cs typeface="Arial" panose="020B0604020202020204" pitchFamily="34" charset="0"/>
              </a:rPr>
              <a:t>путь_до_файла2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8180">
              <a:lnSpc>
                <a:spcPts val="4207"/>
              </a:lnSpc>
            </a:pPr>
            <a:r>
              <a:rPr sz="2800" spc="32" dirty="0">
                <a:latin typeface="Arial" panose="020B0604020202020204" pitchFamily="34" charset="0"/>
                <a:cs typeface="Arial" panose="020B0604020202020204" pitchFamily="34" charset="0"/>
              </a:rPr>
              <a:t>скопировать</a:t>
            </a:r>
            <a:r>
              <a:rPr sz="2800" spc="-1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8" dirty="0">
                <a:latin typeface="Arial" panose="020B0604020202020204" pitchFamily="34" charset="0"/>
                <a:cs typeface="Arial" panose="020B0604020202020204" pitchFamily="34" charset="0"/>
              </a:rPr>
              <a:t>файл1</a:t>
            </a:r>
            <a:r>
              <a:rPr sz="2800" spc="-1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9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28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8" dirty="0">
                <a:latin typeface="Arial" panose="020B0604020202020204" pitchFamily="34" charset="0"/>
                <a:cs typeface="Arial" panose="020B0604020202020204" pitchFamily="34" charset="0"/>
              </a:rPr>
              <a:t>файл2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3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27">
              <a:lnSpc>
                <a:spcPts val="4207"/>
              </a:lnSpc>
              <a:tabLst>
                <a:tab pos="4502835" algn="l"/>
              </a:tabLst>
            </a:pPr>
            <a:r>
              <a:rPr sz="2800" b="1" spc="-118" dirty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sz="2800" b="1" spc="-13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64" dirty="0">
                <a:latin typeface="Arial" panose="020B0604020202020204" pitchFamily="34" charset="0"/>
                <a:cs typeface="Arial" panose="020B0604020202020204" pitchFamily="34" charset="0"/>
              </a:rPr>
              <a:t>-r</a:t>
            </a:r>
            <a:r>
              <a:rPr sz="2800" spc="-12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145" dirty="0">
                <a:latin typeface="Arial" panose="020B0604020202020204" pitchFamily="34" charset="0"/>
                <a:cs typeface="Arial" panose="020B0604020202020204" pitchFamily="34" charset="0"/>
              </a:rPr>
              <a:t>путь_до_дир1</a:t>
            </a:r>
            <a:r>
              <a:rPr lang="ru-RU" sz="2800" i="1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145" dirty="0">
                <a:latin typeface="Arial" panose="020B0604020202020204" pitchFamily="34" charset="0"/>
                <a:cs typeface="Arial" panose="020B0604020202020204" pitchFamily="34" charset="0"/>
              </a:rPr>
              <a:t>путь_до_дир2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8180">
              <a:lnSpc>
                <a:spcPts val="4207"/>
              </a:lnSpc>
            </a:pPr>
            <a:r>
              <a:rPr sz="2800" spc="32" dirty="0">
                <a:latin typeface="Arial" panose="020B0604020202020204" pitchFamily="34" charset="0"/>
                <a:cs typeface="Arial" panose="020B0604020202020204" pitchFamily="34" charset="0"/>
              </a:rPr>
              <a:t>скопировать</a:t>
            </a:r>
            <a:r>
              <a:rPr sz="2800" spc="-13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82" dirty="0">
                <a:latin typeface="Arial" panose="020B0604020202020204" pitchFamily="34" charset="0"/>
                <a:cs typeface="Arial" panose="020B0604020202020204" pitchFamily="34" charset="0"/>
              </a:rPr>
              <a:t>дир1</a:t>
            </a:r>
            <a:r>
              <a:rPr sz="2800" spc="-13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9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sz="2800" spc="-1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82" dirty="0">
                <a:latin typeface="Arial" panose="020B0604020202020204" pitchFamily="34" charset="0"/>
                <a:cs typeface="Arial" panose="020B0604020202020204" pitchFamily="34" charset="0"/>
              </a:rPr>
              <a:t>дир2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27">
              <a:lnSpc>
                <a:spcPts val="4211"/>
              </a:lnSpc>
            </a:pPr>
            <a:r>
              <a:rPr sz="2800" b="1" spc="-109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800" b="1" spc="-23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800" b="1" spc="-1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132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sz="2800" i="1" spc="-127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sz="2800" i="1" spc="-163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sz="2800" i="1" spc="-208" dirty="0">
                <a:latin typeface="Arial" panose="020B0604020202020204" pitchFamily="34" charset="0"/>
                <a:cs typeface="Arial" panose="020B0604020202020204" pitchFamily="34" charset="0"/>
              </a:rPr>
              <a:t>ь</a:t>
            </a:r>
            <a:r>
              <a:rPr sz="2800" i="1" spc="4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800" i="1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132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sz="2800" i="1" spc="-127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sz="2800" i="1" spc="-159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sz="2800" i="1" spc="-218" dirty="0">
                <a:latin typeface="Arial" panose="020B0604020202020204" pitchFamily="34" charset="0"/>
                <a:cs typeface="Arial" panose="020B0604020202020204" pitchFamily="34" charset="0"/>
              </a:rPr>
              <a:t>ь</a:t>
            </a:r>
            <a:r>
              <a:rPr sz="2800" i="1" spc="4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8180">
              <a:lnSpc>
                <a:spcPts val="4211"/>
              </a:lnSpc>
            </a:pPr>
            <a:r>
              <a:rPr sz="2800" spc="27" dirty="0">
                <a:latin typeface="Arial" panose="020B0604020202020204" pitchFamily="34" charset="0"/>
                <a:cs typeface="Arial" panose="020B0604020202020204" pitchFamily="34" charset="0"/>
              </a:rPr>
              <a:t>переместить</a:t>
            </a:r>
            <a:r>
              <a:rPr sz="2800" spc="-14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03" dirty="0">
                <a:latin typeface="Arial" panose="020B0604020202020204" pitchFamily="34" charset="0"/>
                <a:cs typeface="Arial" panose="020B0604020202020204" pitchFamily="34" charset="0"/>
              </a:rPr>
              <a:t>директорию</a:t>
            </a:r>
            <a:r>
              <a:rPr sz="2800" spc="-13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23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sz="2800" spc="-13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2" dirty="0"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63B83-5E9C-13AE-7265-3BF71531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преподавателях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80870-6965-F2E5-F0DC-AFD4A55B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Чабанов Владимир Викторович, старший преподаватель Кафедры компьютерной инженерии и моделирования Физико-технического института.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effectLst/>
                <a:ea typeface="Times New Roman" panose="02020603050405020304" pitchFamily="18" charset="0"/>
              </a:rPr>
              <a:t>Кафедра: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310А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E-mail: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chabanov.vv@cfuv.ru</a:t>
            </a:r>
            <a:endParaRPr lang="en-US" sz="2000" u="sng" dirty="0">
              <a:solidFill>
                <a:srgbClr val="333333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VK</a:t>
            </a: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: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https://vk.com/id444710087</a:t>
            </a:r>
            <a:r>
              <a:rPr lang="ru-RU" sz="2000" u="sng" dirty="0">
                <a:solidFill>
                  <a:srgbClr val="333333"/>
                </a:solidFill>
                <a:effectLst/>
                <a:ea typeface="Times New Roman" panose="02020603050405020304" pitchFamily="18" charset="0"/>
                <a:hlinkClick r:id="rId2"/>
              </a:rPr>
              <a:t> 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Зойкин Евгений Сергеевич, ассистент Кафедры компьютерной инженерии и моделирования Физико-технического института.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Кафедра:</a:t>
            </a:r>
            <a:r>
              <a:rPr lang="ru-RU" sz="2000" dirty="0"/>
              <a:t> 310А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E-mail: </a:t>
            </a:r>
            <a:r>
              <a:rPr lang="ru-RU" sz="2000" dirty="0">
                <a:hlinkClick r:id="rId4"/>
              </a:rPr>
              <a:t>kimstudreport@mail.ru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545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216" y="2102285"/>
            <a:ext cx="8667590" cy="215164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4207"/>
              </a:lnSpc>
              <a:spcBef>
                <a:spcPts val="91"/>
              </a:spcBef>
              <a:tabLst>
                <a:tab pos="4737976" algn="l"/>
              </a:tabLst>
            </a:pPr>
            <a:r>
              <a:rPr lang="ru-RU" sz="2800" spc="-118" dirty="0">
                <a:latin typeface="Arial" panose="020B0604020202020204" pitchFamily="34" charset="0"/>
                <a:cs typeface="Arial" panose="020B0604020202020204" pitchFamily="34" charset="0"/>
              </a:rPr>
              <a:t>Для запуска программы пишем путь к файлу:</a:t>
            </a:r>
          </a:p>
          <a:p>
            <a:pPr marL="468727" indent="-457200">
              <a:lnSpc>
                <a:spcPts val="4207"/>
              </a:lnSpc>
              <a:spcBef>
                <a:spcPts val="91"/>
              </a:spcBef>
              <a:buFontTx/>
              <a:buChar char="-"/>
              <a:tabLst>
                <a:tab pos="4737976" algn="l"/>
              </a:tabLst>
            </a:pPr>
            <a:r>
              <a:rPr lang="ru-RU" sz="2800" spc="-118" dirty="0">
                <a:latin typeface="Arial" panose="020B0604020202020204" pitchFamily="34" charset="0"/>
                <a:cs typeface="Arial" panose="020B0604020202020204" pitchFamily="34" charset="0"/>
              </a:rPr>
              <a:t>Абсолютный</a:t>
            </a:r>
          </a:p>
          <a:p>
            <a:pPr marL="468727" indent="-457200">
              <a:lnSpc>
                <a:spcPts val="4207"/>
              </a:lnSpc>
              <a:spcBef>
                <a:spcPts val="91"/>
              </a:spcBef>
              <a:buFontTx/>
              <a:buChar char="-"/>
              <a:tabLst>
                <a:tab pos="4737976" algn="l"/>
              </a:tabLst>
            </a:pPr>
            <a:r>
              <a:rPr lang="ru-RU" sz="2800" spc="-118" dirty="0">
                <a:latin typeface="Arial" panose="020B0604020202020204" pitchFamily="34" charset="0"/>
                <a:cs typeface="Arial" panose="020B0604020202020204" pitchFamily="34" charset="0"/>
              </a:rPr>
              <a:t>Относительный</a:t>
            </a:r>
          </a:p>
          <a:p>
            <a:pPr marL="468727" indent="-457200">
              <a:lnSpc>
                <a:spcPts val="4207"/>
              </a:lnSpc>
              <a:spcBef>
                <a:spcPts val="91"/>
              </a:spcBef>
              <a:buFontTx/>
              <a:buChar char="-"/>
              <a:tabLst>
                <a:tab pos="4737976" algn="l"/>
              </a:tabLst>
            </a:pPr>
            <a:r>
              <a:rPr lang="ru-RU" sz="2800" spc="-118" dirty="0">
                <a:latin typeface="Arial" panose="020B0604020202020204" pitchFamily="34" charset="0"/>
                <a:cs typeface="Arial" panose="020B0604020202020204" pitchFamily="34" charset="0"/>
              </a:rPr>
              <a:t>Просто имя, путь к файлу есть в </a:t>
            </a:r>
            <a:r>
              <a:rPr lang="en-US" sz="2800" spc="-118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ru-RU" sz="2800" spc="-1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2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2994" y="1632501"/>
            <a:ext cx="8667590" cy="325451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4207"/>
              </a:lnSpc>
              <a:spcBef>
                <a:spcPts val="91"/>
              </a:spcBef>
              <a:tabLst>
                <a:tab pos="4737976" algn="l"/>
              </a:tabLst>
            </a:pPr>
            <a:r>
              <a:rPr lang="ru-RU" sz="2800" spc="-118" dirty="0">
                <a:latin typeface="Arial" panose="020B0604020202020204" pitchFamily="34" charset="0"/>
                <a:cs typeface="Arial" panose="020B0604020202020204" pitchFamily="34" charset="0"/>
              </a:rPr>
              <a:t>Для запуска программы пишем путь к файлу:</a:t>
            </a:r>
          </a:p>
          <a:p>
            <a:pPr marL="468727" indent="-457200">
              <a:lnSpc>
                <a:spcPts val="4207"/>
              </a:lnSpc>
              <a:spcBef>
                <a:spcPts val="91"/>
              </a:spcBef>
              <a:buFontTx/>
              <a:buChar char="-"/>
              <a:tabLst>
                <a:tab pos="4737976" algn="l"/>
              </a:tabLst>
            </a:pPr>
            <a:r>
              <a:rPr lang="ru-RU" sz="2800" spc="-118" dirty="0">
                <a:latin typeface="Arial" panose="020B0604020202020204" pitchFamily="34" charset="0"/>
                <a:cs typeface="Arial" panose="020B0604020202020204" pitchFamily="34" charset="0"/>
              </a:rPr>
              <a:t>Абсолютный</a:t>
            </a:r>
          </a:p>
          <a:p>
            <a:pPr marL="11527">
              <a:lnSpc>
                <a:spcPts val="4207"/>
              </a:lnSpc>
              <a:spcBef>
                <a:spcPts val="91"/>
              </a:spcBef>
              <a:tabLst>
                <a:tab pos="4737976" algn="l"/>
              </a:tabLst>
            </a:pPr>
            <a:r>
              <a:rPr lang="ru-RU" sz="2800" dirty="0"/>
              <a:t>      /полный/путь/</a:t>
            </a:r>
            <a:r>
              <a:rPr lang="ru-RU" sz="2800" dirty="0" err="1"/>
              <a:t>имя_программы</a:t>
            </a:r>
            <a:endParaRPr lang="ru-RU" sz="2800" spc="-11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727" indent="-457200">
              <a:lnSpc>
                <a:spcPts val="4207"/>
              </a:lnSpc>
              <a:spcBef>
                <a:spcPts val="91"/>
              </a:spcBef>
              <a:buFontTx/>
              <a:buChar char="-"/>
              <a:tabLst>
                <a:tab pos="4737976" algn="l"/>
              </a:tabLst>
            </a:pPr>
            <a:r>
              <a:rPr lang="ru-RU" sz="2800" spc="-118" dirty="0">
                <a:latin typeface="Arial" panose="020B0604020202020204" pitchFamily="34" charset="0"/>
                <a:cs typeface="Arial" panose="020B0604020202020204" pitchFamily="34" charset="0"/>
              </a:rPr>
              <a:t>Относительный </a:t>
            </a:r>
          </a:p>
          <a:p>
            <a:pPr marL="11527">
              <a:lnSpc>
                <a:spcPts val="4207"/>
              </a:lnSpc>
              <a:spcBef>
                <a:spcPts val="91"/>
              </a:spcBef>
              <a:tabLst>
                <a:tab pos="4737976" algn="l"/>
              </a:tabLst>
            </a:pPr>
            <a:r>
              <a:rPr lang="ru-RU" sz="2800" spc="-118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ru-RU" sz="2800" spc="-118" dirty="0"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ru-RU" sz="2800" dirty="0">
                <a:latin typeface="Consolas" panose="020B0609020204030204" pitchFamily="49" charset="0"/>
              </a:rPr>
              <a:t>/</a:t>
            </a:r>
            <a:r>
              <a:rPr lang="ru-RU" sz="2800" dirty="0" err="1">
                <a:latin typeface="Consolas" panose="020B0609020204030204" pitchFamily="49" charset="0"/>
              </a:rPr>
              <a:t>имя_программы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endParaRPr lang="ru-RU" sz="2800" spc="-118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468727" indent="-457200">
              <a:lnSpc>
                <a:spcPts val="4207"/>
              </a:lnSpc>
              <a:spcBef>
                <a:spcPts val="91"/>
              </a:spcBef>
              <a:buFontTx/>
              <a:buChar char="-"/>
              <a:tabLst>
                <a:tab pos="4737976" algn="l"/>
              </a:tabLst>
            </a:pPr>
            <a:r>
              <a:rPr lang="ru-RU" sz="2800" spc="-118" dirty="0">
                <a:latin typeface="Arial" panose="020B0604020202020204" pitchFamily="34" charset="0"/>
                <a:cs typeface="Arial" panose="020B0604020202020204" pitchFamily="34" charset="0"/>
              </a:rPr>
              <a:t>Просто имя, путь к файлу есть в </a:t>
            </a:r>
            <a:r>
              <a:rPr lang="en-US" sz="2800" spc="-118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ru-RU" sz="2800" spc="-1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78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216" y="2119062"/>
            <a:ext cx="9501534" cy="214908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4207"/>
              </a:lnSpc>
              <a:spcBef>
                <a:spcPts val="91"/>
              </a:spcBef>
              <a:tabLst>
                <a:tab pos="4737976" algn="l"/>
              </a:tabLst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Ctrl + C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прервать выполнение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27">
              <a:lnSpc>
                <a:spcPts val="4207"/>
              </a:lnSpc>
              <a:spcBef>
                <a:spcPts val="91"/>
              </a:spcBef>
              <a:tabLst>
                <a:tab pos="4737976" algn="l"/>
              </a:tabLst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Ctrl + Z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приостановить выполнение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727" lvl="1">
              <a:lnSpc>
                <a:spcPts val="4207"/>
              </a:lnSpc>
              <a:spcBef>
                <a:spcPts val="91"/>
              </a:spcBef>
              <a:tabLst>
                <a:tab pos="4737976" algn="l"/>
              </a:tabLst>
            </a:pPr>
            <a:r>
              <a:rPr lang="ru-RU" sz="2800" b="1" dirty="0" err="1"/>
              <a:t>fg</a:t>
            </a:r>
            <a:r>
              <a:rPr lang="ru-RU" sz="2800" dirty="0"/>
              <a:t> продолжить (</a:t>
            </a:r>
            <a:r>
              <a:rPr lang="ru-RU" sz="2800" dirty="0" err="1"/>
              <a:t>foreground</a:t>
            </a:r>
            <a:r>
              <a:rPr lang="ru-RU" sz="2800" dirty="0"/>
              <a:t>)</a:t>
            </a:r>
            <a:endParaRPr lang="en-US" sz="2800" dirty="0"/>
          </a:p>
          <a:p>
            <a:pPr marL="468727" lvl="1">
              <a:lnSpc>
                <a:spcPts val="4207"/>
              </a:lnSpc>
              <a:spcBef>
                <a:spcPts val="91"/>
              </a:spcBef>
              <a:tabLst>
                <a:tab pos="4737976" algn="l"/>
              </a:tabLst>
            </a:pPr>
            <a:r>
              <a:rPr lang="ru-RU" sz="2800" b="1" dirty="0" err="1"/>
              <a:t>bg</a:t>
            </a:r>
            <a:r>
              <a:rPr lang="ru-RU" sz="2800" dirty="0"/>
              <a:t> продолжить в фоновом режиме (</a:t>
            </a:r>
            <a:r>
              <a:rPr lang="ru-RU" sz="2800" dirty="0" err="1"/>
              <a:t>background</a:t>
            </a:r>
            <a:r>
              <a:rPr lang="ru-RU" sz="2800" dirty="0"/>
              <a:t>)</a:t>
            </a:r>
            <a:endParaRPr lang="ru-RU" sz="2800" spc="-1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74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216" y="2463011"/>
            <a:ext cx="9501534" cy="104878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4207"/>
              </a:lnSpc>
              <a:spcBef>
                <a:spcPts val="91"/>
              </a:spcBef>
              <a:tabLst>
                <a:tab pos="4737976" algn="l"/>
              </a:tabLst>
            </a:pPr>
            <a:r>
              <a:rPr 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27">
              <a:lnSpc>
                <a:spcPts val="4207"/>
              </a:lnSpc>
              <a:spcBef>
                <a:spcPts val="91"/>
              </a:spcBef>
              <a:tabLst>
                <a:tab pos="4737976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запустить выполнение программы сразу в фоне</a:t>
            </a:r>
            <a:endParaRPr lang="ru-RU" sz="2800" spc="-1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90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0106" y="2555587"/>
            <a:ext cx="9501534" cy="87341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tabLst>
                <a:tab pos="4737976" algn="l"/>
              </a:tabLst>
            </a:pPr>
            <a:r>
              <a:rPr lang="ru-RU" sz="2800" b="1" dirty="0" err="1"/>
              <a:t>chmod</a:t>
            </a:r>
            <a:r>
              <a:rPr lang="ru-RU" sz="2800" dirty="0"/>
              <a:t> +x </a:t>
            </a:r>
            <a:r>
              <a:rPr lang="ru-RU" sz="2800" dirty="0" err="1"/>
              <a:t>имя_программы</a:t>
            </a:r>
            <a:endParaRPr lang="ru-RU" sz="2800" dirty="0"/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сделать программу исполняемой</a:t>
            </a:r>
            <a:endParaRPr lang="ru-RU" sz="2800" spc="-1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23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0106" y="2110970"/>
            <a:ext cx="9501534" cy="231996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tabLst>
                <a:tab pos="4737976" algn="l"/>
              </a:tabLst>
            </a:pPr>
            <a:r>
              <a:rPr lang="ru-RU" sz="2800" b="1" dirty="0" err="1"/>
              <a:t>cat</a:t>
            </a:r>
            <a:r>
              <a:rPr lang="ru-RU" sz="2800" dirty="0"/>
              <a:t> файл</a:t>
            </a:r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вывести содержимое файла на экран</a:t>
            </a:r>
          </a:p>
          <a:p>
            <a:pPr marL="11527">
              <a:spcBef>
                <a:spcPts val="1200"/>
              </a:spcBef>
              <a:tabLst>
                <a:tab pos="4737976" algn="l"/>
              </a:tabLst>
            </a:pPr>
            <a:r>
              <a:rPr lang="ru-RU" sz="2800" b="1" dirty="0" err="1"/>
              <a:t>less</a:t>
            </a:r>
            <a:r>
              <a:rPr lang="ru-RU" sz="2800" dirty="0"/>
              <a:t> файл</a:t>
            </a:r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открыть файл на чтение</a:t>
            </a:r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q – выход; / – поиск; g – в начало; G – в конец</a:t>
            </a:r>
          </a:p>
        </p:txBody>
      </p:sp>
    </p:spTree>
    <p:extLst>
      <p:ext uri="{BB962C8B-B14F-4D97-AF65-F5344CB8AC3E}">
        <p14:creationId xmlns:p14="http://schemas.microsoft.com/office/powerpoint/2010/main" val="1095540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0106" y="2438141"/>
            <a:ext cx="9501534" cy="173518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tabLst>
                <a:tab pos="4737976" algn="l"/>
              </a:tabLst>
            </a:pPr>
            <a:r>
              <a:rPr lang="ru-RU" sz="2800" dirty="0" err="1"/>
              <a:t>nano</a:t>
            </a:r>
            <a:r>
              <a:rPr lang="ru-RU" sz="2800" dirty="0"/>
              <a:t> файл</a:t>
            </a:r>
            <a:endParaRPr lang="en-US" sz="2800" dirty="0"/>
          </a:p>
          <a:p>
            <a:pPr marL="11527">
              <a:tabLst>
                <a:tab pos="4737976" algn="l"/>
              </a:tabLst>
            </a:pPr>
            <a:r>
              <a:rPr lang="en-US" sz="2800" dirty="0"/>
              <a:t>          </a:t>
            </a:r>
            <a:r>
              <a:rPr lang="ru-RU" sz="2800" dirty="0"/>
              <a:t>текстовый редактор. Выход: Ctrl + X</a:t>
            </a:r>
          </a:p>
          <a:p>
            <a:pPr marL="11527">
              <a:tabLst>
                <a:tab pos="4737976" algn="l"/>
              </a:tabLst>
            </a:pPr>
            <a:r>
              <a:rPr lang="en-US" sz="2800" spc="-118" dirty="0"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ru-RU" sz="2800" dirty="0"/>
              <a:t>файл</a:t>
            </a:r>
            <a:endParaRPr lang="en-US" sz="2800" dirty="0"/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  текстовый редактор. Выход: </a:t>
            </a:r>
            <a:r>
              <a:rPr lang="en-US" sz="2800" dirty="0"/>
              <a:t>Shift + : </a:t>
            </a:r>
            <a:r>
              <a:rPr lang="ru-RU" sz="2800" dirty="0"/>
              <a:t>затем </a:t>
            </a:r>
            <a:r>
              <a:rPr lang="en-US" sz="2800" dirty="0"/>
              <a:t>q </a:t>
            </a:r>
            <a:r>
              <a:rPr lang="ru-RU" sz="2800" dirty="0"/>
              <a:t>и </a:t>
            </a:r>
            <a:r>
              <a:rPr lang="en-US" sz="2800" dirty="0"/>
              <a:t>Enter</a:t>
            </a:r>
            <a:endParaRPr lang="ru-RU" sz="2800" spc="-1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47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AC3E88-F807-0D93-5665-00BEA03C0E3D}"/>
              </a:ext>
            </a:extLst>
          </p:cNvPr>
          <p:cNvSpPr/>
          <p:nvPr/>
        </p:nvSpPr>
        <p:spPr>
          <a:xfrm>
            <a:off x="2793534" y="3176281"/>
            <a:ext cx="1308682" cy="505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D9BAF-AAE1-ECFB-BF06-B4C42800CE06}"/>
              </a:ext>
            </a:extLst>
          </p:cNvPr>
          <p:cNvSpPr txBox="1"/>
          <p:nvPr/>
        </p:nvSpPr>
        <p:spPr>
          <a:xfrm>
            <a:off x="2705524" y="1677798"/>
            <a:ext cx="148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Стандартный</a:t>
            </a:r>
          </a:p>
          <a:p>
            <a:pPr algn="ctr"/>
            <a:r>
              <a:rPr lang="ru-RU" dirty="0"/>
              <a:t>ввод</a:t>
            </a:r>
          </a:p>
          <a:p>
            <a:pPr algn="ctr"/>
            <a:r>
              <a:rPr lang="ru-RU" dirty="0"/>
              <a:t>(клавиатура)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BF540-0378-AB47-99D5-10756BCD8ACF}"/>
              </a:ext>
            </a:extLst>
          </p:cNvPr>
          <p:cNvSpPr txBox="1"/>
          <p:nvPr/>
        </p:nvSpPr>
        <p:spPr>
          <a:xfrm>
            <a:off x="2705524" y="4086837"/>
            <a:ext cx="148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Стандартный</a:t>
            </a:r>
          </a:p>
          <a:p>
            <a:pPr algn="ctr"/>
            <a:r>
              <a:rPr lang="ru-RU" dirty="0"/>
              <a:t>вывод</a:t>
            </a:r>
          </a:p>
          <a:p>
            <a:pPr algn="ctr"/>
            <a:r>
              <a:rPr lang="ru-RU" dirty="0"/>
              <a:t>(экран)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FE6C1-4FAD-B65F-854A-260E422DF8C6}"/>
              </a:ext>
            </a:extLst>
          </p:cNvPr>
          <p:cNvSpPr txBox="1"/>
          <p:nvPr/>
        </p:nvSpPr>
        <p:spPr>
          <a:xfrm>
            <a:off x="5194332" y="2967334"/>
            <a:ext cx="1638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Стандартный</a:t>
            </a:r>
          </a:p>
          <a:p>
            <a:pPr algn="ctr"/>
            <a:r>
              <a:rPr lang="ru-RU" dirty="0"/>
              <a:t>Вывод ошибок</a:t>
            </a:r>
          </a:p>
          <a:p>
            <a:pPr algn="ctr"/>
            <a:r>
              <a:rPr lang="ru-RU" dirty="0"/>
              <a:t>(экран)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98893F1-E130-7975-0AC5-C4A93365CAE5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447875" y="2601128"/>
            <a:ext cx="0" cy="5027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0601BF0-D0F4-2671-04AC-96990103B62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53218" y="3428999"/>
            <a:ext cx="9411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55B8A7F-518F-EA27-F79A-C7B5A3E0632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47875" y="3766657"/>
            <a:ext cx="0" cy="3201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059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0106" y="960968"/>
            <a:ext cx="9501534" cy="493606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tabLst>
                <a:tab pos="4737976" algn="l"/>
              </a:tabLst>
            </a:pPr>
            <a:r>
              <a:rPr lang="ru-RU" sz="2800" b="1" dirty="0"/>
              <a:t>Программа &lt; файл</a:t>
            </a:r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брать </a:t>
            </a:r>
            <a:r>
              <a:rPr lang="ru-RU" sz="2800" dirty="0" err="1"/>
              <a:t>stdin</a:t>
            </a:r>
            <a:r>
              <a:rPr lang="ru-RU" sz="2800" dirty="0"/>
              <a:t> из файла</a:t>
            </a:r>
          </a:p>
          <a:p>
            <a:pPr marL="11527">
              <a:spcBef>
                <a:spcPts val="1200"/>
              </a:spcBef>
              <a:tabLst>
                <a:tab pos="4737976" algn="l"/>
              </a:tabLst>
            </a:pPr>
            <a:r>
              <a:rPr lang="ru-RU" sz="2800" b="1" dirty="0"/>
              <a:t>Программа &gt; файл</a:t>
            </a:r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выводить </a:t>
            </a:r>
            <a:r>
              <a:rPr lang="ru-RU" sz="2800" dirty="0" err="1"/>
              <a:t>stdout</a:t>
            </a:r>
            <a:r>
              <a:rPr lang="ru-RU" sz="2800" dirty="0"/>
              <a:t> в файл</a:t>
            </a:r>
          </a:p>
          <a:p>
            <a:pPr marL="11527">
              <a:spcBef>
                <a:spcPts val="1200"/>
              </a:spcBef>
              <a:tabLst>
                <a:tab pos="4737976" algn="l"/>
              </a:tabLst>
            </a:pPr>
            <a:r>
              <a:rPr lang="ru-RU" sz="2800" b="1" dirty="0"/>
              <a:t>Программа &gt;&gt; файл</a:t>
            </a:r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аналогично </a:t>
            </a:r>
            <a:r>
              <a:rPr lang="en-US" sz="2800" dirty="0"/>
              <a:t>&gt;</a:t>
            </a:r>
            <a:r>
              <a:rPr lang="ru-RU" sz="2800" dirty="0"/>
              <a:t>, но с </a:t>
            </a:r>
            <a:r>
              <a:rPr lang="ru-RU" sz="2800" dirty="0" err="1"/>
              <a:t>дозаписью</a:t>
            </a:r>
            <a:r>
              <a:rPr lang="ru-RU" sz="2800" dirty="0"/>
              <a:t> в файл</a:t>
            </a:r>
            <a:endParaRPr lang="en-US" sz="2800" dirty="0"/>
          </a:p>
          <a:p>
            <a:pPr marL="11527">
              <a:spcBef>
                <a:spcPts val="1200"/>
              </a:spcBef>
              <a:tabLst>
                <a:tab pos="4737976" algn="l"/>
              </a:tabLst>
            </a:pPr>
            <a:r>
              <a:rPr lang="ru-RU" sz="2800" b="1" dirty="0"/>
              <a:t>Программа 2&gt; файл</a:t>
            </a:r>
            <a:endParaRPr lang="en-US" sz="2800" b="1" dirty="0"/>
          </a:p>
          <a:p>
            <a:pPr marL="11527">
              <a:tabLst>
                <a:tab pos="4737976" algn="l"/>
              </a:tabLst>
            </a:pPr>
            <a:r>
              <a:rPr lang="en-US" sz="2800" dirty="0"/>
              <a:t>       </a:t>
            </a:r>
            <a:r>
              <a:rPr lang="ru-RU" sz="2800" dirty="0"/>
              <a:t>выводить </a:t>
            </a:r>
            <a:r>
              <a:rPr lang="ru-RU" sz="2800" dirty="0" err="1"/>
              <a:t>stderr</a:t>
            </a:r>
            <a:r>
              <a:rPr lang="ru-RU" sz="2800" dirty="0"/>
              <a:t> в файл</a:t>
            </a:r>
            <a:endParaRPr lang="en-US" sz="2800" dirty="0"/>
          </a:p>
          <a:p>
            <a:pPr marL="11527">
              <a:spcBef>
                <a:spcPts val="1200"/>
              </a:spcBef>
              <a:tabLst>
                <a:tab pos="4737976" algn="l"/>
              </a:tabLst>
            </a:pPr>
            <a:r>
              <a:rPr lang="ru-RU" sz="2800" b="1" dirty="0"/>
              <a:t>Программа 2&gt;&gt; файл</a:t>
            </a:r>
            <a:endParaRPr lang="en-US" sz="2800" b="1" dirty="0"/>
          </a:p>
          <a:p>
            <a:pPr marL="11527">
              <a:tabLst>
                <a:tab pos="4737976" algn="l"/>
              </a:tabLst>
            </a:pPr>
            <a:r>
              <a:rPr lang="en-US" sz="2800" dirty="0"/>
              <a:t>       </a:t>
            </a:r>
            <a:r>
              <a:rPr lang="ru-RU" sz="2800" dirty="0"/>
              <a:t>аналогично</a:t>
            </a:r>
            <a:r>
              <a:rPr lang="en-US" sz="2800" dirty="0"/>
              <a:t> &gt;</a:t>
            </a:r>
            <a:r>
              <a:rPr lang="ru-RU" sz="2800" dirty="0"/>
              <a:t>, но с </a:t>
            </a:r>
            <a:r>
              <a:rPr lang="ru-RU" sz="2800" dirty="0" err="1"/>
              <a:t>дозаписью</a:t>
            </a:r>
            <a:r>
              <a:rPr lang="ru-RU" sz="2800" dirty="0"/>
              <a:t> в файл</a:t>
            </a:r>
            <a:endParaRPr lang="ru-RU" sz="2800" spc="-1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65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1717" y="1103581"/>
            <a:ext cx="9501534" cy="419740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tabLst>
                <a:tab pos="4737976" algn="l"/>
              </a:tabLst>
            </a:pPr>
            <a:r>
              <a:rPr lang="ru-RU" sz="2800" b="1" dirty="0" err="1"/>
              <a:t>wget</a:t>
            </a:r>
            <a:r>
              <a:rPr lang="ru-RU" sz="2800" b="1" dirty="0"/>
              <a:t> ссылка</a:t>
            </a:r>
            <a:endParaRPr lang="en-US" sz="2800" b="1" dirty="0"/>
          </a:p>
          <a:p>
            <a:pPr marL="11527">
              <a:tabLst>
                <a:tab pos="4737976" algn="l"/>
              </a:tabLst>
            </a:pPr>
            <a:r>
              <a:rPr lang="en-US" sz="2800" dirty="0"/>
              <a:t>        </a:t>
            </a:r>
            <a:r>
              <a:rPr lang="ru-RU" sz="2800" dirty="0"/>
              <a:t>скачать файл по ссылке и сохранить в текущей</a:t>
            </a:r>
            <a:endParaRPr lang="en-US" sz="2800" dirty="0"/>
          </a:p>
          <a:p>
            <a:pPr marL="11527">
              <a:tabLst>
                <a:tab pos="4737976" algn="l"/>
              </a:tabLst>
            </a:pPr>
            <a:r>
              <a:rPr lang="en-US" sz="2800" dirty="0"/>
              <a:t>       </a:t>
            </a:r>
            <a:r>
              <a:rPr lang="ru-RU" sz="2800" dirty="0"/>
              <a:t> директории</a:t>
            </a:r>
            <a:endParaRPr lang="en-US" sz="2800" dirty="0"/>
          </a:p>
          <a:p>
            <a:pPr marL="11527">
              <a:spcBef>
                <a:spcPts val="1200"/>
              </a:spcBef>
              <a:tabLst>
                <a:tab pos="4737976" algn="l"/>
              </a:tabLst>
            </a:pPr>
            <a:r>
              <a:rPr lang="ru-RU" sz="2800" b="1" dirty="0" err="1"/>
              <a:t>wget</a:t>
            </a:r>
            <a:r>
              <a:rPr lang="ru-RU" sz="2800" b="1" dirty="0"/>
              <a:t> -P </a:t>
            </a:r>
            <a:r>
              <a:rPr lang="ru-RU" sz="2800" b="1" dirty="0" err="1"/>
              <a:t>путь_до_директории</a:t>
            </a:r>
            <a:r>
              <a:rPr lang="ru-RU" sz="2800" b="1" dirty="0"/>
              <a:t> ссылка</a:t>
            </a:r>
            <a:endParaRPr lang="en-US" sz="2800" b="1" dirty="0"/>
          </a:p>
          <a:p>
            <a:pPr marL="11527">
              <a:tabLst>
                <a:tab pos="4737976" algn="l"/>
              </a:tabLst>
            </a:pPr>
            <a:r>
              <a:rPr lang="en-US" sz="2800" dirty="0"/>
              <a:t>        </a:t>
            </a:r>
            <a:r>
              <a:rPr lang="ru-RU" sz="2800" dirty="0"/>
              <a:t>скачать файл по ссылке и сохранить в директории</a:t>
            </a:r>
            <a:endParaRPr lang="en-US" sz="2800" dirty="0"/>
          </a:p>
          <a:p>
            <a:pPr marL="11527">
              <a:tabLst>
                <a:tab pos="4737976" algn="l"/>
              </a:tabLst>
            </a:pPr>
            <a:r>
              <a:rPr lang="en-US" sz="2800" dirty="0"/>
              <a:t>        </a:t>
            </a:r>
            <a:r>
              <a:rPr lang="ru-RU" sz="2800" dirty="0"/>
              <a:t>заданной путем </a:t>
            </a:r>
            <a:endParaRPr lang="en-US" sz="2800" dirty="0"/>
          </a:p>
          <a:p>
            <a:pPr marL="11527">
              <a:spcBef>
                <a:spcPts val="1200"/>
              </a:spcBef>
              <a:tabLst>
                <a:tab pos="4737976" algn="l"/>
              </a:tabLst>
            </a:pPr>
            <a:r>
              <a:rPr lang="ru-RU" sz="2800" b="1" dirty="0" err="1"/>
              <a:t>wget</a:t>
            </a:r>
            <a:r>
              <a:rPr lang="ru-RU" sz="2800" b="1" dirty="0"/>
              <a:t> -O </a:t>
            </a:r>
            <a:r>
              <a:rPr lang="ru-RU" sz="2800" b="1" dirty="0" err="1"/>
              <a:t>путь_до_файла</a:t>
            </a:r>
            <a:r>
              <a:rPr lang="ru-RU" sz="2800" b="1" dirty="0"/>
              <a:t> ссылка</a:t>
            </a:r>
            <a:endParaRPr lang="en-US" sz="2800" b="1" dirty="0"/>
          </a:p>
          <a:p>
            <a:pPr marL="11527">
              <a:tabLst>
                <a:tab pos="4737976" algn="l"/>
              </a:tabLst>
            </a:pPr>
            <a:r>
              <a:rPr lang="en-US" sz="2800" dirty="0"/>
              <a:t>        </a:t>
            </a:r>
            <a:r>
              <a:rPr lang="ru-RU" sz="2800" dirty="0"/>
              <a:t>скачать файл по ссылке и сохранить под указанным</a:t>
            </a:r>
            <a:endParaRPr lang="en-US" sz="2800" dirty="0"/>
          </a:p>
          <a:p>
            <a:pPr marL="11527">
              <a:tabLst>
                <a:tab pos="4737976" algn="l"/>
              </a:tabLst>
            </a:pPr>
            <a:r>
              <a:rPr lang="en-US" sz="2800" dirty="0"/>
              <a:t>        </a:t>
            </a:r>
            <a:r>
              <a:rPr lang="ru-RU" sz="2800" dirty="0"/>
              <a:t>именем</a:t>
            </a:r>
            <a:endParaRPr lang="ru-RU" sz="2800" spc="-1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7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Материалы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Курс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мудле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000" u="none" strike="noStrike" dirty="0">
                <a:solidFill>
                  <a:srgbClr val="4183C4"/>
                </a:solidFill>
                <a:effectLst/>
                <a:ea typeface="Times New Roman" panose="02020603050405020304" pitchFamily="18" charset="0"/>
              </a:rPr>
              <a:t>https://moodle.cfuv.ru/course/view.php?id=22883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Материалы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GitHub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4183C4"/>
                </a:solidFill>
                <a:effectLst/>
                <a:ea typeface="Times New Roman" panose="02020603050405020304" pitchFamily="18" charset="0"/>
              </a:rPr>
              <a:t>https://github.com/VladimirChabanov/MPT_2year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7873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1716" y="1590143"/>
            <a:ext cx="9744815" cy="290473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tabLst>
                <a:tab pos="4737976" algn="l"/>
              </a:tabLst>
            </a:pPr>
            <a:r>
              <a:rPr lang="ru-RU" sz="2800" b="1" dirty="0" err="1"/>
              <a:t>wget</a:t>
            </a:r>
            <a:r>
              <a:rPr lang="ru-RU" sz="2800" b="1" dirty="0"/>
              <a:t> -c ссылка</a:t>
            </a:r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</a:t>
            </a:r>
            <a:r>
              <a:rPr lang="ru-RU" sz="2800" dirty="0" err="1"/>
              <a:t>докачать</a:t>
            </a:r>
            <a:r>
              <a:rPr lang="ru-RU" sz="2800" dirty="0"/>
              <a:t> файл по ссылке в случае обрыва связи</a:t>
            </a:r>
          </a:p>
          <a:p>
            <a:pPr marL="11527">
              <a:spcBef>
                <a:spcPts val="1200"/>
              </a:spcBef>
              <a:tabLst>
                <a:tab pos="4737976" algn="l"/>
              </a:tabLst>
            </a:pPr>
            <a:r>
              <a:rPr lang="ru-RU" sz="2800" b="1" dirty="0" err="1"/>
              <a:t>wget</a:t>
            </a:r>
            <a:r>
              <a:rPr lang="ru-RU" sz="2800" b="1" dirty="0"/>
              <a:t> --</a:t>
            </a:r>
            <a:r>
              <a:rPr lang="ru-RU" sz="2800" b="1" dirty="0" err="1"/>
              <a:t>spider</a:t>
            </a:r>
            <a:r>
              <a:rPr lang="ru-RU" sz="2800" b="1" dirty="0"/>
              <a:t> ссылка</a:t>
            </a:r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проверить доступность файла по ссылке</a:t>
            </a:r>
          </a:p>
          <a:p>
            <a:pPr marL="11527">
              <a:spcBef>
                <a:spcPts val="1200"/>
              </a:spcBef>
              <a:tabLst>
                <a:tab pos="4737976" algn="l"/>
              </a:tabLst>
            </a:pPr>
            <a:r>
              <a:rPr lang="ru-RU" sz="2800" b="1" dirty="0" err="1"/>
              <a:t>wget</a:t>
            </a:r>
            <a:r>
              <a:rPr lang="ru-RU" sz="2800" b="1" dirty="0"/>
              <a:t> -i </a:t>
            </a:r>
            <a:r>
              <a:rPr lang="ru-RU" sz="2800" b="1" dirty="0" err="1"/>
              <a:t>текстовый_файл</a:t>
            </a:r>
            <a:endParaRPr lang="ru-RU" sz="2800" b="1" dirty="0"/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скачать несколько файлов по ссылкам из текстового файла</a:t>
            </a:r>
            <a:endParaRPr lang="ru-RU" sz="2800" spc="-1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06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1716" y="1590143"/>
            <a:ext cx="9744815" cy="275085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tabLst>
                <a:tab pos="4737976" algn="l"/>
              </a:tabLst>
            </a:pPr>
            <a:r>
              <a:rPr lang="ru-RU" sz="2800" b="1" dirty="0" err="1"/>
              <a:t>wget</a:t>
            </a:r>
            <a:r>
              <a:rPr lang="ru-RU" sz="2800" b="1" dirty="0"/>
              <a:t> -r -l глубина ссылка</a:t>
            </a:r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рекурсивное скачивание файлов по ссылке на указанную</a:t>
            </a:r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глубину (по умолчанию глубина 5) </a:t>
            </a:r>
          </a:p>
          <a:p>
            <a:pPr marL="11527">
              <a:spcBef>
                <a:spcPts val="1200"/>
              </a:spcBef>
              <a:tabLst>
                <a:tab pos="4737976" algn="l"/>
              </a:tabLst>
            </a:pPr>
            <a:r>
              <a:rPr lang="ru-RU" sz="2800" b="1" dirty="0" err="1"/>
              <a:t>wget</a:t>
            </a:r>
            <a:r>
              <a:rPr lang="ru-RU" sz="2800" b="1" dirty="0"/>
              <a:t> -r -A </a:t>
            </a:r>
            <a:r>
              <a:rPr lang="ru-RU" sz="2800" b="1" dirty="0" err="1"/>
              <a:t>тип,тип</a:t>
            </a:r>
            <a:r>
              <a:rPr lang="ru-RU" sz="2800" b="1" dirty="0"/>
              <a:t>,...,тип ссылка</a:t>
            </a:r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рекурсивное скачивание файлов только определенного</a:t>
            </a:r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типа (типов)</a:t>
            </a:r>
            <a:endParaRPr lang="ru-RU" sz="2800" spc="-1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13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1716" y="1590143"/>
            <a:ext cx="9744815" cy="290473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tabLst>
                <a:tab pos="4737976" algn="l"/>
              </a:tabLst>
            </a:pPr>
            <a:r>
              <a:rPr lang="en-US" sz="2800" b="1" dirty="0"/>
              <a:t>find &lt;</a:t>
            </a:r>
            <a:r>
              <a:rPr lang="ru-RU" sz="2800" b="1" dirty="0"/>
              <a:t>папка</a:t>
            </a:r>
            <a:r>
              <a:rPr lang="en-US" sz="2800" b="1" dirty="0"/>
              <a:t>&gt;</a:t>
            </a:r>
            <a:r>
              <a:rPr lang="ru-RU" sz="2800" b="1" dirty="0"/>
              <a:t> </a:t>
            </a:r>
            <a:r>
              <a:rPr lang="en-US" sz="2800" b="1" dirty="0"/>
              <a:t>-name "&lt;</a:t>
            </a:r>
            <a:r>
              <a:rPr lang="ru-RU" sz="2800" b="1" dirty="0"/>
              <a:t>имя файла</a:t>
            </a:r>
            <a:r>
              <a:rPr lang="en-US" sz="2800" b="1" dirty="0"/>
              <a:t>&gt;"</a:t>
            </a:r>
            <a:endParaRPr lang="ru-RU" sz="2800" b="1" dirty="0"/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найти указанный файл в папке</a:t>
            </a:r>
          </a:p>
          <a:p>
            <a:pPr marL="11527">
              <a:spcBef>
                <a:spcPts val="1200"/>
              </a:spcBef>
              <a:tabLst>
                <a:tab pos="4737976" algn="l"/>
              </a:tabLst>
            </a:pPr>
            <a:r>
              <a:rPr lang="en-US" sz="2800" b="1" dirty="0"/>
              <a:t>find ~/ -name "file.txt"</a:t>
            </a:r>
            <a:endParaRPr lang="ru-RU" sz="2800" b="1" dirty="0"/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найти </a:t>
            </a:r>
            <a:r>
              <a:rPr lang="en-US" sz="2800" dirty="0"/>
              <a:t>file.txt </a:t>
            </a:r>
            <a:r>
              <a:rPr lang="ru-RU" sz="2800" dirty="0"/>
              <a:t>в домашней директории</a:t>
            </a:r>
          </a:p>
          <a:p>
            <a:pPr marL="11527">
              <a:spcBef>
                <a:spcPts val="1200"/>
              </a:spcBef>
              <a:tabLst>
                <a:tab pos="4737976" algn="l"/>
              </a:tabLst>
            </a:pPr>
            <a:r>
              <a:rPr lang="en-US" sz="2800" b="1" dirty="0"/>
              <a:t>find ~/ -name "*.txt"</a:t>
            </a:r>
            <a:endParaRPr lang="ru-RU" sz="2800" b="1" dirty="0"/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найти все текстовые файлы в домашней директории</a:t>
            </a:r>
            <a:endParaRPr lang="ru-RU" sz="2800" spc="-1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64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1716" y="1590143"/>
            <a:ext cx="9744815" cy="290473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tabLst>
                <a:tab pos="4737976" algn="l"/>
              </a:tabLst>
            </a:pPr>
            <a:r>
              <a:rPr lang="ru-RU" sz="2800" b="1" dirty="0" err="1"/>
              <a:t>grep</a:t>
            </a:r>
            <a:r>
              <a:rPr lang="ru-RU" sz="2800" b="1" dirty="0"/>
              <a:t> </a:t>
            </a:r>
            <a:r>
              <a:rPr lang="en-US" sz="2800" b="1" dirty="0"/>
              <a:t>"&lt;</a:t>
            </a:r>
            <a:r>
              <a:rPr lang="ru-RU" sz="2800" b="1" dirty="0"/>
              <a:t>строка</a:t>
            </a:r>
            <a:r>
              <a:rPr lang="en-US" sz="2800" b="1" dirty="0"/>
              <a:t>&gt;"</a:t>
            </a:r>
            <a:r>
              <a:rPr lang="ru-RU" sz="2800" b="1" dirty="0"/>
              <a:t> </a:t>
            </a:r>
            <a:r>
              <a:rPr lang="en-US" sz="2800" b="1" dirty="0"/>
              <a:t>&lt;</a:t>
            </a:r>
            <a:r>
              <a:rPr lang="ru-RU" sz="2800" b="1" dirty="0"/>
              <a:t>файл</a:t>
            </a:r>
            <a:r>
              <a:rPr lang="en-US" sz="2800" b="1" dirty="0"/>
              <a:t>&gt;</a:t>
            </a:r>
            <a:endParaRPr lang="ru-RU" sz="2800" b="1" dirty="0"/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найти строку в файле</a:t>
            </a:r>
            <a:endParaRPr lang="en-US" sz="2800" dirty="0"/>
          </a:p>
          <a:p>
            <a:pPr marL="11527">
              <a:spcBef>
                <a:spcPts val="1200"/>
              </a:spcBef>
              <a:tabLst>
                <a:tab pos="4737976" algn="l"/>
              </a:tabLst>
            </a:pPr>
            <a:r>
              <a:rPr lang="ru-RU" sz="2800" b="1" dirty="0" err="1"/>
              <a:t>grep</a:t>
            </a:r>
            <a:r>
              <a:rPr lang="ru-RU" sz="2800" b="1" dirty="0"/>
              <a:t> -с </a:t>
            </a:r>
            <a:r>
              <a:rPr lang="en-US" sz="2800" b="1" dirty="0"/>
              <a:t>"&lt;</a:t>
            </a:r>
            <a:r>
              <a:rPr lang="ru-RU" sz="2800" b="1" dirty="0"/>
              <a:t>строка</a:t>
            </a:r>
            <a:r>
              <a:rPr lang="en-US" sz="2800" b="1" dirty="0"/>
              <a:t>&gt;"</a:t>
            </a:r>
            <a:r>
              <a:rPr lang="ru-RU" sz="2800" b="1" dirty="0"/>
              <a:t> </a:t>
            </a:r>
            <a:r>
              <a:rPr lang="en-US" sz="2800" b="1" dirty="0"/>
              <a:t>&lt;</a:t>
            </a:r>
            <a:r>
              <a:rPr lang="ru-RU" sz="2800" b="1" dirty="0"/>
              <a:t>файл</a:t>
            </a:r>
            <a:r>
              <a:rPr lang="en-US" sz="2800" b="1" dirty="0"/>
              <a:t>&gt;</a:t>
            </a:r>
            <a:endParaRPr lang="ru-RU" sz="2800" b="1" dirty="0"/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посчитать количество вхождений строки</a:t>
            </a:r>
            <a:endParaRPr lang="en-US" sz="2800" dirty="0"/>
          </a:p>
          <a:p>
            <a:pPr marL="11527">
              <a:spcBef>
                <a:spcPts val="1200"/>
              </a:spcBef>
              <a:tabLst>
                <a:tab pos="4737976" algn="l"/>
              </a:tabLst>
            </a:pPr>
            <a:r>
              <a:rPr lang="ru-RU" sz="2800" b="1" dirty="0" err="1"/>
              <a:t>grep</a:t>
            </a:r>
            <a:r>
              <a:rPr lang="ru-RU" sz="2800" b="1" dirty="0"/>
              <a:t> -r </a:t>
            </a:r>
            <a:r>
              <a:rPr lang="en-US" sz="2800" b="1" dirty="0"/>
              <a:t>"&lt;</a:t>
            </a:r>
            <a:r>
              <a:rPr lang="ru-RU" sz="2800" b="1" dirty="0"/>
              <a:t>строка</a:t>
            </a:r>
            <a:r>
              <a:rPr lang="en-US" sz="2800" b="1" dirty="0"/>
              <a:t>&gt;"</a:t>
            </a:r>
            <a:r>
              <a:rPr lang="ru-RU" sz="2800" b="1" dirty="0"/>
              <a:t> </a:t>
            </a:r>
            <a:r>
              <a:rPr lang="en-US" sz="2800" b="1" dirty="0"/>
              <a:t>&lt;</a:t>
            </a:r>
            <a:r>
              <a:rPr lang="ru-RU" sz="2800" b="1" dirty="0"/>
              <a:t>файл</a:t>
            </a:r>
            <a:r>
              <a:rPr lang="en-US" sz="2800" b="1" dirty="0"/>
              <a:t>&gt;</a:t>
            </a:r>
            <a:endParaRPr lang="ru-RU" sz="2800" b="1" dirty="0"/>
          </a:p>
          <a:p>
            <a:pPr marL="11527">
              <a:tabLst>
                <a:tab pos="4737976" algn="l"/>
              </a:tabLst>
            </a:pPr>
            <a:r>
              <a:rPr lang="ru-RU" sz="2800" dirty="0"/>
              <a:t>        найти строку во всех файлах в папке</a:t>
            </a:r>
            <a:endParaRPr lang="ru-RU" sz="2800" spc="-1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01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215" y="1640477"/>
            <a:ext cx="9744815" cy="290473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tabLst>
                <a:tab pos="4737976" algn="l"/>
              </a:tabLst>
            </a:pPr>
            <a:r>
              <a:rPr lang="en-US" sz="2800" b="1" dirty="0"/>
              <a:t>grep "hello" file.txt</a:t>
            </a:r>
          </a:p>
          <a:p>
            <a:pPr marL="11527">
              <a:tabLst>
                <a:tab pos="4737976" algn="l"/>
              </a:tabLst>
            </a:pPr>
            <a:r>
              <a:rPr lang="en-US" sz="2800" dirty="0"/>
              <a:t>        </a:t>
            </a:r>
            <a:r>
              <a:rPr lang="ru-RU" sz="2800" dirty="0"/>
              <a:t>найти </a:t>
            </a:r>
            <a:r>
              <a:rPr lang="en-US" sz="2800" dirty="0"/>
              <a:t>"hello" </a:t>
            </a:r>
            <a:r>
              <a:rPr lang="ru-RU" sz="2800" dirty="0"/>
              <a:t>в файле </a:t>
            </a:r>
            <a:r>
              <a:rPr lang="en-US" sz="2800" dirty="0"/>
              <a:t>file.txt</a:t>
            </a:r>
          </a:p>
          <a:p>
            <a:pPr marL="11527">
              <a:spcBef>
                <a:spcPts val="1200"/>
              </a:spcBef>
              <a:tabLst>
                <a:tab pos="4737976" algn="l"/>
              </a:tabLst>
            </a:pPr>
            <a:r>
              <a:rPr lang="en-US" sz="2800" b="1" dirty="0"/>
              <a:t>grep -</a:t>
            </a:r>
            <a:r>
              <a:rPr lang="ru-RU" sz="2800" b="1" dirty="0"/>
              <a:t>с </a:t>
            </a:r>
            <a:r>
              <a:rPr lang="en-US" sz="2800" b="1" dirty="0"/>
              <a:t>"</a:t>
            </a:r>
            <a:r>
              <a:rPr lang="ru-RU" sz="2800" b="1" dirty="0"/>
              <a:t>123</a:t>
            </a:r>
            <a:r>
              <a:rPr lang="en-US" sz="2800" b="1" dirty="0"/>
              <a:t>"</a:t>
            </a:r>
            <a:r>
              <a:rPr lang="ru-RU" sz="2800" b="1" dirty="0"/>
              <a:t> </a:t>
            </a:r>
            <a:r>
              <a:rPr lang="en-US" sz="2800" b="1" dirty="0"/>
              <a:t>file.txt</a:t>
            </a:r>
          </a:p>
          <a:p>
            <a:pPr marL="11527">
              <a:tabLst>
                <a:tab pos="4737976" algn="l"/>
              </a:tabLst>
            </a:pPr>
            <a:r>
              <a:rPr lang="en-US" sz="2800" dirty="0"/>
              <a:t>        </a:t>
            </a:r>
            <a:r>
              <a:rPr lang="ru-RU" sz="2800" dirty="0"/>
              <a:t>вывести количество раз, которое </a:t>
            </a:r>
            <a:r>
              <a:rPr lang="en-US" sz="2800" dirty="0"/>
              <a:t>"</a:t>
            </a:r>
            <a:r>
              <a:rPr lang="ru-RU" sz="2800" dirty="0"/>
              <a:t>123</a:t>
            </a:r>
            <a:r>
              <a:rPr lang="en-US" sz="2800" dirty="0"/>
              <a:t>"</a:t>
            </a:r>
            <a:r>
              <a:rPr lang="ru-RU" sz="2800" dirty="0"/>
              <a:t> встречается в </a:t>
            </a:r>
            <a:r>
              <a:rPr lang="en-US" sz="2800" dirty="0"/>
              <a:t>file.txt</a:t>
            </a:r>
          </a:p>
          <a:p>
            <a:pPr marL="11527">
              <a:spcBef>
                <a:spcPts val="1200"/>
              </a:spcBef>
              <a:tabLst>
                <a:tab pos="4737976" algn="l"/>
              </a:tabLst>
            </a:pPr>
            <a:r>
              <a:rPr lang="en-US" sz="2800" b="1" dirty="0"/>
              <a:t>grep -r "world" ~/</a:t>
            </a:r>
          </a:p>
          <a:p>
            <a:pPr marL="11527">
              <a:tabLst>
                <a:tab pos="4737976" algn="l"/>
              </a:tabLst>
            </a:pPr>
            <a:r>
              <a:rPr lang="en-US" sz="2800" dirty="0"/>
              <a:t>        </a:t>
            </a:r>
            <a:r>
              <a:rPr lang="ru-RU" sz="2800" dirty="0"/>
              <a:t>найти </a:t>
            </a:r>
            <a:r>
              <a:rPr lang="en-US" sz="2800" dirty="0"/>
              <a:t>"world" </a:t>
            </a:r>
            <a:r>
              <a:rPr lang="ru-RU" sz="2800" dirty="0"/>
              <a:t>во всех файлах в домашней директории</a:t>
            </a:r>
            <a:endParaRPr lang="ru-RU" sz="2800" spc="-11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2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Базовый набор команд</a:t>
            </a:r>
            <a:br>
              <a:rPr lang="ru-RU" b="1" dirty="0"/>
            </a:br>
            <a:r>
              <a:rPr lang="ru-RU" b="1" dirty="0"/>
              <a:t>терминала </a:t>
            </a:r>
            <a:r>
              <a:rPr lang="en-US" b="1" dirty="0"/>
              <a:t>Ubuntu</a:t>
            </a:r>
            <a:endParaRPr lang="ru-RU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9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216" y="2509022"/>
            <a:ext cx="8156986" cy="1111509"/>
          </a:xfrm>
          <a:prstGeom prst="rect">
            <a:avLst/>
          </a:prstGeom>
        </p:spPr>
        <p:txBody>
          <a:bodyPr vert="horz" wrap="square" lIns="0" tIns="59359" rIns="0" bIns="0" rtlCol="0" anchor="ctr">
            <a:spAutoFit/>
          </a:bodyPr>
          <a:lstStyle/>
          <a:p>
            <a:pPr marL="1467326" marR="4611" indent="-1455799">
              <a:lnSpc>
                <a:spcPts val="4066"/>
              </a:lnSpc>
              <a:spcBef>
                <a:spcPts val="467"/>
              </a:spcBef>
              <a:tabLst>
                <a:tab pos="1449460" algn="l"/>
              </a:tabLst>
            </a:pPr>
            <a:r>
              <a:rPr spc="-45" dirty="0"/>
              <a:t>pwd	</a:t>
            </a:r>
            <a:r>
              <a:rPr b="0" spc="45" dirty="0">
                <a:latin typeface="Microsoft Sans Serif"/>
                <a:cs typeface="Microsoft Sans Serif"/>
              </a:rPr>
              <a:t>вывести</a:t>
            </a:r>
            <a:r>
              <a:rPr b="0" spc="-159" dirty="0">
                <a:latin typeface="Microsoft Sans Serif"/>
                <a:cs typeface="Microsoft Sans Serif"/>
              </a:rPr>
              <a:t> </a:t>
            </a:r>
            <a:r>
              <a:rPr b="0" spc="59" dirty="0">
                <a:latin typeface="Microsoft Sans Serif"/>
                <a:cs typeface="Microsoft Sans Serif"/>
              </a:rPr>
              <a:t>текущую</a:t>
            </a:r>
            <a:r>
              <a:rPr b="0" spc="-163" dirty="0">
                <a:latin typeface="Microsoft Sans Serif"/>
                <a:cs typeface="Microsoft Sans Serif"/>
              </a:rPr>
              <a:t> </a:t>
            </a:r>
            <a:r>
              <a:rPr b="0" spc="103" dirty="0">
                <a:latin typeface="Microsoft Sans Serif"/>
                <a:cs typeface="Microsoft Sans Serif"/>
              </a:rPr>
              <a:t>директорию </a:t>
            </a:r>
            <a:r>
              <a:rPr b="0" spc="-948" dirty="0">
                <a:latin typeface="Microsoft Sans Serif"/>
                <a:cs typeface="Microsoft Sans Serif"/>
              </a:rPr>
              <a:t> </a:t>
            </a:r>
            <a:r>
              <a:rPr b="0" spc="141" dirty="0">
                <a:latin typeface="Microsoft Sans Serif"/>
                <a:cs typeface="Microsoft Sans Serif"/>
              </a:rPr>
              <a:t>(print</a:t>
            </a:r>
            <a:r>
              <a:rPr b="0" spc="-136" dirty="0">
                <a:latin typeface="Microsoft Sans Serif"/>
                <a:cs typeface="Microsoft Sans Serif"/>
              </a:rPr>
              <a:t> </a:t>
            </a:r>
            <a:r>
              <a:rPr b="0" spc="103" dirty="0">
                <a:latin typeface="Microsoft Sans Serif"/>
                <a:cs typeface="Microsoft Sans Serif"/>
              </a:rPr>
              <a:t>working</a:t>
            </a:r>
            <a:r>
              <a:rPr b="0" spc="-145" dirty="0">
                <a:latin typeface="Microsoft Sans Serif"/>
                <a:cs typeface="Microsoft Sans Serif"/>
              </a:rPr>
              <a:t> </a:t>
            </a:r>
            <a:r>
              <a:rPr b="0" spc="100" dirty="0">
                <a:latin typeface="Microsoft Sans Serif"/>
                <a:cs typeface="Microsoft Sans Serif"/>
              </a:rPr>
              <a:t>directory)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216" y="2509022"/>
            <a:ext cx="8246889" cy="1111509"/>
          </a:xfrm>
          <a:prstGeom prst="rect">
            <a:avLst/>
          </a:prstGeom>
        </p:spPr>
        <p:txBody>
          <a:bodyPr vert="horz" wrap="square" lIns="0" tIns="59359" rIns="0" bIns="0" rtlCol="0" anchor="ctr">
            <a:spAutoFit/>
          </a:bodyPr>
          <a:lstStyle/>
          <a:p>
            <a:pPr marL="738849" marR="4611" indent="-727323">
              <a:lnSpc>
                <a:spcPts val="4066"/>
              </a:lnSpc>
              <a:spcBef>
                <a:spcPts val="467"/>
              </a:spcBef>
              <a:tabLst>
                <a:tab pos="806280" algn="l"/>
              </a:tabLst>
            </a:pPr>
            <a:r>
              <a:rPr spc="-64" dirty="0"/>
              <a:t>ls		</a:t>
            </a:r>
            <a:r>
              <a:rPr b="0" spc="45" dirty="0">
                <a:latin typeface="Microsoft Sans Serif"/>
                <a:cs typeface="Microsoft Sans Serif"/>
              </a:rPr>
              <a:t>вывести</a:t>
            </a:r>
            <a:r>
              <a:rPr b="0" spc="-168" dirty="0">
                <a:latin typeface="Microsoft Sans Serif"/>
                <a:cs typeface="Microsoft Sans Serif"/>
              </a:rPr>
              <a:t> </a:t>
            </a:r>
            <a:r>
              <a:rPr b="0" spc="54" dirty="0">
                <a:latin typeface="Microsoft Sans Serif"/>
                <a:cs typeface="Microsoft Sans Serif"/>
              </a:rPr>
              <a:t>содержимое</a:t>
            </a:r>
            <a:r>
              <a:rPr b="0" spc="-168" dirty="0">
                <a:latin typeface="Microsoft Sans Serif"/>
                <a:cs typeface="Microsoft Sans Serif"/>
              </a:rPr>
              <a:t> </a:t>
            </a:r>
            <a:r>
              <a:rPr b="0" spc="95" dirty="0">
                <a:latin typeface="Microsoft Sans Serif"/>
                <a:cs typeface="Microsoft Sans Serif"/>
              </a:rPr>
              <a:t>директории </a:t>
            </a:r>
            <a:r>
              <a:rPr b="0" spc="-953" dirty="0">
                <a:latin typeface="Microsoft Sans Serif"/>
                <a:cs typeface="Microsoft Sans Serif"/>
              </a:rPr>
              <a:t> </a:t>
            </a:r>
            <a:r>
              <a:rPr b="0" spc="91" dirty="0">
                <a:latin typeface="Microsoft Sans Serif"/>
                <a:cs typeface="Microsoft Sans Serif"/>
              </a:rPr>
              <a:t>(list</a:t>
            </a:r>
            <a:r>
              <a:rPr b="0" spc="-136" dirty="0">
                <a:latin typeface="Microsoft Sans Serif"/>
                <a:cs typeface="Microsoft Sans Serif"/>
              </a:rPr>
              <a:t> </a:t>
            </a:r>
            <a:r>
              <a:rPr b="0" spc="113" dirty="0">
                <a:latin typeface="Microsoft Sans Serif"/>
                <a:cs typeface="Microsoft Sans Serif"/>
              </a:rPr>
              <a:t>directory</a:t>
            </a:r>
            <a:r>
              <a:rPr b="0" spc="-123" dirty="0">
                <a:latin typeface="Microsoft Sans Serif"/>
                <a:cs typeface="Microsoft Sans Serif"/>
              </a:rPr>
              <a:t> </a:t>
            </a:r>
            <a:r>
              <a:rPr b="0" spc="109" dirty="0">
                <a:latin typeface="Microsoft Sans Serif"/>
                <a:cs typeface="Microsoft Sans Serif"/>
              </a:rPr>
              <a:t>content)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216" y="2556622"/>
            <a:ext cx="6912749" cy="1088857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ts val="4207"/>
              </a:lnSpc>
              <a:spcBef>
                <a:spcPts val="91"/>
              </a:spcBef>
            </a:pPr>
            <a:r>
              <a:rPr b="0" spc="77" dirty="0">
                <a:latin typeface="Microsoft Sans Serif"/>
                <a:cs typeface="Microsoft Sans Serif"/>
              </a:rPr>
              <a:t>Общий</a:t>
            </a:r>
            <a:r>
              <a:rPr b="0" spc="-177" dirty="0">
                <a:latin typeface="Microsoft Sans Serif"/>
                <a:cs typeface="Microsoft Sans Serif"/>
              </a:rPr>
              <a:t> </a:t>
            </a:r>
            <a:r>
              <a:rPr b="0" spc="86" dirty="0">
                <a:latin typeface="Microsoft Sans Serif"/>
                <a:cs typeface="Microsoft Sans Serif"/>
              </a:rPr>
              <a:t>вид</a:t>
            </a:r>
            <a:r>
              <a:rPr b="0" spc="-168" dirty="0">
                <a:latin typeface="Microsoft Sans Serif"/>
                <a:cs typeface="Microsoft Sans Serif"/>
              </a:rPr>
              <a:t> </a:t>
            </a:r>
            <a:r>
              <a:rPr b="0" spc="32" dirty="0">
                <a:latin typeface="Microsoft Sans Serif"/>
                <a:cs typeface="Microsoft Sans Serif"/>
              </a:rPr>
              <a:t>команды:</a:t>
            </a:r>
          </a:p>
          <a:p>
            <a:pPr marL="11527">
              <a:lnSpc>
                <a:spcPts val="4207"/>
              </a:lnSpc>
              <a:tabLst>
                <a:tab pos="2429214" algn="l"/>
                <a:tab pos="4284984" algn="l"/>
              </a:tabLst>
            </a:pPr>
            <a:r>
              <a:rPr spc="41" dirty="0"/>
              <a:t>команда	</a:t>
            </a:r>
            <a:r>
              <a:rPr dirty="0"/>
              <a:t>опции	</a:t>
            </a:r>
            <a:r>
              <a:rPr i="1" spc="-95" dirty="0"/>
              <a:t>аргументы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216" y="1229829"/>
            <a:ext cx="6912749" cy="108885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4207"/>
              </a:lnSpc>
              <a:spcBef>
                <a:spcPts val="91"/>
              </a:spcBef>
            </a:pPr>
            <a:r>
              <a:rPr sz="3630" spc="77" dirty="0">
                <a:latin typeface="Microsoft Sans Serif"/>
                <a:cs typeface="Microsoft Sans Serif"/>
              </a:rPr>
              <a:t>Общий</a:t>
            </a:r>
            <a:r>
              <a:rPr sz="3630" spc="-177" dirty="0">
                <a:latin typeface="Microsoft Sans Serif"/>
                <a:cs typeface="Microsoft Sans Serif"/>
              </a:rPr>
              <a:t> </a:t>
            </a:r>
            <a:r>
              <a:rPr sz="3630" spc="86" dirty="0">
                <a:latin typeface="Microsoft Sans Serif"/>
                <a:cs typeface="Microsoft Sans Serif"/>
              </a:rPr>
              <a:t>вид</a:t>
            </a:r>
            <a:r>
              <a:rPr sz="3630" spc="-168" dirty="0">
                <a:latin typeface="Microsoft Sans Serif"/>
                <a:cs typeface="Microsoft Sans Serif"/>
              </a:rPr>
              <a:t> </a:t>
            </a:r>
            <a:r>
              <a:rPr sz="3630" spc="32" dirty="0">
                <a:latin typeface="Microsoft Sans Serif"/>
                <a:cs typeface="Microsoft Sans Serif"/>
              </a:rPr>
              <a:t>команды:</a:t>
            </a:r>
            <a:endParaRPr sz="3630">
              <a:latin typeface="Microsoft Sans Serif"/>
              <a:cs typeface="Microsoft Sans Serif"/>
            </a:endParaRPr>
          </a:p>
          <a:p>
            <a:pPr marL="11527">
              <a:lnSpc>
                <a:spcPts val="4207"/>
              </a:lnSpc>
              <a:tabLst>
                <a:tab pos="2429214" algn="l"/>
                <a:tab pos="4284984" algn="l"/>
              </a:tabLst>
            </a:pPr>
            <a:r>
              <a:rPr sz="3630" b="1" spc="41" dirty="0">
                <a:latin typeface="Arial"/>
                <a:cs typeface="Arial"/>
              </a:rPr>
              <a:t>команда	</a:t>
            </a:r>
            <a:r>
              <a:rPr sz="3630" b="1" dirty="0">
                <a:latin typeface="Arial"/>
                <a:cs typeface="Arial"/>
              </a:rPr>
              <a:t>опции	</a:t>
            </a:r>
            <a:r>
              <a:rPr sz="3630" b="1" i="1" spc="-95" dirty="0">
                <a:latin typeface="Arial"/>
                <a:cs typeface="Arial"/>
              </a:rPr>
              <a:t>аргументы</a:t>
            </a:r>
            <a:endParaRPr sz="363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6217" y="2776625"/>
            <a:ext cx="8763302" cy="162746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4211"/>
              </a:lnSpc>
              <a:spcBef>
                <a:spcPts val="91"/>
              </a:spcBef>
            </a:pPr>
            <a:r>
              <a:rPr sz="3630" spc="9" dirty="0">
                <a:latin typeface="Microsoft Sans Serif"/>
                <a:cs typeface="Microsoft Sans Serif"/>
              </a:rPr>
              <a:t>Например:</a:t>
            </a:r>
            <a:endParaRPr sz="3630" dirty="0">
              <a:latin typeface="Microsoft Sans Serif"/>
              <a:cs typeface="Microsoft Sans Serif"/>
            </a:endParaRPr>
          </a:p>
          <a:p>
            <a:pPr marL="11527">
              <a:lnSpc>
                <a:spcPts val="4211"/>
              </a:lnSpc>
              <a:tabLst>
                <a:tab pos="912324" algn="l"/>
              </a:tabLst>
            </a:pPr>
            <a:r>
              <a:rPr sz="3630" b="1" spc="-64" dirty="0">
                <a:latin typeface="Consolas" panose="020B0609020204030204" pitchFamily="49" charset="0"/>
                <a:cs typeface="Arial"/>
              </a:rPr>
              <a:t>ls	</a:t>
            </a:r>
            <a:r>
              <a:rPr sz="3630" spc="-14" dirty="0">
                <a:latin typeface="Consolas" panose="020B0609020204030204" pitchFamily="49" charset="0"/>
                <a:cs typeface="Microsoft Sans Serif"/>
              </a:rPr>
              <a:t>--all</a:t>
            </a:r>
            <a:r>
              <a:rPr sz="3630" spc="-145" dirty="0">
                <a:latin typeface="Consolas" panose="020B0609020204030204" pitchFamily="49" charset="0"/>
                <a:cs typeface="Microsoft Sans Serif"/>
              </a:rPr>
              <a:t> </a:t>
            </a:r>
            <a:r>
              <a:rPr sz="3630" spc="5" dirty="0">
                <a:latin typeface="Consolas" panose="020B0609020204030204" pitchFamily="49" charset="0"/>
                <a:cs typeface="Microsoft Sans Serif"/>
              </a:rPr>
              <a:t>--human-readable</a:t>
            </a:r>
            <a:r>
              <a:rPr sz="3630" spc="-159" dirty="0">
                <a:latin typeface="Consolas" panose="020B0609020204030204" pitchFamily="49" charset="0"/>
                <a:cs typeface="Microsoft Sans Serif"/>
              </a:rPr>
              <a:t> </a:t>
            </a:r>
            <a:r>
              <a:rPr lang="ru-RU" sz="3630" spc="18" dirty="0">
                <a:latin typeface="Consolas" panose="020B0609020204030204" pitchFamily="49" charset="0"/>
                <a:cs typeface="Microsoft Sans Serif"/>
              </a:rPr>
              <a:t>–</a:t>
            </a:r>
            <a:r>
              <a:rPr sz="3630" spc="18" dirty="0">
                <a:latin typeface="Consolas" panose="020B0609020204030204" pitchFamily="49" charset="0"/>
                <a:cs typeface="Microsoft Sans Serif"/>
              </a:rPr>
              <a:t>l</a:t>
            </a:r>
            <a:r>
              <a:rPr lang="en-US" sz="3630" spc="18" dirty="0">
                <a:latin typeface="Consolas" panose="020B0609020204030204" pitchFamily="49" charset="0"/>
                <a:cs typeface="Microsoft Sans Serif"/>
              </a:rPr>
              <a:t> </a:t>
            </a:r>
            <a:r>
              <a:rPr lang="ru-RU" sz="3630" i="1" spc="-41" dirty="0">
                <a:latin typeface="Consolas" panose="020B0609020204030204" pitchFamily="49" charset="0"/>
                <a:cs typeface="Arial"/>
              </a:rPr>
              <a:t>п</a:t>
            </a:r>
            <a:r>
              <a:rPr lang="ru-RU" sz="3630" i="1" spc="-86" dirty="0">
                <a:latin typeface="Consolas" panose="020B0609020204030204" pitchFamily="49" charset="0"/>
                <a:cs typeface="Arial"/>
              </a:rPr>
              <a:t>у</a:t>
            </a:r>
            <a:r>
              <a:rPr lang="ru-RU" sz="3630" i="1" spc="-23" dirty="0">
                <a:latin typeface="Consolas" panose="020B0609020204030204" pitchFamily="49" charset="0"/>
                <a:cs typeface="Arial"/>
              </a:rPr>
              <a:t>т</a:t>
            </a:r>
            <a:r>
              <a:rPr lang="ru-RU" sz="3630" i="1" spc="-27" dirty="0">
                <a:latin typeface="Consolas" panose="020B0609020204030204" pitchFamily="49" charset="0"/>
                <a:cs typeface="Arial"/>
              </a:rPr>
              <a:t>ь</a:t>
            </a:r>
            <a:endParaRPr lang="ru-RU" sz="3630" dirty="0">
              <a:latin typeface="Consolas" panose="020B0609020204030204" pitchFamily="49" charset="0"/>
              <a:cs typeface="Arial"/>
            </a:endParaRPr>
          </a:p>
          <a:p>
            <a:pPr marL="11527">
              <a:lnSpc>
                <a:spcPts val="4211"/>
              </a:lnSpc>
              <a:tabLst>
                <a:tab pos="912324" algn="l"/>
              </a:tabLst>
            </a:pPr>
            <a:endParaRPr sz="363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216" y="1229830"/>
            <a:ext cx="8889137" cy="319462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4207"/>
              </a:lnSpc>
              <a:spcBef>
                <a:spcPts val="91"/>
              </a:spcBef>
            </a:pPr>
            <a:r>
              <a:rPr sz="3630" spc="77" dirty="0">
                <a:latin typeface="Microsoft Sans Serif"/>
                <a:cs typeface="Microsoft Sans Serif"/>
              </a:rPr>
              <a:t>Общий</a:t>
            </a:r>
            <a:r>
              <a:rPr sz="3630" spc="-177" dirty="0">
                <a:latin typeface="Microsoft Sans Serif"/>
                <a:cs typeface="Microsoft Sans Serif"/>
              </a:rPr>
              <a:t> </a:t>
            </a:r>
            <a:r>
              <a:rPr sz="3630" spc="86" dirty="0">
                <a:latin typeface="Microsoft Sans Serif"/>
                <a:cs typeface="Microsoft Sans Serif"/>
              </a:rPr>
              <a:t>вид</a:t>
            </a:r>
            <a:r>
              <a:rPr sz="3630" spc="-168" dirty="0">
                <a:latin typeface="Microsoft Sans Serif"/>
                <a:cs typeface="Microsoft Sans Serif"/>
              </a:rPr>
              <a:t> </a:t>
            </a:r>
            <a:r>
              <a:rPr sz="3630" spc="32" dirty="0">
                <a:latin typeface="Microsoft Sans Serif"/>
                <a:cs typeface="Microsoft Sans Serif"/>
              </a:rPr>
              <a:t>команды:</a:t>
            </a:r>
            <a:endParaRPr sz="3630" dirty="0">
              <a:latin typeface="Microsoft Sans Serif"/>
              <a:cs typeface="Microsoft Sans Serif"/>
            </a:endParaRPr>
          </a:p>
          <a:p>
            <a:pPr marL="11527">
              <a:lnSpc>
                <a:spcPts val="4207"/>
              </a:lnSpc>
              <a:tabLst>
                <a:tab pos="2429214" algn="l"/>
                <a:tab pos="4284984" algn="l"/>
              </a:tabLst>
            </a:pPr>
            <a:r>
              <a:rPr sz="3630" b="1" spc="41" dirty="0">
                <a:latin typeface="Arial"/>
                <a:cs typeface="Arial"/>
              </a:rPr>
              <a:t>команда	</a:t>
            </a:r>
            <a:r>
              <a:rPr sz="3630" b="1" dirty="0">
                <a:latin typeface="Arial"/>
                <a:cs typeface="Arial"/>
              </a:rPr>
              <a:t>опции	</a:t>
            </a:r>
            <a:r>
              <a:rPr sz="3630" b="1" i="1" spc="-95" dirty="0">
                <a:latin typeface="Arial"/>
                <a:cs typeface="Arial"/>
              </a:rPr>
              <a:t>аргументы</a:t>
            </a:r>
            <a:endParaRPr sz="3630" dirty="0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3267" dirty="0">
              <a:latin typeface="Arial"/>
              <a:cs typeface="Arial"/>
            </a:endParaRPr>
          </a:p>
          <a:p>
            <a:pPr marL="11527">
              <a:lnSpc>
                <a:spcPts val="4211"/>
              </a:lnSpc>
            </a:pPr>
            <a:r>
              <a:rPr sz="3630" spc="9" dirty="0">
                <a:latin typeface="Microsoft Sans Serif"/>
                <a:cs typeface="Microsoft Sans Serif"/>
              </a:rPr>
              <a:t>Например:</a:t>
            </a:r>
            <a:endParaRPr sz="3630" dirty="0">
              <a:latin typeface="Microsoft Sans Serif"/>
              <a:cs typeface="Microsoft Sans Serif"/>
            </a:endParaRPr>
          </a:p>
          <a:p>
            <a:pPr marL="11527">
              <a:lnSpc>
                <a:spcPts val="4066"/>
              </a:lnSpc>
              <a:tabLst>
                <a:tab pos="912324" algn="l"/>
                <a:tab pos="6484243" algn="l"/>
              </a:tabLst>
            </a:pPr>
            <a:r>
              <a:rPr sz="3630" b="1" spc="132" dirty="0">
                <a:latin typeface="Consolas" panose="020B0609020204030204" pitchFamily="49" charset="0"/>
                <a:cs typeface="Arial"/>
              </a:rPr>
              <a:t>l</a:t>
            </a:r>
            <a:r>
              <a:rPr sz="3630" b="1" spc="-259" dirty="0">
                <a:latin typeface="Consolas" panose="020B0609020204030204" pitchFamily="49" charset="0"/>
                <a:cs typeface="Arial"/>
              </a:rPr>
              <a:t>s</a:t>
            </a:r>
            <a:r>
              <a:rPr sz="3630" b="1" dirty="0">
                <a:latin typeface="Consolas" panose="020B0609020204030204" pitchFamily="49" charset="0"/>
                <a:cs typeface="Arial"/>
              </a:rPr>
              <a:t>	</a:t>
            </a:r>
            <a:r>
              <a:rPr sz="3630" spc="-59" dirty="0">
                <a:latin typeface="Consolas" panose="020B0609020204030204" pitchFamily="49" charset="0"/>
                <a:cs typeface="Microsoft Sans Serif"/>
              </a:rPr>
              <a:t>--a</a:t>
            </a:r>
            <a:r>
              <a:rPr sz="3630" spc="-41" dirty="0">
                <a:latin typeface="Consolas" panose="020B0609020204030204" pitchFamily="49" charset="0"/>
                <a:cs typeface="Microsoft Sans Serif"/>
              </a:rPr>
              <a:t>l</a:t>
            </a:r>
            <a:r>
              <a:rPr sz="3630" spc="159" dirty="0">
                <a:latin typeface="Consolas" panose="020B0609020204030204" pitchFamily="49" charset="0"/>
                <a:cs typeface="Microsoft Sans Serif"/>
              </a:rPr>
              <a:t>l</a:t>
            </a:r>
            <a:r>
              <a:rPr sz="3630" spc="-127" dirty="0">
                <a:latin typeface="Consolas" panose="020B0609020204030204" pitchFamily="49" charset="0"/>
                <a:cs typeface="Microsoft Sans Serif"/>
              </a:rPr>
              <a:t> </a:t>
            </a:r>
            <a:r>
              <a:rPr sz="3630" spc="-54" dirty="0">
                <a:latin typeface="Consolas" panose="020B0609020204030204" pitchFamily="49" charset="0"/>
                <a:cs typeface="Microsoft Sans Serif"/>
              </a:rPr>
              <a:t>--</a:t>
            </a:r>
            <a:r>
              <a:rPr sz="3630" spc="-95" dirty="0">
                <a:latin typeface="Consolas" panose="020B0609020204030204" pitchFamily="49" charset="0"/>
                <a:cs typeface="Microsoft Sans Serif"/>
              </a:rPr>
              <a:t>h</a:t>
            </a:r>
            <a:r>
              <a:rPr sz="3630" spc="54" dirty="0">
                <a:latin typeface="Consolas" panose="020B0609020204030204" pitchFamily="49" charset="0"/>
                <a:cs typeface="Microsoft Sans Serif"/>
              </a:rPr>
              <a:t>u</a:t>
            </a:r>
            <a:r>
              <a:rPr sz="3630" spc="95" dirty="0">
                <a:latin typeface="Consolas" panose="020B0609020204030204" pitchFamily="49" charset="0"/>
                <a:cs typeface="Microsoft Sans Serif"/>
              </a:rPr>
              <a:t>m</a:t>
            </a:r>
            <a:r>
              <a:rPr sz="3630" spc="-32" dirty="0">
                <a:latin typeface="Consolas" panose="020B0609020204030204" pitchFamily="49" charset="0"/>
                <a:cs typeface="Microsoft Sans Serif"/>
              </a:rPr>
              <a:t>a</a:t>
            </a:r>
            <a:r>
              <a:rPr sz="3630" spc="-41" dirty="0">
                <a:latin typeface="Consolas" panose="020B0609020204030204" pitchFamily="49" charset="0"/>
                <a:cs typeface="Microsoft Sans Serif"/>
              </a:rPr>
              <a:t>n</a:t>
            </a:r>
            <a:r>
              <a:rPr sz="3630" spc="32" dirty="0">
                <a:latin typeface="Consolas" panose="020B0609020204030204" pitchFamily="49" charset="0"/>
                <a:cs typeface="Microsoft Sans Serif"/>
              </a:rPr>
              <a:t>-r</a:t>
            </a:r>
            <a:r>
              <a:rPr sz="3630" dirty="0">
                <a:latin typeface="Consolas" panose="020B0609020204030204" pitchFamily="49" charset="0"/>
                <a:cs typeface="Microsoft Sans Serif"/>
              </a:rPr>
              <a:t>e</a:t>
            </a:r>
            <a:r>
              <a:rPr sz="3630" spc="-5" dirty="0">
                <a:latin typeface="Consolas" panose="020B0609020204030204" pitchFamily="49" charset="0"/>
                <a:cs typeface="Microsoft Sans Serif"/>
              </a:rPr>
              <a:t>a</a:t>
            </a:r>
            <a:r>
              <a:rPr sz="3630" spc="-14" dirty="0">
                <a:latin typeface="Consolas" panose="020B0609020204030204" pitchFamily="49" charset="0"/>
                <a:cs typeface="Microsoft Sans Serif"/>
              </a:rPr>
              <a:t>d</a:t>
            </a:r>
            <a:r>
              <a:rPr sz="3630" spc="-5" dirty="0">
                <a:latin typeface="Consolas" panose="020B0609020204030204" pitchFamily="49" charset="0"/>
                <a:cs typeface="Microsoft Sans Serif"/>
              </a:rPr>
              <a:t>a</a:t>
            </a:r>
            <a:r>
              <a:rPr sz="3630" spc="-14" dirty="0">
                <a:latin typeface="Consolas" panose="020B0609020204030204" pitchFamily="49" charset="0"/>
                <a:cs typeface="Microsoft Sans Serif"/>
              </a:rPr>
              <a:t>b</a:t>
            </a:r>
            <a:r>
              <a:rPr sz="3630" spc="159" dirty="0">
                <a:latin typeface="Consolas" panose="020B0609020204030204" pitchFamily="49" charset="0"/>
                <a:cs typeface="Microsoft Sans Serif"/>
              </a:rPr>
              <a:t>l</a:t>
            </a:r>
            <a:r>
              <a:rPr sz="3630" spc="9" dirty="0">
                <a:latin typeface="Consolas" panose="020B0609020204030204" pitchFamily="49" charset="0"/>
                <a:cs typeface="Microsoft Sans Serif"/>
              </a:rPr>
              <a:t>e</a:t>
            </a:r>
            <a:r>
              <a:rPr sz="3630" spc="-141" dirty="0">
                <a:latin typeface="Consolas" panose="020B0609020204030204" pitchFamily="49" charset="0"/>
                <a:cs typeface="Microsoft Sans Serif"/>
              </a:rPr>
              <a:t> </a:t>
            </a:r>
            <a:r>
              <a:rPr sz="3630" spc="18" dirty="0">
                <a:latin typeface="Consolas" panose="020B0609020204030204" pitchFamily="49" charset="0"/>
                <a:cs typeface="Microsoft Sans Serif"/>
              </a:rPr>
              <a:t>-l</a:t>
            </a:r>
            <a:r>
              <a:rPr sz="3630" dirty="0">
                <a:latin typeface="Consolas" panose="020B0609020204030204" pitchFamily="49" charset="0"/>
                <a:cs typeface="Microsoft Sans Serif"/>
              </a:rPr>
              <a:t>	</a:t>
            </a:r>
            <a:r>
              <a:rPr sz="3630" i="1" spc="-41" dirty="0">
                <a:latin typeface="Consolas" panose="020B0609020204030204" pitchFamily="49" charset="0"/>
                <a:cs typeface="Arial"/>
              </a:rPr>
              <a:t>п</a:t>
            </a:r>
            <a:r>
              <a:rPr sz="3630" i="1" spc="-86" dirty="0">
                <a:latin typeface="Consolas" panose="020B0609020204030204" pitchFamily="49" charset="0"/>
                <a:cs typeface="Arial"/>
              </a:rPr>
              <a:t>у</a:t>
            </a:r>
            <a:r>
              <a:rPr sz="3630" i="1" spc="-23" dirty="0">
                <a:latin typeface="Consolas" panose="020B0609020204030204" pitchFamily="49" charset="0"/>
                <a:cs typeface="Arial"/>
              </a:rPr>
              <a:t>т</a:t>
            </a:r>
            <a:r>
              <a:rPr sz="3630" i="1" spc="-27" dirty="0">
                <a:latin typeface="Consolas" panose="020B0609020204030204" pitchFamily="49" charset="0"/>
                <a:cs typeface="Arial"/>
              </a:rPr>
              <a:t>ь</a:t>
            </a:r>
            <a:endParaRPr sz="3630" dirty="0">
              <a:latin typeface="Consolas" panose="020B0609020204030204" pitchFamily="49" charset="0"/>
              <a:cs typeface="Arial"/>
            </a:endParaRPr>
          </a:p>
          <a:p>
            <a:pPr marL="11527">
              <a:lnSpc>
                <a:spcPts val="4211"/>
              </a:lnSpc>
              <a:tabLst>
                <a:tab pos="912324" algn="l"/>
                <a:tab pos="2808437" algn="l"/>
              </a:tabLst>
            </a:pPr>
            <a:r>
              <a:rPr sz="3630" b="1" spc="-64" dirty="0">
                <a:latin typeface="Consolas" panose="020B0609020204030204" pitchFamily="49" charset="0"/>
                <a:cs typeface="Arial"/>
              </a:rPr>
              <a:t>ls	</a:t>
            </a:r>
            <a:r>
              <a:rPr sz="3630" spc="-127" dirty="0">
                <a:latin typeface="Consolas" panose="020B0609020204030204" pitchFamily="49" charset="0"/>
                <a:cs typeface="Microsoft Sans Serif"/>
              </a:rPr>
              <a:t>-a</a:t>
            </a:r>
            <a:r>
              <a:rPr sz="3630" spc="-132" dirty="0">
                <a:latin typeface="Consolas" panose="020B0609020204030204" pitchFamily="49" charset="0"/>
                <a:cs typeface="Microsoft Sans Serif"/>
              </a:rPr>
              <a:t> </a:t>
            </a:r>
            <a:r>
              <a:rPr sz="3630" spc="-36" dirty="0">
                <a:latin typeface="Consolas" panose="020B0609020204030204" pitchFamily="49" charset="0"/>
                <a:cs typeface="Microsoft Sans Serif"/>
              </a:rPr>
              <a:t>-h</a:t>
            </a:r>
            <a:r>
              <a:rPr sz="3630" spc="-123" dirty="0">
                <a:latin typeface="Consolas" panose="020B0609020204030204" pitchFamily="49" charset="0"/>
                <a:cs typeface="Microsoft Sans Serif"/>
              </a:rPr>
              <a:t> </a:t>
            </a:r>
            <a:r>
              <a:rPr lang="ru-RU" sz="3630" spc="18" dirty="0">
                <a:latin typeface="Consolas" panose="020B0609020204030204" pitchFamily="49" charset="0"/>
                <a:cs typeface="Microsoft Sans Serif"/>
              </a:rPr>
              <a:t>-</a:t>
            </a:r>
            <a:r>
              <a:rPr sz="3630" spc="18" dirty="0">
                <a:latin typeface="Consolas" panose="020B0609020204030204" pitchFamily="49" charset="0"/>
                <a:cs typeface="Microsoft Sans Serif"/>
              </a:rPr>
              <a:t>l</a:t>
            </a:r>
            <a:r>
              <a:rPr lang="en-US" sz="3630" spc="18" dirty="0">
                <a:latin typeface="Consolas" panose="020B0609020204030204" pitchFamily="49" charset="0"/>
                <a:cs typeface="Microsoft Sans Serif"/>
              </a:rPr>
              <a:t> </a:t>
            </a:r>
            <a:r>
              <a:rPr sz="3630" i="1" spc="-45" dirty="0" err="1">
                <a:latin typeface="Consolas" panose="020B0609020204030204" pitchFamily="49" charset="0"/>
                <a:cs typeface="Arial"/>
              </a:rPr>
              <a:t>путь</a:t>
            </a:r>
            <a:endParaRPr sz="3630" dirty="0">
              <a:latin typeface="Consolas" panose="020B0609020204030204" pitchFamily="49" charset="0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</TotalTime>
  <Words>1016</Words>
  <Application>Microsoft Office PowerPoint</Application>
  <PresentationFormat>Широкоэкранный</PresentationFormat>
  <Paragraphs>186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Microsoft Sans Serif</vt:lpstr>
      <vt:lpstr>Тема Office</vt:lpstr>
      <vt:lpstr>Современные технологии программирования</vt:lpstr>
      <vt:lpstr>О преподавателях</vt:lpstr>
      <vt:lpstr>Материалы курса</vt:lpstr>
      <vt:lpstr>Базовый набор команд терминала Ubuntu</vt:lpstr>
      <vt:lpstr>pwd вывести текущую директорию  (print working directory)</vt:lpstr>
      <vt:lpstr>ls  вывести содержимое директории  (list directory content)</vt:lpstr>
      <vt:lpstr>Общий вид команды: команда опции аргументы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248</cp:revision>
  <dcterms:created xsi:type="dcterms:W3CDTF">2022-09-17T16:00:43Z</dcterms:created>
  <dcterms:modified xsi:type="dcterms:W3CDTF">2022-11-28T20:31:45Z</dcterms:modified>
</cp:coreProperties>
</file>