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59" r:id="rId2"/>
    <p:sldId id="526" r:id="rId3"/>
    <p:sldId id="530" r:id="rId4"/>
    <p:sldId id="534" r:id="rId5"/>
    <p:sldId id="541" r:id="rId6"/>
    <p:sldId id="542" r:id="rId7"/>
    <p:sldId id="543" r:id="rId8"/>
    <p:sldId id="538" r:id="rId9"/>
    <p:sldId id="539" r:id="rId10"/>
    <p:sldId id="544" r:id="rId11"/>
    <p:sldId id="545" r:id="rId1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4B52A1C-0C8C-4A2D-9B2A-C21911DB2B3C}">
          <p14:sldIdLst>
            <p14:sldId id="359"/>
            <p14:sldId id="526"/>
            <p14:sldId id="530"/>
            <p14:sldId id="534"/>
            <p14:sldId id="541"/>
            <p14:sldId id="542"/>
            <p14:sldId id="543"/>
            <p14:sldId id="538"/>
            <p14:sldId id="539"/>
            <p14:sldId id="544"/>
            <p14:sldId id="5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EB"/>
    <a:srgbClr val="FBCDA7"/>
    <a:srgbClr val="FBCBA3"/>
    <a:srgbClr val="0000FF"/>
    <a:srgbClr val="003399"/>
    <a:srgbClr val="1515A3"/>
    <a:srgbClr val="3232B4"/>
    <a:srgbClr val="0064C8"/>
    <a:srgbClr val="0064FF"/>
    <a:srgbClr val="006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6" autoAdjust="0"/>
    <p:restoredTop sz="94646" autoAdjust="0"/>
  </p:normalViewPr>
  <p:slideViewPr>
    <p:cSldViewPr>
      <p:cViewPr varScale="1">
        <p:scale>
          <a:sx n="143" d="100"/>
          <a:sy n="143" d="100"/>
        </p:scale>
        <p:origin x="762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80" y="-12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7496C-BF1A-4C2E-8178-AB01FAC34F7B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0305B-111E-4FE2-B556-DAA33CA92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271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FA738-8BA6-4619-A55B-C325AF866D0B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CBDB9-A4CC-4E02-B4D7-924E7211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457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428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2346725"/>
          </a:xfrm>
        </p:spPr>
        <p:txBody>
          <a:bodyPr anchor="b" anchorCtr="1">
            <a:normAutofit/>
          </a:bodyPr>
          <a:lstStyle>
            <a:lvl1pPr algn="ctr">
              <a:defRPr sz="4000" b="1" baseline="0">
                <a:solidFill>
                  <a:schemeClr val="tx1"/>
                </a:solidFill>
                <a:latin typeface="+mn-lt"/>
                <a:cs typeface="Consolas" panose="020B0609020204030204" pitchFamily="49" charset="0"/>
              </a:defRPr>
            </a:lvl1pPr>
          </a:lstStyle>
          <a:p>
            <a:r>
              <a:rPr lang="ru-RU" dirty="0"/>
              <a:t>Заголовок презентации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56565" y="2526744"/>
            <a:ext cx="7776864" cy="2616755"/>
          </a:xfrm>
        </p:spPr>
        <p:txBody>
          <a:bodyPr>
            <a:normAutofit/>
          </a:bodyPr>
          <a:lstStyle>
            <a:lvl1pPr marL="0" indent="0" algn="ctr">
              <a:buNone/>
              <a:defRPr sz="3200" baseline="0">
                <a:solidFill>
                  <a:schemeClr val="tx1"/>
                </a:solidFill>
                <a:latin typeface="+mn-lt"/>
                <a:cs typeface="Consolas" panose="020B0609020204030204" pitchFamily="49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Подзаголовок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83568" y="357504"/>
            <a:ext cx="7776864" cy="4104456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3200" baseline="0">
                <a:solidFill>
                  <a:schemeClr val="tx1"/>
                </a:solidFill>
                <a:latin typeface="+mn-lt"/>
                <a:cs typeface="Consolas" panose="020B0609020204030204" pitchFamily="49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Подзаголовок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70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05978"/>
            <a:ext cx="8640960" cy="6375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87624" y="1200151"/>
            <a:ext cx="7704856" cy="3394472"/>
          </a:xfrm>
          <a:ln>
            <a:solidFill>
              <a:schemeClr val="tx1"/>
            </a:solidFill>
          </a:ln>
        </p:spPr>
        <p:txBody>
          <a:bodyPr/>
          <a:lstStyle>
            <a:lvl1pPr>
              <a:buClr>
                <a:schemeClr val="tx1"/>
              </a:buClr>
              <a:defRPr sz="2800"/>
            </a:lvl1pPr>
            <a:lvl2pPr>
              <a:buClr>
                <a:schemeClr val="tx1"/>
              </a:buClr>
              <a:defRPr sz="2400"/>
            </a:lvl2pPr>
            <a:lvl3pPr>
              <a:buClr>
                <a:schemeClr val="tx1"/>
              </a:buClr>
              <a:defRPr sz="2000"/>
            </a:lvl3pPr>
            <a:lvl4pPr>
              <a:buClr>
                <a:schemeClr val="tx1"/>
              </a:buClr>
              <a:defRPr sz="1800"/>
            </a:lvl4pPr>
            <a:lvl5pPr>
              <a:buClr>
                <a:schemeClr val="tx1"/>
              </a:buClr>
              <a:defRPr sz="1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251520" y="4767263"/>
            <a:ext cx="2133600" cy="273844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58880" y="4767263"/>
            <a:ext cx="2133600" cy="273844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Содержимое 2"/>
          <p:cNvSpPr>
            <a:spLocks noGrp="1"/>
          </p:cNvSpPr>
          <p:nvPr>
            <p:ph idx="1" hasCustomPrompt="1"/>
          </p:nvPr>
        </p:nvSpPr>
        <p:spPr>
          <a:xfrm>
            <a:off x="1187624" y="1200151"/>
            <a:ext cx="7704856" cy="3394472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621386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Содержимое 2"/>
          <p:cNvSpPr>
            <a:spLocks noGrp="1"/>
          </p:cNvSpPr>
          <p:nvPr>
            <p:ph idx="1" hasCustomPrompt="1"/>
          </p:nvPr>
        </p:nvSpPr>
        <p:spPr>
          <a:xfrm>
            <a:off x="1187624" y="1200151"/>
            <a:ext cx="7704856" cy="3394472"/>
          </a:xfrm>
        </p:spPr>
        <p:txBody>
          <a:bodyPr/>
          <a:lstStyle>
            <a:lvl1pPr marL="0" indent="0">
              <a:buNone/>
              <a:defRPr sz="2400" b="0" i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dirty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109075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05978"/>
            <a:ext cx="8640960" cy="6375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87624" y="1200151"/>
            <a:ext cx="7703968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25152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75888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0" r:id="rId4"/>
    <p:sldLayoutId id="2147483661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rgbClr val="003399"/>
          </a:solidFill>
          <a:latin typeface="+mn-lt"/>
          <a:ea typeface="+mj-ea"/>
          <a:cs typeface="Consolas" panose="020B0609020204030204" pitchFamily="49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Программирование</a:t>
            </a:r>
            <a:br>
              <a:rPr lang="ru-RU" dirty="0"/>
            </a:br>
            <a:r>
              <a:rPr lang="ru-RU" dirty="0"/>
              <a:t>Лекция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2.1</a:t>
            </a:r>
          </a:p>
        </p:txBody>
      </p:sp>
    </p:spTree>
    <p:extLst>
      <p:ext uri="{BB962C8B-B14F-4D97-AF65-F5344CB8AC3E}">
        <p14:creationId xmlns:p14="http://schemas.microsoft.com/office/powerpoint/2010/main" val="562635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6585" y="276495"/>
            <a:ext cx="8055895" cy="4455495"/>
          </a:xfrm>
        </p:spPr>
        <p:txBody>
          <a:bodyPr anchor="t">
            <a:normAutofit/>
          </a:bodyPr>
          <a:lstStyle/>
          <a:p>
            <a:pPr algn="l"/>
            <a:r>
              <a:rPr lang="ru-RU" sz="1800" b="1" dirty="0">
                <a:latin typeface="Segoe UI" panose="020B0502040204020203" pitchFamily="34" charset="0"/>
              </a:rPr>
              <a:t>Проблема множественного включения</a:t>
            </a:r>
            <a:endParaRPr lang="ru-RU" sz="1800" b="1" i="0" dirty="0">
              <a:effectLst/>
              <a:latin typeface="Segoe UI" panose="020B0502040204020203" pitchFamily="34" charset="0"/>
            </a:endParaRPr>
          </a:p>
          <a:p>
            <a:pPr algn="just"/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136AC95-3AA6-4954-87D4-FF854614B6A3}"/>
              </a:ext>
            </a:extLst>
          </p:cNvPr>
          <p:cNvSpPr/>
          <p:nvPr/>
        </p:nvSpPr>
        <p:spPr>
          <a:xfrm>
            <a:off x="1016605" y="2121700"/>
            <a:ext cx="914400" cy="4500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bg1"/>
                </a:solidFill>
              </a:rPr>
              <a:t>cpp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9886B52-F0FE-40BA-8122-4EFFFBBC8B3F}"/>
              </a:ext>
            </a:extLst>
          </p:cNvPr>
          <p:cNvSpPr/>
          <p:nvPr/>
        </p:nvSpPr>
        <p:spPr>
          <a:xfrm>
            <a:off x="2411760" y="1688611"/>
            <a:ext cx="914400" cy="4500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f1.h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3B788BD-F70B-45BD-B5A9-E6726D8A9E36}"/>
              </a:ext>
            </a:extLst>
          </p:cNvPr>
          <p:cNvSpPr/>
          <p:nvPr/>
        </p:nvSpPr>
        <p:spPr>
          <a:xfrm>
            <a:off x="2411760" y="2498318"/>
            <a:ext cx="914400" cy="4500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f2.h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9" name="Соединитель: уступ 8">
            <a:extLst>
              <a:ext uri="{FF2B5EF4-FFF2-40B4-BE49-F238E27FC236}">
                <a16:creationId xmlns:a16="http://schemas.microsoft.com/office/drawing/2014/main" id="{B5927395-FA66-47BA-AAA8-D722FF1530BD}"/>
              </a:ext>
            </a:extLst>
          </p:cNvPr>
          <p:cNvCxnSpPr>
            <a:stCxn id="2" idx="0"/>
            <a:endCxn id="5" idx="1"/>
          </p:cNvCxnSpPr>
          <p:nvPr/>
        </p:nvCxnSpPr>
        <p:spPr>
          <a:xfrm rot="5400000" flipH="1" flipV="1">
            <a:off x="1838750" y="1548691"/>
            <a:ext cx="208064" cy="93795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8532CA02-E1E0-4916-8DF8-BAC3B29075A6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2868960" y="2138661"/>
            <a:ext cx="0" cy="3596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B746D196-D2CC-4F8D-B49D-C645B82BBF1A}"/>
              </a:ext>
            </a:extLst>
          </p:cNvPr>
          <p:cNvCxnSpPr>
            <a:stCxn id="7" idx="3"/>
            <a:endCxn id="5" idx="3"/>
          </p:cNvCxnSpPr>
          <p:nvPr/>
        </p:nvCxnSpPr>
        <p:spPr>
          <a:xfrm flipV="1">
            <a:off x="3326160" y="1913636"/>
            <a:ext cx="12700" cy="809707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F68D497-1D85-463A-9179-5648F0206B5F}"/>
              </a:ext>
            </a:extLst>
          </p:cNvPr>
          <p:cNvSpPr/>
          <p:nvPr/>
        </p:nvSpPr>
        <p:spPr>
          <a:xfrm>
            <a:off x="6011743" y="3157041"/>
            <a:ext cx="914400" cy="4500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bg1"/>
                </a:solidFill>
              </a:rPr>
              <a:t>cpp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F363225-ABB5-438F-8096-1649D655742E}"/>
              </a:ext>
            </a:extLst>
          </p:cNvPr>
          <p:cNvSpPr/>
          <p:nvPr/>
        </p:nvSpPr>
        <p:spPr>
          <a:xfrm>
            <a:off x="5021633" y="2273293"/>
            <a:ext cx="914400" cy="4500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f1.h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B5FB178-FD94-47BD-BE5E-12A0D7542EBF}"/>
              </a:ext>
            </a:extLst>
          </p:cNvPr>
          <p:cNvSpPr/>
          <p:nvPr/>
        </p:nvSpPr>
        <p:spPr>
          <a:xfrm>
            <a:off x="7001853" y="2273293"/>
            <a:ext cx="914400" cy="4500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f2.h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DA0D705D-9D46-4997-B342-DCE550A0C16C}"/>
              </a:ext>
            </a:extLst>
          </p:cNvPr>
          <p:cNvSpPr/>
          <p:nvPr/>
        </p:nvSpPr>
        <p:spPr>
          <a:xfrm>
            <a:off x="6011743" y="1447234"/>
            <a:ext cx="914400" cy="4500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f.h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0828668C-C94A-4981-BAC9-869A0298590F}"/>
              </a:ext>
            </a:extLst>
          </p:cNvPr>
          <p:cNvCxnSpPr>
            <a:stCxn id="15" idx="1"/>
            <a:endCxn id="17" idx="2"/>
          </p:cNvCxnSpPr>
          <p:nvPr/>
        </p:nvCxnSpPr>
        <p:spPr>
          <a:xfrm flipH="1" flipV="1">
            <a:off x="5478833" y="2723343"/>
            <a:ext cx="532910" cy="6587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DE592F58-9C85-4B8B-BBEC-730E6F9D0410}"/>
              </a:ext>
            </a:extLst>
          </p:cNvPr>
          <p:cNvCxnSpPr>
            <a:stCxn id="15" idx="3"/>
            <a:endCxn id="19" idx="2"/>
          </p:cNvCxnSpPr>
          <p:nvPr/>
        </p:nvCxnSpPr>
        <p:spPr>
          <a:xfrm flipV="1">
            <a:off x="6926143" y="2723343"/>
            <a:ext cx="532910" cy="6587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DC9271AE-2E09-44C0-BD87-0C78B62E7BC8}"/>
              </a:ext>
            </a:extLst>
          </p:cNvPr>
          <p:cNvCxnSpPr>
            <a:stCxn id="17" idx="0"/>
            <a:endCxn id="21" idx="1"/>
          </p:cNvCxnSpPr>
          <p:nvPr/>
        </p:nvCxnSpPr>
        <p:spPr>
          <a:xfrm flipV="1">
            <a:off x="5478833" y="1672259"/>
            <a:ext cx="532910" cy="601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7CEE5E2F-38E5-4574-B0B5-A04C0F7E34B2}"/>
              </a:ext>
            </a:extLst>
          </p:cNvPr>
          <p:cNvCxnSpPr>
            <a:stCxn id="19" idx="0"/>
            <a:endCxn id="21" idx="3"/>
          </p:cNvCxnSpPr>
          <p:nvPr/>
        </p:nvCxnSpPr>
        <p:spPr>
          <a:xfrm flipH="1" flipV="1">
            <a:off x="6926143" y="1672259"/>
            <a:ext cx="532910" cy="601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615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6585" y="276495"/>
            <a:ext cx="8055895" cy="4365485"/>
          </a:xfrm>
        </p:spPr>
        <p:txBody>
          <a:bodyPr anchor="t">
            <a:normAutofit fontScale="85000" lnSpcReduction="10000"/>
          </a:bodyPr>
          <a:lstStyle/>
          <a:p>
            <a:pPr algn="just"/>
            <a:r>
              <a:rPr lang="ru-RU" b="1" dirty="0">
                <a:latin typeface="Consolas" panose="020B0609020204030204" pitchFamily="49" charset="0"/>
                <a:cs typeface="Consolas" panose="020B0609020204030204" pitchFamily="49" charset="0"/>
              </a:rPr>
              <a:t>Защита от повторного включения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#ifndef FOO_H /*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любое имя, обычно совпадает с именем файла */</a:t>
            </a:r>
          </a:p>
          <a:p>
            <a:pPr algn="just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define FOO_H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(1)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Полезный код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#endif</a:t>
            </a:r>
          </a:p>
          <a:p>
            <a:pPr algn="just"/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#pragma once	</a:t>
            </a:r>
          </a:p>
          <a:p>
            <a:pPr algn="just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Полезный код                                               (2)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n-US" sz="17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https://en.cppreference.com/w/cpp/preprocessor/include</a:t>
            </a:r>
            <a:endParaRPr lang="ru-RU" sz="17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n-US" sz="17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https://docs.microsoft.com/ru-ru/cpp/preprocessor/once?view=msvc-160</a:t>
            </a:r>
          </a:p>
        </p:txBody>
      </p:sp>
    </p:spTree>
    <p:extLst>
      <p:ext uri="{BB962C8B-B14F-4D97-AF65-F5344CB8AC3E}">
        <p14:creationId xmlns:p14="http://schemas.microsoft.com/office/powerpoint/2010/main" val="3452884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>
            <a:extLst>
              <a:ext uri="{FF2B5EF4-FFF2-40B4-BE49-F238E27FC236}">
                <a16:creationId xmlns:a16="http://schemas.microsoft.com/office/drawing/2014/main" id="{CF6EB4DD-2D42-4826-8449-BDEF81317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24" y="1200151"/>
            <a:ext cx="6624736" cy="2901769"/>
          </a:xfrm>
          <a:solidFill>
            <a:schemeClr val="bg1"/>
          </a:solidFill>
        </p:spPr>
        <p:txBody>
          <a:bodyPr/>
          <a:lstStyle/>
          <a:p>
            <a:r>
              <a:rPr lang="en-US" sz="1800" dirty="0">
                <a:latin typeface="Consolas" panose="020B0609020204030204" pitchFamily="49" charset="0"/>
              </a:rPr>
              <a:t>#include &lt;iostream&gt;</a:t>
            </a:r>
          </a:p>
          <a:p>
            <a:endParaRPr lang="ru-RU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int main() {</a:t>
            </a:r>
          </a:p>
          <a:p>
            <a:r>
              <a:rPr lang="ru-RU" sz="1800" dirty="0">
                <a:latin typeface="Consolas" panose="020B0609020204030204" pitchFamily="49" charset="0"/>
              </a:rPr>
              <a:t>    </a:t>
            </a:r>
            <a:r>
              <a:rPr lang="en-US" sz="1800" dirty="0">
                <a:latin typeface="Consolas" panose="020B0609020204030204" pitchFamily="49" charset="0"/>
              </a:rPr>
              <a:t>std::</a:t>
            </a:r>
            <a:r>
              <a:rPr lang="en-US" sz="1800" dirty="0" err="1">
                <a:latin typeface="Consolas" panose="020B0609020204030204" pitchFamily="49" charset="0"/>
              </a:rPr>
              <a:t>cout</a:t>
            </a:r>
            <a:r>
              <a:rPr lang="en-US" sz="1800" dirty="0">
                <a:latin typeface="Consolas" panose="020B0609020204030204" pitchFamily="49" charset="0"/>
              </a:rPr>
              <a:t> &lt;&lt; "Hello, World";</a:t>
            </a:r>
            <a:endParaRPr lang="ru-RU" sz="1800" dirty="0">
              <a:latin typeface="Consolas" panose="020B0609020204030204" pitchFamily="49" charset="0"/>
            </a:endParaRPr>
          </a:p>
          <a:p>
            <a:r>
              <a:rPr lang="ru-RU" sz="1800" dirty="0">
                <a:latin typeface="Consolas" panose="020B0609020204030204" pitchFamily="49" charset="0"/>
              </a:rPr>
              <a:t>    </a:t>
            </a:r>
            <a:r>
              <a:rPr lang="en-US" sz="1800" dirty="0">
                <a:latin typeface="Consolas" panose="020B0609020204030204" pitchFamily="49" charset="0"/>
              </a:rPr>
              <a:t>return 0;</a:t>
            </a:r>
          </a:p>
          <a:p>
            <a:r>
              <a:rPr lang="ru-RU" sz="1800" dirty="0">
                <a:latin typeface="Consolas" panose="020B0609020204030204" pitchFamily="49" charset="0"/>
              </a:rPr>
              <a:t>}</a:t>
            </a:r>
          </a:p>
          <a:p>
            <a:endParaRPr lang="ru-RU" sz="1800" dirty="0">
              <a:latin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0742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0948F7-88B7-456A-9210-58FE709624B6}"/>
              </a:ext>
            </a:extLst>
          </p:cNvPr>
          <p:cNvSpPr txBox="1"/>
          <p:nvPr/>
        </p:nvSpPr>
        <p:spPr>
          <a:xfrm>
            <a:off x="746575" y="4454991"/>
            <a:ext cx="770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tx1">
                    <a:lumMod val="50000"/>
                  </a:schemeClr>
                </a:solidFill>
              </a:rPr>
              <a:t>Источник: C/C++. Программирование на языке высокого уровня / Т.А. Павловская. - СПб.: Питер, 2003. - 461 с.: ил.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46D2103B-3328-4B57-B534-0823C31FD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573" y="321500"/>
            <a:ext cx="4310854" cy="3945035"/>
          </a:xfrm>
        </p:spPr>
      </p:pic>
    </p:spTree>
    <p:extLst>
      <p:ext uri="{BB962C8B-B14F-4D97-AF65-F5344CB8AC3E}">
        <p14:creationId xmlns:p14="http://schemas.microsoft.com/office/powerpoint/2010/main" val="25646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6585" y="276495"/>
            <a:ext cx="8055895" cy="4318129"/>
          </a:xfrm>
        </p:spPr>
        <p:txBody>
          <a:bodyPr anchor="ctr">
            <a:normAutofit/>
          </a:bodyPr>
          <a:lstStyle/>
          <a:p>
            <a:pPr algn="just"/>
            <a:r>
              <a:rPr lang="ru-RU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Трансляция программы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— преобразование программы, представленной на одном из языков программирования, в программу на другом языке.</a:t>
            </a:r>
          </a:p>
          <a:p>
            <a:pPr algn="just"/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ru-RU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Компиляция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— трансляция программы, составленной на исходном языке высокого уровня, в эквивалентную программу на низкоуровневом языке.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269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01789F52-A10A-4328-8299-6396BB4336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Препроцессор</a:t>
            </a:r>
          </a:p>
        </p:txBody>
      </p:sp>
    </p:spTree>
    <p:extLst>
      <p:ext uri="{BB962C8B-B14F-4D97-AF65-F5344CB8AC3E}">
        <p14:creationId xmlns:p14="http://schemas.microsoft.com/office/powerpoint/2010/main" val="2709657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6585" y="276494"/>
            <a:ext cx="8190910" cy="4545506"/>
          </a:xfrm>
        </p:spPr>
        <p:txBody>
          <a:bodyPr anchor="t">
            <a:normAutofit fontScale="85000" lnSpcReduction="20000"/>
          </a:bodyPr>
          <a:lstStyle/>
          <a:p>
            <a:pPr algn="just"/>
            <a:r>
              <a:rPr lang="ru-RU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Препроцессор</a:t>
            </a:r>
            <a:endParaRPr lang="en-US" sz="2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Исполняет директивы препроцессора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Выполняет ряд дополнительных действий по обработке кода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замена символов, удаление комментариев, склейка строк, …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just"/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ru-RU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https://en.cppreference.com/w/cpp/preprocessor</a:t>
            </a:r>
            <a:endParaRPr lang="ru-RU" sz="18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https://docs.microsoft.com/en-us/cpp/preprocessor/preprocessor?view=msvc-160</a:t>
            </a:r>
          </a:p>
        </p:txBody>
      </p:sp>
    </p:spTree>
    <p:extLst>
      <p:ext uri="{BB962C8B-B14F-4D97-AF65-F5344CB8AC3E}">
        <p14:creationId xmlns:p14="http://schemas.microsoft.com/office/powerpoint/2010/main" val="1693234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6585" y="276494"/>
            <a:ext cx="8190910" cy="4545506"/>
          </a:xfrm>
        </p:spPr>
        <p:txBody>
          <a:bodyPr anchor="t">
            <a:normAutofit fontScale="77500" lnSpcReduction="20000"/>
          </a:bodyPr>
          <a:lstStyle/>
          <a:p>
            <a:pPr algn="just"/>
            <a:r>
              <a:rPr lang="ru-RU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Директивы препроцессора</a:t>
            </a:r>
            <a:endParaRPr lang="en-US" sz="2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Символ #</a:t>
            </a:r>
          </a:p>
          <a:p>
            <a:pPr marL="342900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Препроцессинговая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инструкция (одна из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include, if, ifdef,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else,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endif, define,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undef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line, error, pragma)</a:t>
            </a:r>
          </a:p>
          <a:p>
            <a:pPr marL="342900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Аргументы (в зависимости от инструкции)</a:t>
            </a:r>
          </a:p>
          <a:p>
            <a:pPr marL="342900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Перевод строки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algn="just"/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ru-RU" sz="18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ru-RU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085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6585" y="276495"/>
            <a:ext cx="8055895" cy="4365485"/>
          </a:xfrm>
        </p:spPr>
        <p:txBody>
          <a:bodyPr anchor="t">
            <a:normAutofit fontScale="92500" lnSpcReduction="10000"/>
          </a:bodyPr>
          <a:lstStyle/>
          <a:p>
            <a:pPr algn="just"/>
            <a:r>
              <a:rPr lang="ru-RU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Формы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</a:p>
          <a:p>
            <a:pPr algn="just"/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#include &lt;filename&gt;	 (1)	</a:t>
            </a:r>
          </a:p>
          <a:p>
            <a:pPr algn="just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#include "filename"	 (2)	</a:t>
            </a:r>
          </a:p>
          <a:p>
            <a:pPr algn="just"/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n-US" sz="17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https://en.cppreference.com/w/cpp/preprocessor/include</a:t>
            </a:r>
          </a:p>
          <a:p>
            <a:pPr algn="just"/>
            <a:r>
              <a:rPr lang="en-US" sz="17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https://docs.microsoft.com/ru-ru/cpp/preprocessor/hash-include-directive-c-cpp?view=msvc-160</a:t>
            </a:r>
          </a:p>
          <a:p>
            <a:pPr algn="just"/>
            <a:endParaRPr lang="en-US" sz="17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998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6585" y="276495"/>
            <a:ext cx="8055895" cy="4455495"/>
          </a:xfrm>
        </p:spPr>
        <p:txBody>
          <a:bodyPr anchor="t">
            <a:normAutofit/>
          </a:bodyPr>
          <a:lstStyle/>
          <a:p>
            <a:pPr algn="l"/>
            <a:r>
              <a:rPr lang="ru-RU" sz="1800" b="0" i="0" dirty="0">
                <a:effectLst/>
                <a:latin typeface="Segoe UI" panose="020B0502040204020203" pitchFamily="34" charset="0"/>
              </a:rPr>
              <a:t>Компилятор </a:t>
            </a:r>
            <a:r>
              <a:rPr lang="en-US" sz="1800" dirty="0">
                <a:latin typeface="Segoe UI" panose="020B0502040204020203" pitchFamily="34" charset="0"/>
              </a:rPr>
              <a:t>MSVS </a:t>
            </a:r>
            <a:r>
              <a:rPr lang="ru-RU" sz="1800" b="0" i="0" dirty="0">
                <a:effectLst/>
                <a:latin typeface="Segoe UI" panose="020B0502040204020203" pitchFamily="34" charset="0"/>
              </a:rPr>
              <a:t>выполняет поиск каталогов в следующем порядке:</a:t>
            </a:r>
          </a:p>
          <a:p>
            <a:pPr algn="just"/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9388" indent="-179388" algn="l">
              <a:buClr>
                <a:schemeClr val="tx1"/>
              </a:buClr>
              <a:buFont typeface="+mj-lt"/>
              <a:buAutoNum type="arabicPeriod"/>
            </a:pPr>
            <a:r>
              <a:rPr lang="ru-RU" sz="1600" b="0" i="0" dirty="0">
                <a:effectLst/>
                <a:latin typeface="Segoe UI" panose="020B0502040204020203" pitchFamily="34" charset="0"/>
              </a:rPr>
              <a:t>Если </a:t>
            </a:r>
            <a:r>
              <a:rPr lang="ru-RU" sz="1600" dirty="0">
                <a:latin typeface="Segoe UI" panose="020B0502040204020203" pitchFamily="34" charset="0"/>
              </a:rPr>
              <a:t>использована форма </a:t>
            </a:r>
            <a:r>
              <a:rPr lang="en-US" sz="1600" dirty="0">
                <a:latin typeface="Segoe UI" panose="020B0502040204020203" pitchFamily="34" charset="0"/>
              </a:rPr>
              <a:t>#</a:t>
            </a:r>
            <a:r>
              <a:rPr lang="en-US" sz="1600" b="1" dirty="0">
                <a:latin typeface="Segoe UI" panose="020B0502040204020203" pitchFamily="34" charset="0"/>
              </a:rPr>
              <a:t>include “filename”</a:t>
            </a:r>
            <a:r>
              <a:rPr lang="ru-RU" sz="1600" b="0" i="0" dirty="0">
                <a:effectLst/>
                <a:latin typeface="Segoe UI" panose="020B0502040204020203" pitchFamily="34" charset="0"/>
              </a:rPr>
              <a:t>, </a:t>
            </a:r>
            <a:r>
              <a:rPr lang="ru-RU" sz="1600" dirty="0">
                <a:latin typeface="Segoe UI" panose="020B0502040204020203" pitchFamily="34" charset="0"/>
              </a:rPr>
              <a:t>то п</a:t>
            </a:r>
            <a:r>
              <a:rPr lang="ru-RU" sz="1600" b="0" i="0" dirty="0">
                <a:effectLst/>
                <a:latin typeface="Segoe UI" panose="020B0502040204020203" pitchFamily="34" charset="0"/>
              </a:rPr>
              <a:t>оиск начинается в том же каталоге, что файл, содержащий </a:t>
            </a:r>
            <a:r>
              <a:rPr lang="ru-RU" sz="1600" b="1" i="0" dirty="0">
                <a:effectLst/>
                <a:latin typeface="Segoe UI" panose="020B0502040204020203" pitchFamily="34" charset="0"/>
              </a:rPr>
              <a:t>#include</a:t>
            </a:r>
            <a:r>
              <a:rPr lang="ru-RU" sz="1600" b="0" i="0" dirty="0">
                <a:effectLst/>
                <a:latin typeface="Segoe UI" panose="020B0502040204020203" pitchFamily="34" charset="0"/>
              </a:rPr>
              <a:t>. Если это не удается найти файл, то поиск продолжается в каталоге родительского включаемого файла, а затем </a:t>
            </a:r>
            <a:r>
              <a:rPr lang="ru-RU" sz="1600" dirty="0">
                <a:latin typeface="Segoe UI" panose="020B0502040204020203" pitchFamily="34" charset="0"/>
              </a:rPr>
              <a:t>в </a:t>
            </a:r>
            <a:r>
              <a:rPr lang="ru-RU" sz="1600" b="0" i="0" dirty="0">
                <a:effectLst/>
                <a:latin typeface="Segoe UI" panose="020B0502040204020203" pitchFamily="34" charset="0"/>
              </a:rPr>
              <a:t>каталогах всех включаемых файлов-прародителей.</a:t>
            </a:r>
          </a:p>
          <a:p>
            <a:pPr marL="179388" indent="-179388" algn="l">
              <a:buClr>
                <a:schemeClr val="tx1"/>
              </a:buClr>
              <a:buFont typeface="+mj-lt"/>
              <a:buAutoNum type="arabicPeriod"/>
            </a:pPr>
            <a:r>
              <a:rPr lang="ru-RU" sz="1600" b="0" i="0" dirty="0">
                <a:effectLst/>
                <a:latin typeface="Segoe UI" panose="020B0502040204020203" pitchFamily="34" charset="0"/>
              </a:rPr>
              <a:t>Если файл был НЕ найден, или </a:t>
            </a:r>
            <a:r>
              <a:rPr lang="ru-RU" sz="1600" i="0" dirty="0">
                <a:effectLst/>
                <a:latin typeface="Segoe UI" panose="020B0502040204020203" pitchFamily="34" charset="0"/>
              </a:rPr>
              <a:t>была использована форма </a:t>
            </a:r>
            <a:r>
              <a:rPr lang="en-US" sz="1600" dirty="0">
                <a:latin typeface="Segoe UI" panose="020B0502040204020203" pitchFamily="34" charset="0"/>
              </a:rPr>
              <a:t>#</a:t>
            </a:r>
            <a:r>
              <a:rPr lang="en-US" sz="1600" b="1" dirty="0">
                <a:latin typeface="Segoe UI" panose="020B0502040204020203" pitchFamily="34" charset="0"/>
              </a:rPr>
              <a:t>include &lt;filename&gt; </a:t>
            </a:r>
            <a:r>
              <a:rPr lang="ru-RU" sz="1600" dirty="0">
                <a:latin typeface="Segoe UI" panose="020B0502040204020203" pitchFamily="34" charset="0"/>
              </a:rPr>
              <a:t>поиск переходит в</a:t>
            </a:r>
            <a:r>
              <a:rPr lang="ru-RU" sz="1600" b="0" i="0" dirty="0">
                <a:effectLst/>
                <a:latin typeface="Segoe UI" panose="020B0502040204020203" pitchFamily="34" charset="0"/>
              </a:rPr>
              <a:t> каталоги, указанные с помощью параметра компилятора </a:t>
            </a:r>
            <a:r>
              <a:rPr lang="ru-RU" sz="1600" b="1" i="0" dirty="0">
                <a:effectLst/>
                <a:latin typeface="Segoe UI" panose="020B0502040204020203" pitchFamily="34" charset="0"/>
              </a:rPr>
              <a:t>/I</a:t>
            </a:r>
            <a:r>
              <a:rPr lang="ru-RU" sz="1600" b="0" i="0" dirty="0">
                <a:effectLst/>
                <a:latin typeface="Segoe UI" panose="020B0502040204020203" pitchFamily="34" charset="0"/>
              </a:rPr>
              <a:t> в том порядке, в котором они указаны.</a:t>
            </a:r>
          </a:p>
          <a:p>
            <a:pPr marL="179388" indent="-179388" algn="l">
              <a:buClr>
                <a:schemeClr val="tx1"/>
              </a:buClr>
              <a:buFont typeface="+mj-lt"/>
              <a:buAutoNum type="arabicPeriod"/>
            </a:pPr>
            <a:r>
              <a:rPr lang="ru-RU" sz="1600" b="0" i="0" dirty="0">
                <a:effectLst/>
                <a:latin typeface="Segoe UI" panose="020B0502040204020203" pitchFamily="34" charset="0"/>
              </a:rPr>
              <a:t>Если файл был НЕ найден используются каталоги, указанные в  переменной </a:t>
            </a:r>
            <a:r>
              <a:rPr lang="ru-RU" sz="1600" dirty="0">
                <a:latin typeface="Segoe UI" panose="020B0502040204020203" pitchFamily="34" charset="0"/>
              </a:rPr>
              <a:t>окружения</a:t>
            </a:r>
            <a:r>
              <a:rPr lang="ru-RU" sz="1600" b="0" i="0" dirty="0">
                <a:effectLst/>
                <a:latin typeface="Segoe UI" panose="020B0502040204020203" pitchFamily="34" charset="0"/>
              </a:rPr>
              <a:t>  </a:t>
            </a:r>
            <a:r>
              <a:rPr lang="ru-RU" sz="1600" b="1" i="0" dirty="0">
                <a:effectLst/>
                <a:latin typeface="Segoe UI" panose="020B0502040204020203" pitchFamily="34" charset="0"/>
              </a:rPr>
              <a:t>INCLUDE</a:t>
            </a:r>
            <a:r>
              <a:rPr lang="ru-RU" sz="1600" b="0" i="0" dirty="0">
                <a:effectLst/>
                <a:latin typeface="Segoe UI" panose="020B0502040204020203" pitchFamily="34" charset="0"/>
              </a:rPr>
              <a:t>.</a:t>
            </a:r>
          </a:p>
          <a:p>
            <a:pPr algn="just"/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503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5604</TotalTime>
  <Words>462</Words>
  <Application>Microsoft Office PowerPoint</Application>
  <PresentationFormat>Экран (16:9)</PresentationFormat>
  <Paragraphs>90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Segoe UI</vt:lpstr>
      <vt:lpstr>Тема Office</vt:lpstr>
      <vt:lpstr>Программирование Лекция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на языке C++</dc:title>
  <dc:creator>KRON</dc:creator>
  <cp:lastModifiedBy>Professional</cp:lastModifiedBy>
  <cp:revision>633</cp:revision>
  <dcterms:created xsi:type="dcterms:W3CDTF">2018-10-16T08:47:53Z</dcterms:created>
  <dcterms:modified xsi:type="dcterms:W3CDTF">2020-11-10T11:48:53Z</dcterms:modified>
</cp:coreProperties>
</file>