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3" r:id="rId3"/>
    <p:sldId id="335" r:id="rId4"/>
    <p:sldId id="381" r:id="rId5"/>
    <p:sldId id="377" r:id="rId6"/>
    <p:sldId id="383" r:id="rId7"/>
    <p:sldId id="384" r:id="rId8"/>
    <p:sldId id="385" r:id="rId9"/>
    <p:sldId id="382" r:id="rId10"/>
    <p:sldId id="387" r:id="rId11"/>
    <p:sldId id="388" r:id="rId12"/>
    <p:sldId id="389" r:id="rId13"/>
    <p:sldId id="390" r:id="rId14"/>
    <p:sldId id="391" r:id="rId15"/>
    <p:sldId id="386" r:id="rId16"/>
    <p:sldId id="392" r:id="rId17"/>
    <p:sldId id="393" r:id="rId18"/>
    <p:sldId id="378" r:id="rId19"/>
    <p:sldId id="279" r:id="rId20"/>
    <p:sldId id="341" r:id="rId21"/>
    <p:sldId id="342" r:id="rId22"/>
    <p:sldId id="303" r:id="rId23"/>
    <p:sldId id="324" r:id="rId24"/>
    <p:sldId id="343" r:id="rId25"/>
    <p:sldId id="344" r:id="rId26"/>
    <p:sldId id="345" r:id="rId27"/>
    <p:sldId id="346" r:id="rId28"/>
    <p:sldId id="347" r:id="rId29"/>
    <p:sldId id="350" r:id="rId30"/>
    <p:sldId id="351" r:id="rId31"/>
    <p:sldId id="352" r:id="rId32"/>
    <p:sldId id="39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new" TargetMode="External"/><Relationship Id="rId13" Type="http://schemas.openxmlformats.org/officeDocument/2006/relationships/hyperlink" Target="https://en.cppreference.com/w/cpp/language/typeid" TargetMode="External"/><Relationship Id="rId3" Type="http://schemas.openxmlformats.org/officeDocument/2006/relationships/hyperlink" Target="https://en.cppreference.com/w/cpp/language/dynamic_cast" TargetMode="External"/><Relationship Id="rId7" Type="http://schemas.openxmlformats.org/officeDocument/2006/relationships/hyperlink" Target="https://en.cppreference.com/w/cpp/language/explicit_cast" TargetMode="External"/><Relationship Id="rId12" Type="http://schemas.openxmlformats.org/officeDocument/2006/relationships/hyperlink" Target="https://en.cppreference.com/w/cpp/language/parameter_pack" TargetMode="External"/><Relationship Id="rId2" Type="http://schemas.openxmlformats.org/officeDocument/2006/relationships/hyperlink" Target="https://en.cppreference.com/w/cpp/language/static_cast" TargetMode="External"/><Relationship Id="rId16" Type="http://schemas.openxmlformats.org/officeDocument/2006/relationships/hyperlink" Target="https://en.cppreference.com/w/cpp/language/operator_preced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reinterpret_cast" TargetMode="External"/><Relationship Id="rId11" Type="http://schemas.openxmlformats.org/officeDocument/2006/relationships/hyperlink" Target="https://en.cppreference.com/w/cpp/language/sizeof..." TargetMode="External"/><Relationship Id="rId5" Type="http://schemas.openxmlformats.org/officeDocument/2006/relationships/hyperlink" Target="https://en.cppreference.com/w/cpp/language/cv" TargetMode="External"/><Relationship Id="rId15" Type="http://schemas.openxmlformats.org/officeDocument/2006/relationships/hyperlink" Target="https://en.cppreference.com/w/cpp/language/alignof" TargetMode="External"/><Relationship Id="rId10" Type="http://schemas.openxmlformats.org/officeDocument/2006/relationships/hyperlink" Target="https://en.cppreference.com/w/cpp/language/sizeof" TargetMode="External"/><Relationship Id="rId4" Type="http://schemas.openxmlformats.org/officeDocument/2006/relationships/hyperlink" Target="https://en.cppreference.com/w/cpp/language/const_cast" TargetMode="External"/><Relationship Id="rId9" Type="http://schemas.openxmlformats.org/officeDocument/2006/relationships/hyperlink" Target="https://en.cppreference.com/w/cpp/language/delete" TargetMode="External"/><Relationship Id="rId14" Type="http://schemas.openxmlformats.org/officeDocument/2006/relationships/hyperlink" Target="https://en.cppreference.com/w/cpp/language/noexcept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arithmetic#Unary_arithmetic_operators" TargetMode="External"/><Relationship Id="rId13" Type="http://schemas.openxmlformats.org/officeDocument/2006/relationships/hyperlink" Target="https://en.cppreference.com/w/cpp/language/sizeof" TargetMode="External"/><Relationship Id="rId18" Type="http://schemas.openxmlformats.org/officeDocument/2006/relationships/hyperlink" Target="https://en.cppreference.com/w/cpp/language/delete" TargetMode="External"/><Relationship Id="rId26" Type="http://schemas.openxmlformats.org/officeDocument/2006/relationships/hyperlink" Target="https://en.cppreference.com/w/cpp/language/operator_precedence#cite_note-2" TargetMode="External"/><Relationship Id="rId3" Type="http://schemas.openxmlformats.org/officeDocument/2006/relationships/hyperlink" Target="https://en.cppreference.com/w/cpp/language/operator_incdec" TargetMode="External"/><Relationship Id="rId21" Type="http://schemas.openxmlformats.org/officeDocument/2006/relationships/hyperlink" Target="https://en.cppreference.com/w/cpp/language/operator_arithmetic#Additive_operators" TargetMode="External"/><Relationship Id="rId7" Type="http://schemas.openxmlformats.org/officeDocument/2006/relationships/hyperlink" Target="https://en.cppreference.com/w/cpp/language/operator_member_access#Built-in_member_access_operators" TargetMode="External"/><Relationship Id="rId12" Type="http://schemas.openxmlformats.org/officeDocument/2006/relationships/hyperlink" Target="https://en.cppreference.com/w/cpp/language/operator_member_access#Built-in_address-of_operator" TargetMode="External"/><Relationship Id="rId17" Type="http://schemas.openxmlformats.org/officeDocument/2006/relationships/hyperlink" Target="https://en.cppreference.com/w/cpp/language/new" TargetMode="External"/><Relationship Id="rId25" Type="http://schemas.openxmlformats.org/officeDocument/2006/relationships/hyperlink" Target="https://en.cppreference.com/w/cpp/language/operator_other#Conditional_operator" TargetMode="External"/><Relationship Id="rId2" Type="http://schemas.openxmlformats.org/officeDocument/2006/relationships/hyperlink" Target="https://en.cppreference.com/w/cpp/language/identifiers#Qualified_identifiers" TargetMode="External"/><Relationship Id="rId16" Type="http://schemas.openxmlformats.org/officeDocument/2006/relationships/hyperlink" Target="https://en.cppreference.com/w/cpp/language/coroutines" TargetMode="External"/><Relationship Id="rId20" Type="http://schemas.openxmlformats.org/officeDocument/2006/relationships/hyperlink" Target="https://en.cppreference.com/w/cpp/language/operator_arithmetic#Multiplicative_operators" TargetMode="External"/><Relationship Id="rId29" Type="http://schemas.openxmlformats.org/officeDocument/2006/relationships/hyperlink" Target="https://en.cppreference.com/w/cpp/language/operator_assignment#Builtin_direct_assig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member_access#Built-in_subscript_operator" TargetMode="External"/><Relationship Id="rId11" Type="http://schemas.openxmlformats.org/officeDocument/2006/relationships/hyperlink" Target="https://en.cppreference.com/w/cpp/language/operator_member_access#Built-in_indirection_operator" TargetMode="External"/><Relationship Id="rId24" Type="http://schemas.openxmlformats.org/officeDocument/2006/relationships/hyperlink" Target="https://en.cppreference.com/w/cpp/language/operator_comparison" TargetMode="External"/><Relationship Id="rId32" Type="http://schemas.openxmlformats.org/officeDocument/2006/relationships/hyperlink" Target="https://en.cppreference.com/w/cpp/language/operator_precedence" TargetMode="External"/><Relationship Id="rId5" Type="http://schemas.openxmlformats.org/officeDocument/2006/relationships/hyperlink" Target="https://en.cppreference.com/w/cpp/language/operator_other#Built-in_function_call_operator" TargetMode="External"/><Relationship Id="rId15" Type="http://schemas.openxmlformats.org/officeDocument/2006/relationships/hyperlink" Target="https://en.cppreference.com/w/cpp/keyword/co_await" TargetMode="External"/><Relationship Id="rId23" Type="http://schemas.openxmlformats.org/officeDocument/2006/relationships/hyperlink" Target="https://en.cppreference.com/w/cpp/language/operator_comparison#Three-way_comparison" TargetMode="External"/><Relationship Id="rId28" Type="http://schemas.openxmlformats.org/officeDocument/2006/relationships/hyperlink" Target="https://en.cppreference.com/w/cpp/keyword/co_yield" TargetMode="External"/><Relationship Id="rId10" Type="http://schemas.openxmlformats.org/officeDocument/2006/relationships/hyperlink" Target="https://en.cppreference.com/w/cpp/language/operator_arithmetic#Bitwise_logic_operators" TargetMode="External"/><Relationship Id="rId19" Type="http://schemas.openxmlformats.org/officeDocument/2006/relationships/hyperlink" Target="https://en.cppreference.com/w/cpp/language/operator_member_access#Built-in_pointer-to-member_access_operators" TargetMode="External"/><Relationship Id="rId31" Type="http://schemas.openxmlformats.org/officeDocument/2006/relationships/hyperlink" Target="https://en.cppreference.com/w/cpp/language/operator_other#Built-in_comma_operator" TargetMode="External"/><Relationship Id="rId4" Type="http://schemas.openxmlformats.org/officeDocument/2006/relationships/hyperlink" Target="https://en.cppreference.com/w/cpp/language/explicit_cast" TargetMode="External"/><Relationship Id="rId9" Type="http://schemas.openxmlformats.org/officeDocument/2006/relationships/hyperlink" Target="https://en.cppreference.com/w/cpp/language/operator_logical" TargetMode="External"/><Relationship Id="rId14" Type="http://schemas.openxmlformats.org/officeDocument/2006/relationships/hyperlink" Target="https://en.cppreference.com/w/cpp/language/operator_precedence#cite_note-1" TargetMode="External"/><Relationship Id="rId22" Type="http://schemas.openxmlformats.org/officeDocument/2006/relationships/hyperlink" Target="https://en.cppreference.com/w/cpp/language/operator_arithmetic#Bitwise_shift_operators" TargetMode="External"/><Relationship Id="rId27" Type="http://schemas.openxmlformats.org/officeDocument/2006/relationships/hyperlink" Target="https://en.cppreference.com/w/cpp/language/throw" TargetMode="External"/><Relationship Id="rId30" Type="http://schemas.openxmlformats.org/officeDocument/2006/relationships/hyperlink" Target="https://en.cppreference.com/w/cpp/language/operator_assignment#Builtin_compound_assignm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xpWrQLFP5tslgNV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Выражение состоит из операторов и операндо</a:t>
            </a:r>
            <a:r>
              <a:rPr lang="ru-RU" sz="1800" dirty="0">
                <a:solidFill>
                  <a:srgbClr val="000000"/>
                </a:solidFill>
              </a:rPr>
              <a:t>в. Операнд может тоже быть выражением.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      a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es-E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y);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67DFB-9192-EDB3-DF01-B12288043DF9}"/>
              </a:ext>
            </a:extLst>
          </p:cNvPr>
          <p:cNvSpPr/>
          <p:nvPr/>
        </p:nvSpPr>
        <p:spPr>
          <a:xfrm>
            <a:off x="5094514" y="2579915"/>
            <a:ext cx="1278294" cy="5971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FFDC79B-851F-62FF-65EE-82346CA2FA8B}"/>
              </a:ext>
            </a:extLst>
          </p:cNvPr>
          <p:cNvCxnSpPr>
            <a:cxnSpLocks/>
          </p:cNvCxnSpPr>
          <p:nvPr/>
        </p:nvCxnSpPr>
        <p:spPr>
          <a:xfrm>
            <a:off x="4805265" y="3601616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DACD1A7-FC10-2C71-0315-5F5746E1F229}"/>
              </a:ext>
            </a:extLst>
          </p:cNvPr>
          <p:cNvCxnSpPr>
            <a:cxnSpLocks/>
          </p:cNvCxnSpPr>
          <p:nvPr/>
        </p:nvCxnSpPr>
        <p:spPr>
          <a:xfrm>
            <a:off x="5364065" y="3601616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B015B73-FD4E-CECE-EBA6-9EF8E550D440}"/>
              </a:ext>
            </a:extLst>
          </p:cNvPr>
          <p:cNvCxnSpPr>
            <a:cxnSpLocks/>
          </p:cNvCxnSpPr>
          <p:nvPr/>
        </p:nvCxnSpPr>
        <p:spPr>
          <a:xfrm>
            <a:off x="5805390" y="3601616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47D5376-5F3B-4690-0E9B-EF275C258965}"/>
              </a:ext>
            </a:extLst>
          </p:cNvPr>
          <p:cNvCxnSpPr>
            <a:cxnSpLocks/>
          </p:cNvCxnSpPr>
          <p:nvPr/>
        </p:nvCxnSpPr>
        <p:spPr>
          <a:xfrm>
            <a:off x="6332440" y="3612307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4ACB3C6-18BE-554D-3DDB-43706BDB7CEE}"/>
              </a:ext>
            </a:extLst>
          </p:cNvPr>
          <p:cNvCxnSpPr>
            <a:endCxn id="4" idx="2"/>
          </p:cNvCxnSpPr>
          <p:nvPr/>
        </p:nvCxnSpPr>
        <p:spPr>
          <a:xfrm flipV="1">
            <a:off x="4912470" y="3177074"/>
            <a:ext cx="821191" cy="424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19FEEE1-17D5-8756-72EE-842DEA923890}"/>
              </a:ext>
            </a:extLst>
          </p:cNvPr>
          <p:cNvCxnSpPr>
            <a:endCxn id="4" idx="2"/>
          </p:cNvCxnSpPr>
          <p:nvPr/>
        </p:nvCxnSpPr>
        <p:spPr>
          <a:xfrm flipV="1">
            <a:off x="5471270" y="3177074"/>
            <a:ext cx="262391" cy="424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AD7876-4047-DB54-AEB9-7050FFEAA0D5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5733661" y="3177074"/>
            <a:ext cx="178934" cy="424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1017F01-80B8-300C-C362-679FB788FE75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5733661" y="3177074"/>
            <a:ext cx="705984" cy="4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A625148-A18F-6CB8-18EF-9CFF84DC3F03}"/>
              </a:ext>
            </a:extLst>
          </p:cNvPr>
          <p:cNvSpPr/>
          <p:nvPr/>
        </p:nvSpPr>
        <p:spPr>
          <a:xfrm>
            <a:off x="5096279" y="4654485"/>
            <a:ext cx="1278294" cy="5971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FDC840A-D397-FA87-FCCA-5D6BCAE0C51B}"/>
              </a:ext>
            </a:extLst>
          </p:cNvPr>
          <p:cNvCxnSpPr>
            <a:cxnSpLocks/>
          </p:cNvCxnSpPr>
          <p:nvPr/>
        </p:nvCxnSpPr>
        <p:spPr>
          <a:xfrm>
            <a:off x="5995096" y="4231481"/>
            <a:ext cx="912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302F492-C14E-6BC9-B592-97241D545725}"/>
              </a:ext>
            </a:extLst>
          </p:cNvPr>
          <p:cNvCxnSpPr>
            <a:cxnSpLocks/>
          </p:cNvCxnSpPr>
          <p:nvPr/>
        </p:nvCxnSpPr>
        <p:spPr>
          <a:xfrm>
            <a:off x="6060977" y="4102844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01634B3-A6B2-8EE4-84E0-FFB9287CBAFE}"/>
              </a:ext>
            </a:extLst>
          </p:cNvPr>
          <p:cNvCxnSpPr>
            <a:cxnSpLocks/>
          </p:cNvCxnSpPr>
          <p:nvPr/>
        </p:nvCxnSpPr>
        <p:spPr>
          <a:xfrm>
            <a:off x="6615808" y="4102844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995848B-5AEA-B550-EAD5-11D99D6F6A4B}"/>
              </a:ext>
            </a:extLst>
          </p:cNvPr>
          <p:cNvCxnSpPr>
            <a:cxnSpLocks/>
          </p:cNvCxnSpPr>
          <p:nvPr/>
        </p:nvCxnSpPr>
        <p:spPr>
          <a:xfrm>
            <a:off x="5646639" y="4102794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B67BC54-19D5-5009-DF18-BC3303FE8F8E}"/>
              </a:ext>
            </a:extLst>
          </p:cNvPr>
          <p:cNvCxnSpPr>
            <a:cxnSpLocks/>
          </p:cNvCxnSpPr>
          <p:nvPr/>
        </p:nvCxnSpPr>
        <p:spPr>
          <a:xfrm>
            <a:off x="5063234" y="4102794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77BEEF4-2BC4-E9FA-245A-A8D1B7D4297E}"/>
              </a:ext>
            </a:extLst>
          </p:cNvPr>
          <p:cNvCxnSpPr>
            <a:cxnSpLocks/>
          </p:cNvCxnSpPr>
          <p:nvPr/>
        </p:nvCxnSpPr>
        <p:spPr>
          <a:xfrm>
            <a:off x="4517927" y="4102794"/>
            <a:ext cx="21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785CC77-EC21-6635-A5F8-B806E8DB03C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607719" y="4102794"/>
            <a:ext cx="1127707" cy="5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642E5ED-4921-3E86-B811-0ED5AED5573A}"/>
              </a:ext>
            </a:extLst>
          </p:cNvPr>
          <p:cNvCxnSpPr>
            <a:endCxn id="19" idx="0"/>
          </p:cNvCxnSpPr>
          <p:nvPr/>
        </p:nvCxnSpPr>
        <p:spPr>
          <a:xfrm>
            <a:off x="5170439" y="4102794"/>
            <a:ext cx="564987" cy="55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6EF43F6-C3D8-101D-630F-0ABF82E3B71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735426" y="4102793"/>
            <a:ext cx="18418" cy="55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27981277-8F87-568E-4169-918E2D114C9E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735426" y="4102793"/>
            <a:ext cx="432756" cy="55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7F41AE62-01C6-5CD2-A974-A12346D874AD}"/>
              </a:ext>
            </a:extLst>
          </p:cNvPr>
          <p:cNvCxnSpPr>
            <a:stCxn id="19" idx="0"/>
          </p:cNvCxnSpPr>
          <p:nvPr/>
        </p:nvCxnSpPr>
        <p:spPr>
          <a:xfrm flipV="1">
            <a:off x="5735426" y="4102793"/>
            <a:ext cx="1004762" cy="551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606F9AB-08D8-88A2-BD17-468F203C62CD}"/>
              </a:ext>
            </a:extLst>
          </p:cNvPr>
          <p:cNvCxnSpPr>
            <a:stCxn id="19" idx="0"/>
          </p:cNvCxnSpPr>
          <p:nvPr/>
        </p:nvCxnSpPr>
        <p:spPr>
          <a:xfrm flipV="1">
            <a:off x="5735426" y="4231481"/>
            <a:ext cx="597014" cy="423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Виды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Просто симво</a:t>
            </a:r>
            <a:r>
              <a:rPr lang="ru-RU" sz="1800" dirty="0">
                <a:solidFill>
                  <a:srgbClr val="000000"/>
                </a:solidFill>
              </a:rPr>
              <a:t>л</a:t>
            </a:r>
            <a:r>
              <a:rPr lang="en-US" sz="1800" dirty="0">
                <a:solidFill>
                  <a:srgbClr val="000000"/>
                </a:solidFill>
              </a:rPr>
              <a:t> ; - </a:t>
            </a:r>
            <a:r>
              <a:rPr lang="ru-RU" sz="1800" dirty="0">
                <a:solidFill>
                  <a:srgbClr val="000000"/>
                </a:solidFill>
              </a:rPr>
              <a:t>пустое выражение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</a:rPr>
              <a:t>Выражение, которое не является частью другого выражения – полное выражение (заканчивается 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r>
              <a:rPr lang="ru-RU" sz="18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37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Операторы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4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операторы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8451B96-4C37-4E09-01AE-50090D19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5851"/>
              </p:ext>
            </p:extLst>
          </p:nvPr>
        </p:nvGraphicFramePr>
        <p:xfrm>
          <a:off x="2519265" y="1518203"/>
          <a:ext cx="7361851" cy="4807948"/>
        </p:xfrm>
        <a:graphic>
          <a:graphicData uri="http://schemas.openxmlformats.org/drawingml/2006/table">
            <a:tbl>
              <a:tblPr/>
              <a:tblGrid>
                <a:gridCol w="1051693">
                  <a:extLst>
                    <a:ext uri="{9D8B030D-6E8A-4147-A177-3AD203B41FA5}">
                      <a16:colId xmlns:a16="http://schemas.microsoft.com/office/drawing/2014/main" val="3367601271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2255689283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2141797919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892632246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272403332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3231114158"/>
                    </a:ext>
                  </a:extLst>
                </a:gridCol>
                <a:gridCol w="1051693">
                  <a:extLst>
                    <a:ext uri="{9D8B030D-6E8A-4147-A177-3AD203B41FA5}">
                      <a16:colId xmlns:a16="http://schemas.microsoft.com/office/drawing/2014/main" val="2441661978"/>
                    </a:ext>
                  </a:extLst>
                </a:gridCol>
              </a:tblGrid>
              <a:tr h="206211">
                <a:tc gridSpan="7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Общие операторы</a:t>
                      </a:r>
                      <a:endParaRPr lang="en-US" sz="1000" b="1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27035"/>
                  </a:ext>
                </a:extLst>
              </a:tr>
              <a:tr h="363582"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Присваивание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Инкремент</a:t>
                      </a:r>
                      <a:b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</a:br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Декремент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Арифметические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Логические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Сравнение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Доступа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Остальные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9122"/>
                  </a:ext>
                </a:extLst>
              </a:tr>
              <a:tr h="206211">
                <a:tc rowSpan="6">
                  <a:txBody>
                    <a:bodyPr/>
                    <a:lstStyle/>
                    <a:p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%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&gt;&gt;=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pt-BR" sz="10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++</a:t>
                      </a:r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en-US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--</a:t>
                      </a:r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en-US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++</a:t>
                      </a:r>
                      <a:br>
                        <a:rPr lang="en-US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--</a:t>
                      </a:r>
                      <a:endParaRPr lang="en-US" sz="10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%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~a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pt-BR" sz="10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pt-BR" sz="10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pt-BR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&lt;=&gt;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pt-BR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pt-BR" sz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r>
                        <a:rPr lang="pt-BR" sz="10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a.b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pt-BR" sz="10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b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a.</a:t>
                      </a:r>
                      <a:r>
                        <a:rPr lang="pt-BR" sz="10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pt-BR" sz="1000" dirty="0"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endParaRPr lang="pt-BR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Вызов функции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476"/>
                  </a:ext>
                </a:extLst>
              </a:tr>
              <a:tr h="206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 sz="100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  <a:r>
                        <a:rPr lang="en-US" sz="100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19678"/>
                  </a:ext>
                </a:extLst>
              </a:tr>
              <a:tr h="206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Запятая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82100"/>
                  </a:ext>
                </a:extLst>
              </a:tr>
              <a:tr h="206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ourier New" panose="02070309020205020404" pitchFamily="49" charset="0"/>
                        </a:rPr>
                        <a:t>a, b</a:t>
                      </a:r>
                      <a:endParaRPr lang="en-US" sz="10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94498"/>
                  </a:ext>
                </a:extLst>
              </a:tr>
              <a:tr h="206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Тернарный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57438"/>
                  </a:ext>
                </a:extLst>
              </a:tr>
              <a:tr h="10636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r>
                        <a:rPr lang="en-US" sz="1000" dirty="0">
                          <a:effectLst/>
                          <a:latin typeface="Courier New" panose="02070309020205020404" pitchFamily="49" charset="0"/>
                        </a:rPr>
                        <a:t> b </a:t>
                      </a:r>
                      <a:r>
                        <a:rPr lang="en-US" sz="1000" dirty="0"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000" dirty="0">
                          <a:effectLst/>
                          <a:latin typeface="Courier New" panose="02070309020205020404" pitchFamily="49" charset="0"/>
                        </a:rPr>
                        <a:t> c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576778"/>
                  </a:ext>
                </a:extLst>
              </a:tr>
              <a:tr h="206211">
                <a:tc gridSpan="7"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Специальные операторы</a:t>
                      </a:r>
                      <a:endParaRPr lang="en-US" sz="1000" b="1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43871"/>
                  </a:ext>
                </a:extLst>
              </a:tr>
              <a:tr h="1937287">
                <a:tc gridSpan="7"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2" tooltip="cpp/language/static cast"/>
                        </a:rPr>
                        <a:t>static_cast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преобразование одного типа в другой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3" tooltip="cpp/language/dynamic cast"/>
                        </a:rPr>
                        <a:t>dynamic_cast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преобразование типов с учётом иерархиях наследования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4" tooltip="cpp/language/const cast"/>
                        </a:rPr>
                        <a:t>const_cast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добавляет или удаляет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5" tooltip="cpp/language/cv"/>
                        </a:rPr>
                        <a:t>cv</a:t>
                      </a:r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ru-RU" sz="1000" dirty="0">
                          <a:effectLst/>
                        </a:rPr>
                        <a:t>квалификаторы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6" tooltip="cpp/language/reinterpret cast"/>
                        </a:rPr>
                        <a:t>reinterpret_cast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преобразование типа без учёта их связи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7" tooltip="cpp/language/explicit cast"/>
                        </a:rPr>
                        <a:t>C-style cast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преобразование типов в смешанном режиме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static_cast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const_cast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ru-RU" sz="1000" dirty="0">
                          <a:effectLst/>
                        </a:rPr>
                        <a:t>и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reinterpret_cast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8" tooltip="cpp/language/new"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создаёт новый объект с динамическим временем жизни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9" tooltip="cpp/language/delete"/>
                        </a:rPr>
                        <a:t>delete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уничтожает объекты, ранее созданные оператором </a:t>
                      </a:r>
                      <a:r>
                        <a:rPr lang="en-US" sz="1000" dirty="0">
                          <a:effectLst/>
                        </a:rPr>
                        <a:t>new</a:t>
                      </a:r>
                      <a:r>
                        <a:rPr lang="ru-RU" sz="1000" dirty="0">
                          <a:effectLst/>
                        </a:rPr>
                        <a:t>, и освобождает полученную область памяти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10" tooltip="cpp/language/sizeof"/>
                        </a:rPr>
                        <a:t>sizeof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возвращает размер типа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11" tooltip="cpp/language/sizeof..."/>
                        </a:rPr>
                        <a:t>sizeof</a:t>
                      </a: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cpp/language/sizeof..."/>
                        </a:rPr>
                        <a:t>...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возвращает размер пачки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12" tooltip="cpp/language/parameter pack"/>
                        </a:rPr>
                        <a:t>parameter pack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13" tooltip="cpp/language/typeid"/>
                        </a:rPr>
                        <a:t>typeid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возвращает информацию о типе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14" tooltip="cpp/language/noexcept"/>
                        </a:rPr>
                        <a:t>noexcept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проверяет есть ли в выражении исключения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rgbClr val="0645AD"/>
                          </a:solidFill>
                          <a:effectLst/>
                          <a:hlinkClick r:id="rId15" tooltip="cpp/language/alignof"/>
                        </a:rPr>
                        <a:t>alignof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ru-RU" sz="1000" dirty="0">
                          <a:effectLst/>
                        </a:rPr>
                        <a:t>определяет выравнивание необходимое для типа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 sz="1000" dirty="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7102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EB052B6-228E-D07E-DABC-2EA18991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383" y="161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05EF5-5735-3A58-B16A-089FA9EFA3FC}"/>
              </a:ext>
            </a:extLst>
          </p:cNvPr>
          <p:cNvSpPr txBox="1"/>
          <p:nvPr/>
        </p:nvSpPr>
        <p:spPr>
          <a:xfrm>
            <a:off x="513184" y="6467001"/>
            <a:ext cx="4478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hlinkClick r:id="rId16"/>
              </a:rPr>
              <a:t>https://en.cppreference.com/w/cpp/language/operator_precedence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6172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Приоритет и ассоциативность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9A75B4A-A569-1C41-6F2C-BBBF64485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4922"/>
              </p:ext>
            </p:extLst>
          </p:nvPr>
        </p:nvGraphicFramePr>
        <p:xfrm>
          <a:off x="513184" y="1520076"/>
          <a:ext cx="5701004" cy="4850440"/>
        </p:xfrm>
        <a:graphic>
          <a:graphicData uri="http://schemas.openxmlformats.org/drawingml/2006/table">
            <a:tbl>
              <a:tblPr/>
              <a:tblGrid>
                <a:gridCol w="1425251">
                  <a:extLst>
                    <a:ext uri="{9D8B030D-6E8A-4147-A177-3AD203B41FA5}">
                      <a16:colId xmlns:a16="http://schemas.microsoft.com/office/drawing/2014/main" val="2849872532"/>
                    </a:ext>
                  </a:extLst>
                </a:gridCol>
                <a:gridCol w="1425251">
                  <a:extLst>
                    <a:ext uri="{9D8B030D-6E8A-4147-A177-3AD203B41FA5}">
                      <a16:colId xmlns:a16="http://schemas.microsoft.com/office/drawing/2014/main" val="4249448321"/>
                    </a:ext>
                  </a:extLst>
                </a:gridCol>
                <a:gridCol w="1425251">
                  <a:extLst>
                    <a:ext uri="{9D8B030D-6E8A-4147-A177-3AD203B41FA5}">
                      <a16:colId xmlns:a16="http://schemas.microsoft.com/office/drawing/2014/main" val="2257249983"/>
                    </a:ext>
                  </a:extLst>
                </a:gridCol>
                <a:gridCol w="1425251">
                  <a:extLst>
                    <a:ext uri="{9D8B030D-6E8A-4147-A177-3AD203B41FA5}">
                      <a16:colId xmlns:a16="http://schemas.microsoft.com/office/drawing/2014/main" val="4114890796"/>
                    </a:ext>
                  </a:extLst>
                </a:gridCol>
              </a:tblGrid>
              <a:tr h="177606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Приоритет</a:t>
                      </a:r>
                      <a:endParaRPr lang="en-US" sz="1000" b="1" dirty="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Оператор</a:t>
                      </a:r>
                      <a:endParaRPr lang="en-US" sz="1000" b="1" dirty="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Пояснение</a:t>
                      </a:r>
                      <a:endParaRPr lang="en-US" sz="1000" b="1" dirty="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>
                          <a:effectLst/>
                        </a:rPr>
                        <a:t>Ассоциативность</a:t>
                      </a:r>
                      <a:endParaRPr lang="en-US" sz="1000" b="1" dirty="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57574"/>
                  </a:ext>
                </a:extLst>
              </a:tr>
              <a:tr h="177606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::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2" tooltip="cpp/language/identifiers"/>
                        </a:rPr>
                        <a:t>Scope resolution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Left-to-right →</a:t>
                      </a:r>
                    </a:p>
                  </a:txBody>
                  <a:tcPr marL="44401" marR="44401" marT="22201" marB="222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227911"/>
                  </a:ext>
                </a:extLst>
              </a:tr>
              <a:tr h="310810">
                <a:tc rowSpan="5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a++   a--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Suffix/postfix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3" tooltip="cpp/language/operator incdec"/>
                        </a:rPr>
                        <a:t>increment and decrement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99231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type</a:t>
                      </a:r>
                      <a:r>
                        <a:rPr lang="en-US" sz="1000">
                          <a:effectLst/>
                        </a:rPr>
                        <a:t>()   </a:t>
                      </a:r>
                      <a:r>
                        <a:rPr lang="en-US" sz="1000" i="1">
                          <a:effectLst/>
                        </a:rPr>
                        <a:t>type</a:t>
                      </a:r>
                      <a:r>
                        <a:rPr lang="en-US" sz="1000">
                          <a:effectLst/>
                        </a:rPr>
                        <a:t>{}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4" tooltip="cpp/language/explicit cast"/>
                        </a:rPr>
                        <a:t>Functional cast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3725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a()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5" tooltip="cpp/language/operator other"/>
                        </a:rPr>
                        <a:t>Function call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24644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a[]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6" tooltip="cpp/language/operator member access"/>
                        </a:rPr>
                        <a:t>Subscript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66651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.   -&gt;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7" tooltip="cpp/language/operator member access"/>
                        </a:rPr>
                        <a:t>Member access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45943"/>
                  </a:ext>
                </a:extLst>
              </a:tr>
              <a:tr h="310810">
                <a:tc rowSpan="10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3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++a   --a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Prefix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3" tooltip="cpp/language/operator incdec"/>
                        </a:rPr>
                        <a:t>increment and decrement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10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Right-to-left ←</a:t>
                      </a:r>
                    </a:p>
                  </a:txBody>
                  <a:tcPr marL="44401" marR="44401" marT="22201" marB="222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9781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+a   -a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Unary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8" tooltip="cpp/language/operator arithmetic"/>
                        </a:rPr>
                        <a:t>plus and minus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1233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!   ~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9" tooltip="cpp/language/operator logical"/>
                        </a:rPr>
                        <a:t>Logical NOT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0" tooltip="cpp/language/operator arithmetic"/>
                        </a:rPr>
                        <a:t>bitwise NOT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53767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en-US" sz="1000" i="1">
                          <a:effectLst/>
                        </a:rPr>
                        <a:t>type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4" tooltip="cpp/language/explicit cast"/>
                        </a:rPr>
                        <a:t>C-style cast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67675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*a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1" tooltip="cpp/language/operator member access"/>
                        </a:rPr>
                        <a:t>Indirection</a:t>
                      </a:r>
                      <a:r>
                        <a:rPr lang="en-US" sz="1000">
                          <a:effectLst/>
                        </a:rPr>
                        <a:t> (dereference)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89751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&amp;a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2" tooltip="cpp/language/operator member access"/>
                        </a:rPr>
                        <a:t>Address-of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732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3" tooltip="cpp/language/sizeof"/>
                        </a:rPr>
                        <a:t>sizeof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3" tooltip="cpp/language/sizeof"/>
                        </a:rPr>
                        <a:t>Size-of</a:t>
                      </a:r>
                      <a:r>
                        <a:rPr lang="en-US" sz="10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4"/>
                        </a:rPr>
                        <a:t>[note 1]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61398"/>
                  </a:ext>
                </a:extLst>
              </a:tr>
              <a:tr h="1776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5" tooltip="cpp/keyword/co await"/>
                        </a:rPr>
                        <a:t>co_await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6" tooltip="cpp/language/coroutines"/>
                        </a:rPr>
                        <a:t>await-expression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>
                          <a:solidFill>
                            <a:srgbClr val="008000"/>
                          </a:solidFill>
                          <a:effectLst/>
                        </a:rPr>
                        <a:t>(C++20)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5131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7" tooltip="cpp/language/new"/>
                        </a:rPr>
                        <a:t>new</a:t>
                      </a:r>
                      <a:r>
                        <a:rPr lang="en-US" sz="1000">
                          <a:effectLst/>
                        </a:rPr>
                        <a:t>  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7" tooltip="cpp/language/new"/>
                        </a:rPr>
                        <a:t>new[]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7" tooltip="cpp/language/new"/>
                        </a:rPr>
                        <a:t>Dynamic memory allocation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7866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8" tooltip="cpp/language/delete"/>
                        </a:rPr>
                        <a:t>delete</a:t>
                      </a:r>
                      <a:r>
                        <a:rPr lang="en-US" sz="1000">
                          <a:effectLst/>
                        </a:rPr>
                        <a:t>   </a:t>
                      </a:r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8" tooltip="cpp/language/delete"/>
                        </a:rPr>
                        <a:t>delete[]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8" tooltip="cpp/language/delete"/>
                        </a:rPr>
                        <a:t>Dynamic memory deallocation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09788"/>
                  </a:ext>
                </a:extLst>
              </a:tr>
              <a:tr h="177606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4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.*   -&gt;*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19" tooltip="cpp/language/operator member access"/>
                        </a:rPr>
                        <a:t>Pointer-to-member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Left-to-right →</a:t>
                      </a:r>
                    </a:p>
                  </a:txBody>
                  <a:tcPr marL="44401" marR="44401" marT="22201" marB="222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19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5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a*b   a/b   a%b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20" tooltip="cpp/language/operator arithmetic"/>
                        </a:rPr>
                        <a:t>Multiplication, division, and remainder</a:t>
                      </a:r>
                      <a:endParaRPr lang="en-US" sz="100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39556"/>
                  </a:ext>
                </a:extLst>
              </a:tr>
              <a:tr h="177606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6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a+b   a-b</a:t>
                      </a: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rgbClr val="0645AD"/>
                          </a:solidFill>
                          <a:effectLst/>
                          <a:hlinkClick r:id="rId21" tooltip="cpp/language/operator arithmetic"/>
                        </a:rPr>
                        <a:t>Addition and subtraction</a:t>
                      </a:r>
                      <a:endParaRPr lang="en-US" sz="1000" dirty="0">
                        <a:effectLst/>
                      </a:endParaRPr>
                    </a:p>
                  </a:txBody>
                  <a:tcPr marL="44401" marR="44401" marT="22201" marB="222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1997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3A021D7-A32A-D888-DF11-800F65D08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71677"/>
              </p:ext>
            </p:extLst>
          </p:nvPr>
        </p:nvGraphicFramePr>
        <p:xfrm>
          <a:off x="6344814" y="1520076"/>
          <a:ext cx="5551716" cy="5094756"/>
        </p:xfrm>
        <a:graphic>
          <a:graphicData uri="http://schemas.openxmlformats.org/drawingml/2006/table">
            <a:tbl>
              <a:tblPr/>
              <a:tblGrid>
                <a:gridCol w="1387929">
                  <a:extLst>
                    <a:ext uri="{9D8B030D-6E8A-4147-A177-3AD203B41FA5}">
                      <a16:colId xmlns:a16="http://schemas.microsoft.com/office/drawing/2014/main" val="3095657011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3017580774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3466090087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3773987057"/>
                    </a:ext>
                  </a:extLst>
                </a:gridCol>
              </a:tblGrid>
              <a:tr h="274409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7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&lt;&lt;   &gt;&gt;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Bitwise </a:t>
                      </a:r>
                      <a:r>
                        <a:rPr lang="en-US" sz="900" u="none" strike="noStrike" dirty="0">
                          <a:solidFill>
                            <a:srgbClr val="0645AD"/>
                          </a:solidFill>
                          <a:effectLst/>
                          <a:hlinkClick r:id="rId22" tooltip="cpp/language/operator arithmetic"/>
                        </a:rPr>
                        <a:t>left shift and right shift</a:t>
                      </a:r>
                      <a:endParaRPr lang="en-US" sz="900" dirty="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US" sz="1000" dirty="0"/>
                        <a:t>Left-to-right →</a:t>
                      </a:r>
                    </a:p>
                    <a:p>
                      <a:endParaRPr lang="ru-RU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201" marR="39201" marT="19601" marB="1960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55072"/>
                  </a:ext>
                </a:extLst>
              </a:tr>
              <a:tr h="274409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&lt;=&gt;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3" tooltip="cpp/language/operator comparison"/>
                        </a:rPr>
                        <a:t>Three-way comparison operator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4341893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9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&lt;   &lt;=   &gt;   &gt;=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 </a:t>
                      </a:r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4" tooltip="cpp/language/operator comparison"/>
                        </a:rPr>
                        <a:t>relational operators</a:t>
                      </a:r>
                      <a:r>
                        <a:rPr lang="en-US" sz="900">
                          <a:effectLst/>
                        </a:rPr>
                        <a:t> &lt; and ≤ and &gt; and ≥ respectively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0724839"/>
                  </a:ext>
                </a:extLst>
              </a:tr>
              <a:tr h="274409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10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==   !=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 </a:t>
                      </a:r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4" tooltip="cpp/language/operator comparison"/>
                        </a:rPr>
                        <a:t>equality operators</a:t>
                      </a:r>
                      <a:r>
                        <a:rPr lang="en-US" sz="900">
                          <a:effectLst/>
                        </a:rPr>
                        <a:t> = and ≠ respectively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4025357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11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a&amp;b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10" tooltip="cpp/language/operator arithmetic"/>
                        </a:rPr>
                        <a:t>Bitwise AND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52796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12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^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10" tooltip="cpp/language/operator arithmetic"/>
                        </a:rPr>
                        <a:t>Bitwise XOR</a:t>
                      </a:r>
                      <a:r>
                        <a:rPr lang="en-US" sz="900">
                          <a:effectLst/>
                        </a:rPr>
                        <a:t> (exclusive or)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8250358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13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|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10" tooltip="cpp/language/operator arithmetic"/>
                        </a:rPr>
                        <a:t>Bitwise OR</a:t>
                      </a:r>
                      <a:r>
                        <a:rPr lang="en-US" sz="900">
                          <a:effectLst/>
                        </a:rPr>
                        <a:t> (inclusive or)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240483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14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&amp;&amp;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9" tooltip="cpp/language/operator logical"/>
                        </a:rPr>
                        <a:t>Logical AND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2960998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||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9" tooltip="cpp/language/operator logical"/>
                        </a:rPr>
                        <a:t>Logical OR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99411"/>
                  </a:ext>
                </a:extLst>
              </a:tr>
              <a:tr h="156805">
                <a:tc rowSpan="8"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a?b:c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5" tooltip="cpp/language/operator other"/>
                        </a:rPr>
                        <a:t>Ternary conditional</a:t>
                      </a:r>
                      <a:r>
                        <a:rPr lang="en-US" sz="9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26"/>
                        </a:rPr>
                        <a:t>[note 2]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Right-to-left ←</a:t>
                      </a:r>
                    </a:p>
                  </a:txBody>
                  <a:tcPr marL="39201" marR="39201" marT="19601" marB="19601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48362"/>
                  </a:ext>
                </a:extLst>
              </a:tr>
              <a:tr h="156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27" tooltip="cpp/language/throw"/>
                        </a:rPr>
                        <a:t>throw</a:t>
                      </a:r>
                      <a:endParaRPr lang="en-US" sz="10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7" tooltip="cpp/language/throw"/>
                        </a:rPr>
                        <a:t>throw operator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3662"/>
                  </a:ext>
                </a:extLst>
              </a:tr>
              <a:tr h="1568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0645AD"/>
                          </a:solidFill>
                          <a:effectLst/>
                          <a:hlinkClick r:id="rId28" tooltip="cpp/keyword/co yield"/>
                        </a:rPr>
                        <a:t>co_yield</a:t>
                      </a:r>
                      <a:endParaRPr lang="en-US" sz="10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16" tooltip="cpp/language/coroutines"/>
                        </a:rPr>
                        <a:t>yield-expression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>
                          <a:solidFill>
                            <a:srgbClr val="008000"/>
                          </a:solidFill>
                          <a:effectLst/>
                        </a:rPr>
                        <a:t>(C++20)</a:t>
                      </a:r>
                      <a:endParaRPr lang="en-US" sz="90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34955"/>
                  </a:ext>
                </a:extLst>
              </a:tr>
              <a:tr h="3920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29" tooltip="cpp/language/operator assignment"/>
                        </a:rPr>
                        <a:t>Direct assignment</a:t>
                      </a:r>
                      <a:r>
                        <a:rPr lang="en-US" sz="900">
                          <a:effectLst/>
                        </a:rPr>
                        <a:t> (provided by default for C++ classes)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44790"/>
                  </a:ext>
                </a:extLst>
              </a:tr>
              <a:tr h="2744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+=   -=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30" tooltip="cpp/language/operator assignment"/>
                        </a:rPr>
                        <a:t>Compound assignment</a:t>
                      </a:r>
                      <a:r>
                        <a:rPr lang="en-US" sz="900">
                          <a:effectLst/>
                        </a:rPr>
                        <a:t> by sum and difference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5014"/>
                  </a:ext>
                </a:extLst>
              </a:tr>
              <a:tr h="3920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*=   /=   %=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30" tooltip="cpp/language/operator assignment"/>
                        </a:rPr>
                        <a:t>Compound assignment</a:t>
                      </a:r>
                      <a:r>
                        <a:rPr lang="en-US" sz="900">
                          <a:effectLst/>
                        </a:rPr>
                        <a:t> by product, quotient, and remainder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70720"/>
                  </a:ext>
                </a:extLst>
              </a:tr>
              <a:tr h="3920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&lt;&lt;=   &gt;&gt;=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30" tooltip="cpp/language/operator assignment"/>
                        </a:rPr>
                        <a:t>Compound assignment</a:t>
                      </a:r>
                      <a:r>
                        <a:rPr lang="en-US" sz="900">
                          <a:effectLst/>
                        </a:rPr>
                        <a:t> by bitwise left shift and right shift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72138"/>
                  </a:ext>
                </a:extLst>
              </a:tr>
              <a:tr h="2744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&amp;=   ^=   |=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645AD"/>
                          </a:solidFill>
                          <a:effectLst/>
                          <a:hlinkClick r:id="rId30" tooltip="cpp/language/operator assignment"/>
                        </a:rPr>
                        <a:t>Compound assignment</a:t>
                      </a:r>
                      <a:r>
                        <a:rPr lang="en-US" sz="900">
                          <a:effectLst/>
                        </a:rPr>
                        <a:t> by bitwise AND, XOR, and OR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78531"/>
                  </a:ext>
                </a:extLst>
              </a:tr>
              <a:tr h="15680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17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,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0645AD"/>
                          </a:solidFill>
                          <a:effectLst/>
                          <a:hlinkClick r:id="rId31" tooltip="cpp/language/operator other"/>
                        </a:rPr>
                        <a:t>Comma</a:t>
                      </a:r>
                      <a:endParaRPr lang="en-US" sz="900" dirty="0">
                        <a:effectLst/>
                      </a:endParaRP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Left-to-right →</a:t>
                      </a:r>
                    </a:p>
                  </a:txBody>
                  <a:tcPr marL="39201" marR="39201" marT="19601" marB="1960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05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1A38E1-7A1D-5E02-25B8-247501B27FB4}"/>
              </a:ext>
            </a:extLst>
          </p:cNvPr>
          <p:cNvSpPr txBox="1"/>
          <p:nvPr/>
        </p:nvSpPr>
        <p:spPr>
          <a:xfrm>
            <a:off x="513184" y="6467001"/>
            <a:ext cx="4478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hlinkClick r:id="rId32"/>
              </a:rPr>
              <a:t>https://en.cppreference.com/w/cpp/language/operator_precedence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4785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Блок или составной оператор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2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Составной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</a:rPr>
              <a:t>Составной оператор выглядит как пара фигурных скобок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</a:rPr>
              <a:t>Составной оператор можно использовать в любом месте кода, где ожидается один стэйтмент. Составной оператор служит для группировки нескольких стэйтментов.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</a:rPr>
              <a:t>Составной оператор создаёт локальную область видимости. Переменные созданные внутри блока автоматически уничтожаются при выходе из него.</a:t>
            </a:r>
          </a:p>
        </p:txBody>
      </p:sp>
    </p:spTree>
    <p:extLst>
      <p:ext uri="{BB962C8B-B14F-4D97-AF65-F5344CB8AC3E}">
        <p14:creationId xmlns:p14="http://schemas.microsoft.com/office/powerpoint/2010/main" val="276538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Составной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j;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81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Операторы выбора (ветвления)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41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Базовая структура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BD7746-888A-6FD9-265C-1C9CC7E13C69}"/>
              </a:ext>
            </a:extLst>
          </p:cNvPr>
          <p:cNvSpPr/>
          <p:nvPr/>
        </p:nvSpPr>
        <p:spPr>
          <a:xfrm>
            <a:off x="4808211" y="3598852"/>
            <a:ext cx="1624950" cy="990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Конструкции</a:t>
            </a:r>
          </a:p>
          <a:p>
            <a:pPr algn="ctr"/>
            <a:r>
              <a:rPr lang="ru-RU" dirty="0"/>
              <a:t>описания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0A1E6B-AAC6-4A48-A95C-925BC9180833}"/>
              </a:ext>
            </a:extLst>
          </p:cNvPr>
          <p:cNvSpPr/>
          <p:nvPr/>
        </p:nvSpPr>
        <p:spPr>
          <a:xfrm>
            <a:off x="4877871" y="2082800"/>
            <a:ext cx="1485618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410A53-A2BB-C1E8-BC46-83F401CBBDA5}"/>
              </a:ext>
            </a:extLst>
          </p:cNvPr>
          <p:cNvSpPr/>
          <p:nvPr/>
        </p:nvSpPr>
        <p:spPr>
          <a:xfrm>
            <a:off x="2277509" y="3598853"/>
            <a:ext cx="1871814" cy="990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Директивы</a:t>
            </a:r>
          </a:p>
          <a:p>
            <a:pPr algn="ctr"/>
            <a:r>
              <a:rPr lang="ru-RU" dirty="0"/>
              <a:t>препроцессора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B87FC7-343F-3A31-563C-0EAEA22E8753}"/>
              </a:ext>
            </a:extLst>
          </p:cNvPr>
          <p:cNvSpPr/>
          <p:nvPr/>
        </p:nvSpPr>
        <p:spPr>
          <a:xfrm>
            <a:off x="7528437" y="3598853"/>
            <a:ext cx="1624950" cy="9902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noAutofit/>
          </a:bodyPr>
          <a:lstStyle/>
          <a:p>
            <a:pPr algn="ctr"/>
            <a:r>
              <a:rPr lang="ru-RU" dirty="0"/>
              <a:t>Функции</a:t>
            </a: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F913899F-FCD2-A8F5-4436-276869B1BAEB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3213417" y="2439409"/>
            <a:ext cx="1664455" cy="1159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E4038E1-89CE-FD2F-1DE5-C226A4299224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16200000" flipH="1">
            <a:off x="5219266" y="3197432"/>
            <a:ext cx="802834" cy="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BE3F17B-D0A1-6A7E-0DD4-DEE14F3366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363489" y="2439409"/>
            <a:ext cx="1977423" cy="1159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0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 или преобразуемо в него.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>
                <a:latin typeface="Consolas" panose="020B0609020204030204" pitchFamily="49" charset="0"/>
              </a:rPr>
              <a:t>Если выражение НЕ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, то будет предпринята попытка </a:t>
            </a:r>
            <a:r>
              <a:rPr lang="ru-RU" sz="2000" dirty="0"/>
              <a:t>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true // bool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1 // </a:t>
            </a:r>
            <a:r>
              <a:rPr lang="ru-RU" sz="2000" dirty="0"/>
              <a:t>Преобразуется в </a:t>
            </a:r>
            <a:r>
              <a:rPr lang="en-US" sz="2000" dirty="0"/>
              <a:t>true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"world" // </a:t>
            </a:r>
            <a:r>
              <a:rPr lang="ru-RU" sz="2000" dirty="0"/>
              <a:t>Преобразуется в </a:t>
            </a:r>
            <a:r>
              <a:rPr lang="en-US" sz="2000" dirty="0"/>
              <a:t>true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std::string("world") // </a:t>
            </a:r>
            <a:r>
              <a:rPr lang="ru-RU" sz="2000" dirty="0"/>
              <a:t>Нет преобразования - ошибка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/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/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/>
              <a:t>Последнее выражение вычисляется последовательно: </a:t>
            </a:r>
            <a:r>
              <a:rPr lang="ru-RU" sz="1800" dirty="0"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–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  true 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хотите получить результат по математическим правилам</a:t>
            </a:r>
            <a:r>
              <a:rPr lang="en-US" sz="1800" dirty="0"/>
              <a:t> </a:t>
            </a:r>
            <a:r>
              <a:rPr lang="ru-RU" sz="1800" dirty="0"/>
              <a:t>пишите: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Директивы</a:t>
            </a:r>
            <a:br>
              <a:rPr lang="ru-RU" b="1" dirty="0"/>
            </a:br>
            <a:r>
              <a:rPr lang="ru-RU" b="1" dirty="0"/>
              <a:t>препроцессора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59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Операторы цикла (</a:t>
            </a:r>
            <a:r>
              <a:rPr lang="en-US" b="1" dirty="0"/>
              <a:t>iteration</a:t>
            </a:r>
            <a:r>
              <a:rPr lang="ru-RU" b="1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имя файла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имя файла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На сленге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include </a:t>
            </a:r>
            <a:r>
              <a:rPr lang="ru-RU" sz="1800" b="0" dirty="0">
                <a:solidFill>
                  <a:srgbClr val="000000"/>
                </a:solidFill>
                <a:effectLst/>
              </a:rPr>
              <a:t>подключает библиотеку.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</a:rPr>
              <a:t>На самом деле – выполняется замена директивы на содержимое файла с указанным именем. Файл предварительно обрабатывается препроцессором.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</a:rPr>
              <a:t>Разница между </a:t>
            </a:r>
            <a:r>
              <a:rPr lang="en-US" sz="1800" dirty="0">
                <a:solidFill>
                  <a:srgbClr val="000000"/>
                </a:solidFill>
              </a:rPr>
              <a:t>&lt;&gt; </a:t>
            </a:r>
            <a:r>
              <a:rPr lang="ru-RU" sz="1800" dirty="0">
                <a:solidFill>
                  <a:srgbClr val="000000"/>
                </a:solidFill>
              </a:rPr>
              <a:t>и </a:t>
            </a:r>
            <a:r>
              <a:rPr lang="en-US" sz="1800" dirty="0">
                <a:solidFill>
                  <a:srgbClr val="000000"/>
                </a:solidFill>
              </a:rPr>
              <a:t>"" </a:t>
            </a:r>
            <a:r>
              <a:rPr lang="ru-RU" sz="1800" dirty="0">
                <a:solidFill>
                  <a:srgbClr val="000000"/>
                </a:solidFill>
              </a:rPr>
              <a:t>в том, с какого каталога начинается поиск файла.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</a:rPr>
              <a:t>Вариант с кавычками начинает поиск с текущей папки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ru-RU" sz="1800" dirty="0">
                <a:solidFill>
                  <a:srgbClr val="000000"/>
                </a:solidFill>
              </a:rPr>
              <a:t>та пака в которой лежит компилируемый </a:t>
            </a:r>
            <a:r>
              <a:rPr lang="en-US" sz="1800" dirty="0" err="1">
                <a:solidFill>
                  <a:srgbClr val="000000"/>
                </a:solidFill>
              </a:rPr>
              <a:t>cpp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  <a:r>
              <a:rPr lang="ru-RU" sz="1800" dirty="0">
                <a:solidFill>
                  <a:srgbClr val="000000"/>
                </a:solidFill>
              </a:rPr>
              <a:t>и в случае, если файла нет, выполняется так же, как и вариант </a:t>
            </a:r>
            <a:r>
              <a:rPr lang="en-US" sz="1800" dirty="0">
                <a:solidFill>
                  <a:srgbClr val="000000"/>
                </a:solidFill>
              </a:rPr>
              <a:t>&lt;&gt;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https://wandbox.org/permlink/xpWrQLFP5tslgNVU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31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Statements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4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это фрагменты программы на C++, которые выполняются последовательно. Тело любой функции - это последовательность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statement-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ов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statements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labeled statements (</a:t>
            </a:r>
            <a:r>
              <a:rPr lang="ru-RU" sz="1800" dirty="0">
                <a:solidFill>
                  <a:srgbClr val="000000"/>
                </a:solidFill>
              </a:rPr>
              <a:t>метка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expression statements</a:t>
            </a:r>
            <a:r>
              <a:rPr lang="ru-RU" sz="1800" dirty="0">
                <a:solidFill>
                  <a:srgbClr val="000000"/>
                </a:solidFill>
              </a:rPr>
              <a:t> (выражение)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compound statements</a:t>
            </a:r>
            <a:r>
              <a:rPr lang="ru-RU" sz="1800" dirty="0">
                <a:solidFill>
                  <a:srgbClr val="000000"/>
                </a:solidFill>
              </a:rPr>
              <a:t> (блок или составной оператор)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selection statements</a:t>
            </a:r>
            <a:r>
              <a:rPr lang="ru-RU" sz="1800" dirty="0">
                <a:solidFill>
                  <a:srgbClr val="000000"/>
                </a:solidFill>
              </a:rPr>
              <a:t> (операторы выбора)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iteration statements</a:t>
            </a:r>
            <a:r>
              <a:rPr lang="ru-RU" sz="1800" dirty="0">
                <a:solidFill>
                  <a:srgbClr val="000000"/>
                </a:solidFill>
              </a:rPr>
              <a:t> (операторы цикла)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jump statements</a:t>
            </a:r>
            <a:r>
              <a:rPr lang="ru-RU" sz="1800" dirty="0">
                <a:solidFill>
                  <a:srgbClr val="000000"/>
                </a:solidFill>
              </a:rPr>
              <a:t> (операторы перехода)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declaration statements</a:t>
            </a:r>
            <a:r>
              <a:rPr lang="ru-RU" sz="1800" dirty="0">
                <a:solidFill>
                  <a:srgbClr val="000000"/>
                </a:solidFill>
              </a:rPr>
              <a:t> (операторы объявления)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try blocks;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atomic and synchronized blocks (TM TS).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8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2F571E-4920-114A-495A-20F7F9EF361A}"/>
              </a:ext>
            </a:extLst>
          </p:cNvPr>
          <p:cNvSpPr/>
          <p:nvPr/>
        </p:nvSpPr>
        <p:spPr>
          <a:xfrm>
            <a:off x="1405288" y="3022333"/>
            <a:ext cx="1020278" cy="37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1606B6-2DFE-1E80-0A0A-327741BE136E}"/>
              </a:ext>
            </a:extLst>
          </p:cNvPr>
          <p:cNvSpPr/>
          <p:nvPr/>
        </p:nvSpPr>
        <p:spPr>
          <a:xfrm>
            <a:off x="1405287" y="3429001"/>
            <a:ext cx="2107933" cy="3777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0961F0-2CBD-E377-F8EC-C79CBCC6CCC0}"/>
              </a:ext>
            </a:extLst>
          </p:cNvPr>
          <p:cNvSpPr/>
          <p:nvPr/>
        </p:nvSpPr>
        <p:spPr>
          <a:xfrm>
            <a:off x="1405287" y="3840481"/>
            <a:ext cx="4379496" cy="7563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940CD9-B4D6-A386-6EC4-D69968708729}"/>
              </a:ext>
            </a:extLst>
          </p:cNvPr>
          <p:cNvSpPr/>
          <p:nvPr/>
        </p:nvSpPr>
        <p:spPr>
          <a:xfrm>
            <a:off x="2991851" y="3877380"/>
            <a:ext cx="2706305" cy="3192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31294C-B220-F00F-C587-B4157D8466F2}"/>
              </a:ext>
            </a:extLst>
          </p:cNvPr>
          <p:cNvSpPr/>
          <p:nvPr/>
        </p:nvSpPr>
        <p:spPr>
          <a:xfrm>
            <a:off x="2241882" y="4246731"/>
            <a:ext cx="2706305" cy="3192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DECD-FF21-13AC-6C1C-8634CE6A2569}"/>
              </a:ext>
            </a:extLst>
          </p:cNvPr>
          <p:cNvSpPr txBox="1"/>
          <p:nvPr/>
        </p:nvSpPr>
        <p:spPr>
          <a:xfrm>
            <a:off x="6891688" y="3026563"/>
            <a:ext cx="248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declaration statement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94B61-AD32-F3E5-60E4-C2E1B1CFCDB8}"/>
              </a:ext>
            </a:extLst>
          </p:cNvPr>
          <p:cNvSpPr txBox="1"/>
          <p:nvPr/>
        </p:nvSpPr>
        <p:spPr>
          <a:xfrm>
            <a:off x="6891688" y="3443439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expression statement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729F6-E056-93CC-B57A-E961F15926B8}"/>
              </a:ext>
            </a:extLst>
          </p:cNvPr>
          <p:cNvSpPr txBox="1"/>
          <p:nvPr/>
        </p:nvSpPr>
        <p:spPr>
          <a:xfrm>
            <a:off x="6891688" y="4037016"/>
            <a:ext cx="225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selection statement</a:t>
            </a:r>
            <a:endParaRPr lang="ru-RU" sz="20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6B04923-7B18-7B93-3B13-B62EEB68F344}"/>
              </a:ext>
            </a:extLst>
          </p:cNvPr>
          <p:cNvCxnSpPr>
            <a:cxnSpLocks/>
          </p:cNvCxnSpPr>
          <p:nvPr/>
        </p:nvCxnSpPr>
        <p:spPr>
          <a:xfrm flipH="1" flipV="1">
            <a:off x="2571688" y="3220145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824D6A2-D19F-BCF3-36DB-E27CBFF88EAB}"/>
              </a:ext>
            </a:extLst>
          </p:cNvPr>
          <p:cNvCxnSpPr>
            <a:cxnSpLocks/>
          </p:cNvCxnSpPr>
          <p:nvPr/>
        </p:nvCxnSpPr>
        <p:spPr>
          <a:xfrm flipH="1">
            <a:off x="3686476" y="3639463"/>
            <a:ext cx="3205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830E8B81-741E-7C02-607F-1024D4CE37CB}"/>
              </a:ext>
            </a:extLst>
          </p:cNvPr>
          <p:cNvCxnSpPr>
            <a:stCxn id="11" idx="1"/>
          </p:cNvCxnSpPr>
          <p:nvPr/>
        </p:nvCxnSpPr>
        <p:spPr>
          <a:xfrm flipH="1">
            <a:off x="5948413" y="4237071"/>
            <a:ext cx="943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17C7C5-2014-C685-C308-4AFCAB05C861}"/>
              </a:ext>
            </a:extLst>
          </p:cNvPr>
          <p:cNvCxnSpPr>
            <a:cxnSpLocks/>
          </p:cNvCxnSpPr>
          <p:nvPr/>
        </p:nvCxnSpPr>
        <p:spPr>
          <a:xfrm flipV="1">
            <a:off x="5784783" y="4037015"/>
            <a:ext cx="5670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613E0AE-30E5-3E0F-DF09-04EACAA16758}"/>
              </a:ext>
            </a:extLst>
          </p:cNvPr>
          <p:cNvCxnSpPr>
            <a:cxnSpLocks/>
          </p:cNvCxnSpPr>
          <p:nvPr/>
        </p:nvCxnSpPr>
        <p:spPr>
          <a:xfrm>
            <a:off x="5149516" y="4437126"/>
            <a:ext cx="1202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7C799EB-B08C-18F6-22E7-0238A755E992}"/>
              </a:ext>
            </a:extLst>
          </p:cNvPr>
          <p:cNvCxnSpPr/>
          <p:nvPr/>
        </p:nvCxnSpPr>
        <p:spPr>
          <a:xfrm flipV="1">
            <a:off x="6351870" y="3639463"/>
            <a:ext cx="0" cy="79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3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Выражения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297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2261</Words>
  <Application>Microsoft Office PowerPoint</Application>
  <PresentationFormat>Широкоэкранный</PresentationFormat>
  <Paragraphs>517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Тема Office</vt:lpstr>
      <vt:lpstr>Алгоритмизация и программирование</vt:lpstr>
      <vt:lpstr>Базовая структура программы</vt:lpstr>
      <vt:lpstr>Директивы препроцессора</vt:lpstr>
      <vt:lpstr>include</vt:lpstr>
      <vt:lpstr>Statements</vt:lpstr>
      <vt:lpstr>Statements</vt:lpstr>
      <vt:lpstr>Types of statements</vt:lpstr>
      <vt:lpstr>Statements</vt:lpstr>
      <vt:lpstr>Выражения</vt:lpstr>
      <vt:lpstr>Выражения</vt:lpstr>
      <vt:lpstr>Виды выражений</vt:lpstr>
      <vt:lpstr>Операторы</vt:lpstr>
      <vt:lpstr>Основные операторы</vt:lpstr>
      <vt:lpstr>Приоритет и ассоциативность</vt:lpstr>
      <vt:lpstr>Блок или составной оператор</vt:lpstr>
      <vt:lpstr>Составной оператор</vt:lpstr>
      <vt:lpstr>Составной оператор</vt:lpstr>
      <vt:lpstr>Операторы выбора (ветвления)</vt:lpstr>
      <vt:lpstr>Условный оператор</vt:lpstr>
      <vt:lpstr>if</vt:lpstr>
      <vt:lpstr>if (выражение)</vt:lpstr>
      <vt:lpstr>if-else</vt:lpstr>
      <vt:lpstr>if(инициализация; проверка)</vt:lpstr>
      <vt:lpstr>Презентация PowerPoint</vt:lpstr>
      <vt:lpstr>If-else (ошибки)</vt:lpstr>
      <vt:lpstr>Тернарный оператор (?:)</vt:lpstr>
      <vt:lpstr>Логические операторы</vt:lpstr>
      <vt:lpstr>Логические операторы</vt:lpstr>
      <vt:lpstr>switch</vt:lpstr>
      <vt:lpstr>switch (выражение)</vt:lpstr>
      <vt:lpstr>switch(инициализация; выражение)</vt:lpstr>
      <vt:lpstr>Операторы цикла (iteration)</vt:lpstr>
      <vt:lpstr>Оператор цикла</vt:lpstr>
      <vt:lpstr>while</vt:lpstr>
      <vt:lpstr>do-while</vt:lpstr>
      <vt:lpstr>while (выражение)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264</cp:revision>
  <dcterms:created xsi:type="dcterms:W3CDTF">2022-09-17T16:00:43Z</dcterms:created>
  <dcterms:modified xsi:type="dcterms:W3CDTF">2022-12-05T13:40:37Z</dcterms:modified>
</cp:coreProperties>
</file>