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95" r:id="rId3"/>
    <p:sldId id="354" r:id="rId4"/>
    <p:sldId id="396" r:id="rId5"/>
    <p:sldId id="397" r:id="rId6"/>
    <p:sldId id="398" r:id="rId7"/>
    <p:sldId id="380" r:id="rId8"/>
    <p:sldId id="287" r:id="rId9"/>
    <p:sldId id="399" r:id="rId10"/>
    <p:sldId id="400" r:id="rId11"/>
    <p:sldId id="543" r:id="rId12"/>
    <p:sldId id="401" r:id="rId13"/>
    <p:sldId id="408" r:id="rId14"/>
    <p:sldId id="407" r:id="rId15"/>
    <p:sldId id="409" r:id="rId16"/>
    <p:sldId id="406" r:id="rId17"/>
    <p:sldId id="402" r:id="rId18"/>
    <p:sldId id="405" r:id="rId19"/>
    <p:sldId id="404" r:id="rId20"/>
    <p:sldId id="403" r:id="rId21"/>
    <p:sldId id="552" r:id="rId22"/>
    <p:sldId id="338" r:id="rId23"/>
    <p:sldId id="339" r:id="rId24"/>
    <p:sldId id="340" r:id="rId25"/>
    <p:sldId id="276" r:id="rId26"/>
    <p:sldId id="282" r:id="rId27"/>
    <p:sldId id="283" r:id="rId28"/>
    <p:sldId id="284" r:id="rId29"/>
    <p:sldId id="544" r:id="rId30"/>
    <p:sldId id="346" r:id="rId31"/>
    <p:sldId id="545" r:id="rId32"/>
    <p:sldId id="313" r:id="rId33"/>
    <p:sldId id="311" r:id="rId34"/>
    <p:sldId id="315" r:id="rId35"/>
    <p:sldId id="314" r:id="rId36"/>
    <p:sldId id="316" r:id="rId37"/>
    <p:sldId id="317" r:id="rId38"/>
    <p:sldId id="318" r:id="rId39"/>
    <p:sldId id="546" r:id="rId40"/>
    <p:sldId id="320" r:id="rId41"/>
    <p:sldId id="321" r:id="rId42"/>
    <p:sldId id="322" r:id="rId43"/>
    <p:sldId id="323" r:id="rId44"/>
    <p:sldId id="324" r:id="rId45"/>
    <p:sldId id="325" r:id="rId46"/>
    <p:sldId id="547" r:id="rId47"/>
    <p:sldId id="326" r:id="rId48"/>
    <p:sldId id="327" r:id="rId49"/>
    <p:sldId id="328" r:id="rId50"/>
    <p:sldId id="330" r:id="rId51"/>
    <p:sldId id="329" r:id="rId52"/>
    <p:sldId id="331" r:id="rId53"/>
    <p:sldId id="332" r:id="rId54"/>
    <p:sldId id="333" r:id="rId55"/>
    <p:sldId id="334" r:id="rId56"/>
    <p:sldId id="335" r:id="rId57"/>
    <p:sldId id="548" r:id="rId58"/>
    <p:sldId id="549" r:id="rId59"/>
    <p:sldId id="553" r:id="rId60"/>
    <p:sldId id="367" r:id="rId61"/>
    <p:sldId id="368" r:id="rId62"/>
    <p:sldId id="319" r:id="rId63"/>
    <p:sldId id="370" r:id="rId64"/>
    <p:sldId id="371" r:id="rId65"/>
    <p:sldId id="372" r:id="rId66"/>
    <p:sldId id="373" r:id="rId67"/>
    <p:sldId id="376" r:id="rId6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068489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476672"/>
            <a:ext cx="10369152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65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tuvN3T2kTsvCeOce" TargetMode="External"/><Relationship Id="rId2" Type="http://schemas.openxmlformats.org/officeDocument/2006/relationships/hyperlink" Target="https://wandbox.org/permlink/KM5rFtg19VLsq5Gj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ndbox.org/permlink/KM5rFtg19VLsq5Gj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5zZTKfFC2RdhwIlD" TargetMode="External"/><Relationship Id="rId2" Type="http://schemas.openxmlformats.org/officeDocument/2006/relationships/hyperlink" Target="https://wandbox.org/permlink/KM5rFtg19VLsq5Gj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EBDqUHa2Ci41cVH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wandbox.org/permlink/zEhVfp9IF76ObK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</a:t>
            </a:r>
            <a:r>
              <a:rPr lang="en-US" sz="3200"/>
              <a:t>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DC0CD1E-ADB3-068E-043E-6751893D3B2A}"/>
              </a:ext>
            </a:extLst>
          </p:cNvPr>
          <p:cNvSpPr/>
          <p:nvPr/>
        </p:nvSpPr>
        <p:spPr>
          <a:xfrm>
            <a:off x="5344535" y="457734"/>
            <a:ext cx="1502930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Типы данных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C7F394-BCC9-4383-A945-05176F723F8D}"/>
              </a:ext>
            </a:extLst>
          </p:cNvPr>
          <p:cNvSpPr/>
          <p:nvPr/>
        </p:nvSpPr>
        <p:spPr>
          <a:xfrm>
            <a:off x="6847465" y="1304118"/>
            <a:ext cx="4715142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Составные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4B44CE6-977C-F83F-E586-3E9B57061B36}"/>
              </a:ext>
            </a:extLst>
          </p:cNvPr>
          <p:cNvSpPr/>
          <p:nvPr/>
        </p:nvSpPr>
        <p:spPr>
          <a:xfrm>
            <a:off x="629393" y="1304118"/>
            <a:ext cx="4715142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Фундаментальные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9CE150-DFA9-5B39-9C35-88F14A640BCA}"/>
              </a:ext>
            </a:extLst>
          </p:cNvPr>
          <p:cNvSpPr/>
          <p:nvPr/>
        </p:nvSpPr>
        <p:spPr>
          <a:xfrm>
            <a:off x="1220657" y="5003728"/>
            <a:ext cx="761060" cy="5426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void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678EF94-7DB3-07E4-591B-5CC992462E56}"/>
              </a:ext>
            </a:extLst>
          </p:cNvPr>
          <p:cNvSpPr/>
          <p:nvPr/>
        </p:nvSpPr>
        <p:spPr>
          <a:xfrm>
            <a:off x="1235047" y="3174756"/>
            <a:ext cx="1762745" cy="819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ru-RU" sz="1600" dirty="0"/>
              <a:t>Целочисленные</a:t>
            </a:r>
          </a:p>
          <a:p>
            <a:r>
              <a:rPr lang="ru-RU" sz="1600" dirty="0"/>
              <a:t>(интегральные)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31409F-6663-C9C1-E328-90009445B199}"/>
              </a:ext>
            </a:extLst>
          </p:cNvPr>
          <p:cNvSpPr/>
          <p:nvPr/>
        </p:nvSpPr>
        <p:spPr>
          <a:xfrm>
            <a:off x="3599231" y="3226302"/>
            <a:ext cx="2351239" cy="26970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ru-RU" sz="1400" dirty="0">
                <a:latin typeface="Consolas" panose="020B0609020204030204" pitchFamily="49" charset="0"/>
              </a:rPr>
              <a:t>- </a:t>
            </a:r>
            <a:r>
              <a:rPr lang="en-US" sz="1400" dirty="0">
                <a:latin typeface="Consolas" panose="020B0609020204030204" pitchFamily="49" charset="0"/>
              </a:rPr>
              <a:t>bool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 char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 </a:t>
            </a:r>
            <a:r>
              <a:rPr lang="en-US" sz="1400" dirty="0" err="1">
                <a:latin typeface="Consolas" panose="020B0609020204030204" pitchFamily="49" charset="0"/>
              </a:rPr>
              <a:t>wchar_t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- char16_t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 char32_t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 signed </a:t>
            </a:r>
            <a:r>
              <a:rPr lang="ru-RU" sz="1400" dirty="0">
                <a:latin typeface="Consolas" panose="020B0609020204030204" pitchFamily="49" charset="0"/>
              </a:rPr>
              <a:t>и</a:t>
            </a:r>
            <a:r>
              <a:rPr lang="en-US" sz="1400" dirty="0">
                <a:latin typeface="Consolas" panose="020B0609020204030204" pitchFamily="49" charset="0"/>
              </a:rPr>
              <a:t> unsigned: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   - </a:t>
            </a:r>
            <a:r>
              <a:rPr lang="en-US" sz="1400" dirty="0">
                <a:latin typeface="Consolas" panose="020B0609020204030204" pitchFamily="49" charset="0"/>
              </a:rPr>
              <a:t>char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short int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int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long int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int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A8CBC41-A686-FC42-95DD-7E3C71721A71}"/>
              </a:ext>
            </a:extLst>
          </p:cNvPr>
          <p:cNvSpPr/>
          <p:nvPr/>
        </p:nvSpPr>
        <p:spPr>
          <a:xfrm>
            <a:off x="1238611" y="2144853"/>
            <a:ext cx="2073599" cy="819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ru-RU" sz="1600" dirty="0"/>
              <a:t>Числа с плавающей</a:t>
            </a:r>
          </a:p>
          <a:p>
            <a:r>
              <a:rPr lang="ru-RU" sz="1600" dirty="0"/>
              <a:t>запятой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BDE4853-9B12-6029-228E-D1D35BB3D3E4}"/>
              </a:ext>
            </a:extLst>
          </p:cNvPr>
          <p:cNvSpPr/>
          <p:nvPr/>
        </p:nvSpPr>
        <p:spPr>
          <a:xfrm>
            <a:off x="3599231" y="2065155"/>
            <a:ext cx="2351238" cy="973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44000" rIns="180000" bIns="180000" rtlCol="0" anchor="ctr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endParaRPr lang="ru-RU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double</a:t>
            </a:r>
            <a:endParaRPr lang="ru-RU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long double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4D80EB8-6031-1E00-E675-9276BB3A092D}"/>
              </a:ext>
            </a:extLst>
          </p:cNvPr>
          <p:cNvSpPr/>
          <p:nvPr/>
        </p:nvSpPr>
        <p:spPr>
          <a:xfrm>
            <a:off x="1220657" y="4220047"/>
            <a:ext cx="1754922" cy="5426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std​::​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_­t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3CA742B-61B2-3562-3AAB-A132E4011D62}"/>
              </a:ext>
            </a:extLst>
          </p:cNvPr>
          <p:cNvSpPr/>
          <p:nvPr/>
        </p:nvSpPr>
        <p:spPr>
          <a:xfrm>
            <a:off x="7433269" y="2150502"/>
            <a:ext cx="1152707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Массивы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4664F79-04E7-CA3C-48CE-77708BED7490}"/>
              </a:ext>
            </a:extLst>
          </p:cNvPr>
          <p:cNvSpPr/>
          <p:nvPr/>
        </p:nvSpPr>
        <p:spPr>
          <a:xfrm>
            <a:off x="7433269" y="2909767"/>
            <a:ext cx="1963954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Структуры/Классы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8B3AE25-5F77-18BD-7113-493C8B15A215}"/>
              </a:ext>
            </a:extLst>
          </p:cNvPr>
          <p:cNvSpPr/>
          <p:nvPr/>
        </p:nvSpPr>
        <p:spPr>
          <a:xfrm>
            <a:off x="7433269" y="3673586"/>
            <a:ext cx="1572566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Объединения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19488D2-6FE8-2194-4FD0-3D169EE5A4FF}"/>
              </a:ext>
            </a:extLst>
          </p:cNvPr>
          <p:cNvSpPr/>
          <p:nvPr/>
        </p:nvSpPr>
        <p:spPr>
          <a:xfrm>
            <a:off x="7433269" y="4437405"/>
            <a:ext cx="1621873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Перечисления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27DD584-E74E-F7FC-4337-02FBF5FCB0B6}"/>
              </a:ext>
            </a:extLst>
          </p:cNvPr>
          <p:cNvSpPr/>
          <p:nvPr/>
        </p:nvSpPr>
        <p:spPr>
          <a:xfrm>
            <a:off x="7433269" y="5201224"/>
            <a:ext cx="1230869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Указатели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64CF0CE-FAC6-CE95-6110-BA0AB957AFDF}"/>
              </a:ext>
            </a:extLst>
          </p:cNvPr>
          <p:cNvSpPr/>
          <p:nvPr/>
        </p:nvSpPr>
        <p:spPr>
          <a:xfrm>
            <a:off x="7433269" y="5965043"/>
            <a:ext cx="1134561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Функции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35BD28FD-FED2-A698-9908-9E3841448332}"/>
              </a:ext>
            </a:extLst>
          </p:cNvPr>
          <p:cNvCxnSpPr>
            <a:cxnSpLocks/>
          </p:cNvCxnSpPr>
          <p:nvPr/>
        </p:nvCxnSpPr>
        <p:spPr>
          <a:xfrm>
            <a:off x="7065818" y="1877503"/>
            <a:ext cx="0" cy="43814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423AF88F-53FF-A3CE-91F5-CE04F6324C60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7065818" y="2434442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2AFDEE67-63C8-8D96-8362-D258385FE3A0}"/>
              </a:ext>
            </a:extLst>
          </p:cNvPr>
          <p:cNvCxnSpPr/>
          <p:nvPr/>
        </p:nvCxnSpPr>
        <p:spPr>
          <a:xfrm flipH="1" flipV="1">
            <a:off x="7065133" y="3192334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97062761-AFDB-C980-8CE1-60F146BCEF0B}"/>
              </a:ext>
            </a:extLst>
          </p:cNvPr>
          <p:cNvCxnSpPr/>
          <p:nvPr/>
        </p:nvCxnSpPr>
        <p:spPr>
          <a:xfrm flipH="1" flipV="1">
            <a:off x="7062939" y="3950226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3C4746C-3184-995F-F677-3877A1C4D333}"/>
              </a:ext>
            </a:extLst>
          </p:cNvPr>
          <p:cNvCxnSpPr/>
          <p:nvPr/>
        </p:nvCxnSpPr>
        <p:spPr>
          <a:xfrm flipH="1" flipV="1">
            <a:off x="7065132" y="4736423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8601F455-4675-493A-7BF7-A069644616D9}"/>
              </a:ext>
            </a:extLst>
          </p:cNvPr>
          <p:cNvCxnSpPr/>
          <p:nvPr/>
        </p:nvCxnSpPr>
        <p:spPr>
          <a:xfrm flipH="1" flipV="1">
            <a:off x="7062939" y="5496534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D845D6F7-AC89-EEA0-77C1-824E4D267346}"/>
              </a:ext>
            </a:extLst>
          </p:cNvPr>
          <p:cNvCxnSpPr/>
          <p:nvPr/>
        </p:nvCxnSpPr>
        <p:spPr>
          <a:xfrm flipH="1" flipV="1">
            <a:off x="7059764" y="6257600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9AA0B95F-FB74-FC3D-469A-0314E3A9E9F0}"/>
              </a:ext>
            </a:extLst>
          </p:cNvPr>
          <p:cNvCxnSpPr>
            <a:cxnSpLocks/>
          </p:cNvCxnSpPr>
          <p:nvPr/>
        </p:nvCxnSpPr>
        <p:spPr>
          <a:xfrm>
            <a:off x="868281" y="1877503"/>
            <a:ext cx="0" cy="34141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CF86532A-B2A7-ACA7-4DC8-80551B880F83}"/>
              </a:ext>
            </a:extLst>
          </p:cNvPr>
          <p:cNvCxnSpPr/>
          <p:nvPr/>
        </p:nvCxnSpPr>
        <p:spPr>
          <a:xfrm flipH="1" flipV="1">
            <a:off x="867596" y="2551903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21672C8B-D11C-F276-3A3A-049F9E7EA54B}"/>
              </a:ext>
            </a:extLst>
          </p:cNvPr>
          <p:cNvCxnSpPr/>
          <p:nvPr/>
        </p:nvCxnSpPr>
        <p:spPr>
          <a:xfrm flipH="1" flipV="1">
            <a:off x="867171" y="3584559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6D4E2CCF-2340-6288-4A21-8E0DE4169441}"/>
              </a:ext>
            </a:extLst>
          </p:cNvPr>
          <p:cNvCxnSpPr/>
          <p:nvPr/>
        </p:nvCxnSpPr>
        <p:spPr>
          <a:xfrm flipH="1" flipV="1">
            <a:off x="860744" y="4491351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604835C-0362-61CB-C6F0-CDB5D32CBB21}"/>
              </a:ext>
            </a:extLst>
          </p:cNvPr>
          <p:cNvCxnSpPr/>
          <p:nvPr/>
        </p:nvCxnSpPr>
        <p:spPr>
          <a:xfrm flipH="1" flipV="1">
            <a:off x="862409" y="5291616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362D558F-0EBF-3913-9FE0-87082D4E6FA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3312210" y="2551903"/>
            <a:ext cx="287021" cy="27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9FE3DC3-6589-D3DA-3010-16D347116F2F}"/>
              </a:ext>
            </a:extLst>
          </p:cNvPr>
          <p:cNvCxnSpPr>
            <a:stCxn id="16" idx="3"/>
          </p:cNvCxnSpPr>
          <p:nvPr/>
        </p:nvCxnSpPr>
        <p:spPr>
          <a:xfrm flipV="1">
            <a:off x="2997792" y="3584559"/>
            <a:ext cx="601439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C8DBD18C-5053-31FF-BEEB-67F6282E7A92}"/>
              </a:ext>
            </a:extLst>
          </p:cNvPr>
          <p:cNvCxnSpPr>
            <a:stCxn id="10" idx="1"/>
            <a:endCxn id="14" idx="0"/>
          </p:cNvCxnSpPr>
          <p:nvPr/>
        </p:nvCxnSpPr>
        <p:spPr>
          <a:xfrm rot="10800000" flipV="1">
            <a:off x="2986965" y="744426"/>
            <a:ext cx="2357571" cy="559691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6FF62D4D-3123-2A2E-8A7F-500338045FA0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>
            <a:off x="6847465" y="744427"/>
            <a:ext cx="2357571" cy="559691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4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Фундаментальные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09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</a:t>
            </a:r>
            <a:r>
              <a:rPr lang="ru-RU" b="1" dirty="0"/>
              <a:t> </a:t>
            </a:r>
            <a:r>
              <a:rPr lang="en-US" b="1" dirty="0"/>
              <a:t>| </a:t>
            </a:r>
            <a:r>
              <a:rPr lang="ru-RU" b="1" dirty="0"/>
              <a:t>целое число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8450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600" dirty="0"/>
                  <a:t>Тип </a:t>
                </a:r>
                <a:r>
                  <a:rPr lang="ru-RU" sz="1600" b="1" dirty="0" err="1"/>
                  <a:t>int</a:t>
                </a:r>
                <a:r>
                  <a:rPr lang="ru-RU" sz="1600" dirty="0"/>
                  <a:t> — основной для хранения целых чисел. Размер не указан в стандарте и зависит от платформы. 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ru-RU" sz="1600" dirty="0">
                    <a:solidFill>
                      <a:srgbClr val="000000"/>
                    </a:solidFill>
                  </a:rPr>
                  <a:t>Стандарт определяет только то, что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</a:rPr>
                  <a:t>все типы кратны 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char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</a:rPr>
                  <a:t>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char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onsolas" panose="020B0609020204030204" pitchFamily="49" charset="0"/>
                        </a:rPr>
                        <m:t> </m:t>
                      </m:r>
                      <m:r>
                        <a:rPr lang="ru-RU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onsolas" panose="020B06090202040302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short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int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onsolas" panose="020B0609020204030204" pitchFamily="49" charset="0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onsolas" panose="020B06090202040302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int</m:t>
                      </m:r>
                      <m:r>
                        <m:rPr>
                          <m:nor/>
                        </m:rPr>
                        <a:rPr lang="ru-RU" sz="1400" dirty="0">
                          <a:latin typeface="Consolas" panose="020B0609020204030204" pitchFamily="49" charset="0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onsolas" panose="020B06090202040302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long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int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onsolas" panose="020B0609020204030204" pitchFamily="49" charset="0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long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long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int</m:t>
                      </m:r>
                    </m:oMath>
                  </m:oMathPara>
                </a14:m>
                <a:endParaRPr lang="ru-RU" sz="1400" dirty="0">
                  <a:solidFill>
                    <a:srgbClr val="000000"/>
                  </a:solidFill>
                  <a:latin typeface="Consolas" panose="020B0609020204030204" pitchFamily="49" charset="0"/>
                  <a:hlinkClick r:id="rId2"/>
                </a:endParaRPr>
              </a:p>
              <a:p>
                <a:pPr marL="0" indent="0">
                  <a:buNone/>
                </a:pPr>
                <a:endParaRPr lang="ru-RU" sz="16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ru-RU" sz="1600" b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ru-RU" sz="16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ru-RU" sz="1600" b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ru-RU" sz="1600" b="0" dirty="0">
                  <a:solidFill>
                    <a:srgbClr val="000000"/>
                  </a:solidFill>
                  <a:effectLst/>
                  <a:hlinkClick r:id="rId2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sz="1600" b="0" dirty="0">
                    <a:solidFill>
                      <a:srgbClr val="000000"/>
                    </a:solidFill>
                    <a:effectLst/>
                    <a:hlinkClick r:id="rId2"/>
                  </a:rPr>
                  <a:t>https://wandbox.org/permlink/KM5rFtg19VLsq5Gj</a:t>
                </a:r>
                <a:endParaRPr lang="ru-RU" sz="1600" b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ru-RU" sz="16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ru-RU" sz="1600" b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ru-RU" sz="16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ru-RU" sz="1600" b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en-US" sz="1600" b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sz="1600" b="0" dirty="0">
                    <a:solidFill>
                      <a:srgbClr val="000000"/>
                    </a:solidFill>
                    <a:effectLst/>
                    <a:hlinkClick r:id="rId3"/>
                  </a:rPr>
                  <a:t>https://wandbox.org/permlink/tuvN3T2kTsvCeOce</a:t>
                </a:r>
                <a:endParaRPr lang="en-US" sz="1600" b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en-US" sz="1600" b="0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84506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7EA0C7-F863-7E46-AAE8-951E382ED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497" y="4493392"/>
            <a:ext cx="6068272" cy="13908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C558DB-FC6B-16B8-FA0E-2BDEDFD83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2023" y="2733578"/>
            <a:ext cx="605874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1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signed </a:t>
            </a:r>
            <a:r>
              <a:rPr lang="ru-RU" b="1" dirty="0"/>
              <a:t>и </a:t>
            </a:r>
            <a:r>
              <a:rPr lang="en-US" b="1" dirty="0"/>
              <a:t>unsigned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506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ru-RU" sz="1600" dirty="0">
                <a:solidFill>
                  <a:srgbClr val="000000"/>
                </a:solidFill>
              </a:rPr>
              <a:t>Модификаторы применяемые к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типам: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short int, int, long int,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int</a:t>
            </a:r>
            <a:r>
              <a:rPr lang="ru-RU" sz="14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ru-RU" sz="1600" dirty="0"/>
              <a:t>Если модификатор не указан, то по умолчанию тип </a:t>
            </a:r>
            <a:r>
              <a:rPr lang="en-US" sz="1600" dirty="0"/>
              <a:t>signed</a:t>
            </a:r>
            <a:r>
              <a:rPr lang="ru-RU" sz="1600" dirty="0"/>
              <a:t>. В переменных такого типа старший бит отвечает за хранение знача. Переменные способны хранить как положительные, так и отрицательные значения. При переполнении - </a:t>
            </a:r>
            <a:r>
              <a:rPr lang="en-US" sz="1600" dirty="0"/>
              <a:t>undefined behavior</a:t>
            </a:r>
            <a:r>
              <a:rPr lang="ru-RU" sz="1600" dirty="0"/>
              <a:t> (</a:t>
            </a:r>
            <a:r>
              <a:rPr lang="en-US" sz="1600" dirty="0"/>
              <a:t>UB</a:t>
            </a:r>
            <a:r>
              <a:rPr lang="ru-RU" sz="1600" dirty="0"/>
              <a:t>).</a:t>
            </a:r>
            <a:endParaRPr lang="en-US" sz="1600" dirty="0"/>
          </a:p>
          <a:p>
            <a:pPr marL="0" indent="0">
              <a:lnSpc>
                <a:spcPct val="140000"/>
              </a:lnSpc>
              <a:buNone/>
            </a:pPr>
            <a:r>
              <a:rPr lang="ru-RU" sz="1600" dirty="0"/>
              <a:t>Модификатор </a:t>
            </a:r>
            <a:r>
              <a:rPr lang="en-US" sz="1400" dirty="0">
                <a:latin typeface="Consolas" panose="020B0609020204030204" pitchFamily="49" charset="0"/>
              </a:rPr>
              <a:t>unsigned</a:t>
            </a:r>
            <a:r>
              <a:rPr lang="ru-RU" sz="1600" dirty="0"/>
              <a:t> служит для объявления беззнаковых целых чисел. Все биты числа отвечают за хранение значения. При переполнении проблем нет.</a:t>
            </a:r>
            <a:endParaRPr lang="en-US" sz="1600" dirty="0"/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125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Целое число с заданными размерами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94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solidFill>
                  <a:srgbClr val="000000"/>
                </a:solidFill>
              </a:rPr>
              <a:t>Т.к. стандарт не определяет точных размеров основных целочисленных типов, могут понадобится дополнительные целочисленные типы с известными размерами. Такие типы содержатся в заголовочном файле </a:t>
            </a:r>
            <a:r>
              <a:rPr lang="en-US" sz="1600" dirty="0">
                <a:solidFill>
                  <a:srgbClr val="000000"/>
                </a:solidFill>
              </a:rPr>
              <a:t>&lt;</a:t>
            </a:r>
            <a:r>
              <a:rPr lang="en-US" sz="1600" dirty="0" err="1">
                <a:solidFill>
                  <a:srgbClr val="000000"/>
                </a:solidFill>
              </a:rPr>
              <a:t>cstdint</a:t>
            </a:r>
            <a:r>
              <a:rPr lang="en-US" sz="1600" dirty="0">
                <a:solidFill>
                  <a:srgbClr val="000000"/>
                </a:solidFill>
              </a:rPr>
              <a:t>&gt;</a:t>
            </a:r>
            <a:endParaRPr lang="ru-RU" sz="1400" dirty="0">
              <a:solidFill>
                <a:srgbClr val="000000"/>
              </a:solidFill>
              <a:hlinkClick r:id="rId2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D43B2D-9D18-6541-2332-93CC3B3BE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962" y="2525437"/>
            <a:ext cx="5468075" cy="39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assert | </a:t>
            </a:r>
            <a:r>
              <a:rPr lang="ru-RU" b="1" dirty="0"/>
              <a:t>утверждение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94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solidFill>
                  <a:srgbClr val="000000"/>
                </a:solidFill>
              </a:rPr>
              <a:t>Чтобы проверить некоторое утверждение, в том числе и убедится в достаточном размере типа можно воспользоваться конструкцией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solidFill>
                  <a:srgbClr val="000000"/>
                </a:solidFill>
              </a:rPr>
              <a:t>В случае, если утверждение указанное в теле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не выполняется, приложение упадёт с ошибкой.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solidFill>
                  <a:srgbClr val="000000"/>
                </a:solidFill>
              </a:rPr>
              <a:t>Есть два вида таких проверок: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ru-RU" sz="1600" dirty="0">
                <a:solidFill>
                  <a:srgbClr val="000000"/>
                </a:solidFill>
              </a:rPr>
              <a:t>проверка на этапе исполнения программы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static_assert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– проверка на этапе компиляции.</a:t>
            </a:r>
            <a:endParaRPr lang="ru-RU" sz="1600" dirty="0">
              <a:solidFill>
                <a:srgbClr val="000000"/>
              </a:solidFill>
              <a:hlinkClick r:id="rId2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linkClick r:id="rId3"/>
              </a:rPr>
              <a:t>https://wandbox.org/permlink/5zZTKfFC2RdhwIlD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2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bool | </a:t>
            </a:r>
            <a:r>
              <a:rPr lang="ru-RU" b="1" dirty="0"/>
              <a:t>Логический тип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/>
              <a:t>Интегральный тип </a:t>
            </a:r>
            <a:r>
              <a:rPr lang="ru-RU" sz="1400" b="1" dirty="0" err="1">
                <a:latin typeface="Consolas" panose="020B0609020204030204" pitchFamily="49" charset="0"/>
              </a:rPr>
              <a:t>bool</a:t>
            </a:r>
            <a:r>
              <a:rPr lang="ru-RU" sz="1600" dirty="0"/>
              <a:t> предназначен для хранения логических значений, и имеет 2 литерала: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b="1" dirty="0" err="1">
                <a:latin typeface="Consolas" panose="020B0609020204030204" pitchFamily="49" charset="0"/>
              </a:rPr>
              <a:t>false</a:t>
            </a:r>
            <a:r>
              <a:rPr lang="ru-RU" sz="1600" dirty="0"/>
              <a:t> — ложь и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b="1" dirty="0" err="1">
                <a:latin typeface="Consolas" panose="020B0609020204030204" pitchFamily="49" charset="0"/>
              </a:rPr>
              <a:t>true</a:t>
            </a:r>
            <a:r>
              <a:rPr lang="ru-RU" sz="1600" dirty="0"/>
              <a:t> — истина.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ru-RU" sz="1600" b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</a:rPr>
              <a:t>Любое число кроме нуля и не нулевой указатель преобразуются в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</a:rPr>
              <a:t>Ноль и нулевой указатель преобразуются в </a:t>
            </a:r>
            <a:r>
              <a:rPr lang="en-US" sz="1400" b="0" dirty="0">
                <a:solidFill>
                  <a:srgbClr val="000000"/>
                </a:solidFill>
                <a:effectLst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48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Числа с плавающий запятой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sz="1600" dirty="0"/>
                  <a:t>Обычно для хранения дробных значений в C++ используется представление с плавающей запятой вида: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ru-RU" sz="1600" dirty="0">
                    <a:solidFill>
                      <a:srgbClr val="000000"/>
                    </a:solidFill>
                  </a:rPr>
                  <a:t>где </a:t>
                </a:r>
                <a:r>
                  <a:rPr lang="en-US" sz="1600" i="1" dirty="0">
                    <a:solidFill>
                      <a:srgbClr val="000000"/>
                    </a:solidFill>
                  </a:rPr>
                  <a:t>a – </a:t>
                </a:r>
                <a:r>
                  <a:rPr lang="ru-RU" sz="1600" dirty="0">
                    <a:solidFill>
                      <a:srgbClr val="000000"/>
                    </a:solidFill>
                  </a:rPr>
                  <a:t>мантисса,</a:t>
                </a:r>
                <a:r>
                  <a:rPr lang="ru-RU" sz="1600" i="1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i="1" dirty="0">
                    <a:solidFill>
                      <a:srgbClr val="000000"/>
                    </a:solidFill>
                  </a:rPr>
                  <a:t>n</a:t>
                </a:r>
                <a:r>
                  <a:rPr lang="ru-RU" sz="1600" i="1" dirty="0">
                    <a:solidFill>
                      <a:srgbClr val="000000"/>
                    </a:solidFill>
                  </a:rPr>
                  <a:t> – </a:t>
                </a:r>
                <a:r>
                  <a:rPr lang="ru-RU" sz="1600" dirty="0">
                    <a:solidFill>
                      <a:srgbClr val="000000"/>
                    </a:solidFill>
                  </a:rPr>
                  <a:t>порядок. Стандарт: </a:t>
                </a:r>
                <a:r>
                  <a:rPr lang="en-US" sz="1600" dirty="0">
                    <a:solidFill>
                      <a:srgbClr val="000000"/>
                    </a:solidFill>
                  </a:rPr>
                  <a:t>IEEE 754.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1600" dirty="0">
                    <a:solidFill>
                      <a:srgbClr val="000000"/>
                    </a:solidFill>
                  </a:rPr>
                  <a:t>Для хранения вещественных чисел в С++ используются типы:  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float, double, long double.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1600" b="0" dirty="0">
                    <a:solidFill>
                      <a:srgbClr val="000000"/>
                    </a:solidFill>
                    <a:effectLst/>
                  </a:rPr>
                  <a:t>Типы между собой отличаются размером, максимальным значением и количеством значащих цифр. В стандарте не указан конкретный формат, размеры и прочее, это значит, что в зависимости от платформы эти значения могут меняться.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ru-RU" sz="16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ru-RU" sz="1600" b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ru-RU" sz="1600" b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ru-RU" sz="1600" b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ru-RU" sz="1600" b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1600" dirty="0">
                    <a:hlinkClick r:id="rId2"/>
                  </a:rPr>
                  <a:t>https://wandbox.org/permlink/EBDqUHa2Ci41cVHO</a:t>
                </a:r>
                <a:endParaRPr lang="ru-RU" sz="16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1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4E5AC3-D89D-BDEC-CDAB-D214AAC26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741" y="4182955"/>
            <a:ext cx="6058746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18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Числа с плавающий запятой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B6A2BF4-785E-0F1F-03A5-EE96875F8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690688"/>
            <a:ext cx="7621064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void | </a:t>
            </a:r>
            <a:r>
              <a:rPr lang="ru-RU" b="1" dirty="0"/>
              <a:t>Ничто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Специальный тип </a:t>
            </a:r>
            <a:r>
              <a:rPr lang="ru-RU" sz="1600" b="1" dirty="0" err="1"/>
              <a:t>void</a:t>
            </a:r>
            <a:r>
              <a:rPr lang="ru-RU" sz="1600" dirty="0"/>
              <a:t> предназначен для обозначения отсутствия какого-либо типа в данном месте. Также используется для построения производных типов.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функция ничего не возвращает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функция ничего не получает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используется в С++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∗ z = </a:t>
            </a: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z указывает на "сырую" память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200" b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ru-RU" sz="1200" b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</a:rPr>
              <a:t>Переменную типа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</a:rPr>
              <a:t>создать нельзя.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</a:rPr>
              <a:t>Литерала типа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</a:rPr>
              <a:t>не существует.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65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Операторы перехода (</a:t>
            </a:r>
            <a:r>
              <a:rPr lang="en-US" b="1" dirty="0"/>
              <a:t>jump</a:t>
            </a:r>
            <a:r>
              <a:rPr lang="ru-RU" b="1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222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std::</a:t>
            </a:r>
            <a:r>
              <a:rPr lang="en-US" b="1" dirty="0" err="1"/>
              <a:t>nullptr_t</a:t>
            </a:r>
            <a:r>
              <a:rPr lang="en-US" b="1" dirty="0"/>
              <a:t> | </a:t>
            </a:r>
            <a:r>
              <a:rPr lang="ru-RU" b="1" dirty="0"/>
              <a:t>Тип для нулевого указателя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Специальный тип </a:t>
            </a:r>
            <a:r>
              <a:rPr lang="ru-RU" sz="1400" b="1" dirty="0" err="1">
                <a:latin typeface="Consolas" panose="020B0609020204030204" pitchFamily="49" charset="0"/>
              </a:rPr>
              <a:t>std</a:t>
            </a:r>
            <a:r>
              <a:rPr lang="ru-RU" sz="1400" b="1" dirty="0">
                <a:latin typeface="Consolas" panose="020B0609020204030204" pitchFamily="49" charset="0"/>
              </a:rPr>
              <a:t>::</a:t>
            </a:r>
            <a:r>
              <a:rPr lang="ru-RU" sz="1400" b="1" dirty="0" err="1">
                <a:latin typeface="Consolas" panose="020B0609020204030204" pitchFamily="49" charset="0"/>
              </a:rPr>
              <a:t>nullptr_t</a:t>
            </a:r>
            <a:r>
              <a:rPr lang="ru-RU" sz="1600" dirty="0"/>
              <a:t> предназначен для литерала </a:t>
            </a:r>
            <a:r>
              <a:rPr lang="ru-RU" sz="1400" b="1" dirty="0" err="1">
                <a:latin typeface="Consolas" panose="020B0609020204030204" pitchFamily="49" charset="0"/>
              </a:rPr>
              <a:t>nullptr</a:t>
            </a:r>
            <a:r>
              <a:rPr lang="ru-RU" sz="1600" dirty="0"/>
              <a:t>, который обозначает особое значение указателя, который не указывает на какой-либо объект.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200" b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ru-RU" sz="1200" b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</a:rPr>
              <a:t>Альтернатива, используемая в С++, вместо макроса </a:t>
            </a:r>
            <a:r>
              <a:rPr lang="en-US" sz="1600" dirty="0">
                <a:solidFill>
                  <a:srgbClr val="000000"/>
                </a:solidFill>
              </a:rPr>
              <a:t>NULL</a:t>
            </a:r>
            <a:r>
              <a:rPr lang="ru-RU" sz="1600" dirty="0">
                <a:solidFill>
                  <a:srgbClr val="000000"/>
                </a:solidFill>
              </a:rPr>
              <a:t>, используемого, для тех же целей, в С.</a:t>
            </a:r>
            <a:endParaRPr lang="ru-RU" sz="1600" b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0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char</a:t>
            </a:r>
            <a:endParaRPr lang="ru-RU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796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Потоковый ввод/вывод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Библиотека </a:t>
            </a:r>
            <a:r>
              <a:rPr lang="ru-RU" sz="2000" b="0" i="0" dirty="0" err="1">
                <a:solidFill>
                  <a:srgbClr val="800000"/>
                </a:solidFill>
                <a:effectLst/>
              </a:rPr>
              <a:t>iostream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 определяет три стандартных потока: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0" i="0" dirty="0" err="1">
                <a:solidFill>
                  <a:srgbClr val="000000"/>
                </a:solidFill>
                <a:effectLst/>
              </a:rPr>
              <a:t>cin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  стандартный входной поток (</a:t>
            </a:r>
            <a:r>
              <a:rPr lang="ru-RU" sz="2000" b="0" i="0" dirty="0" err="1">
                <a:solidFill>
                  <a:srgbClr val="000000"/>
                </a:solidFill>
                <a:effectLst/>
              </a:rPr>
              <a:t>stdin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0" i="0" dirty="0" err="1">
                <a:solidFill>
                  <a:srgbClr val="000000"/>
                </a:solidFill>
                <a:effectLst/>
              </a:rPr>
              <a:t>cout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  стандартный выходной поток (</a:t>
            </a:r>
            <a:r>
              <a:rPr lang="ru-RU" sz="2000" b="0" i="0" dirty="0" err="1">
                <a:solidFill>
                  <a:srgbClr val="000000"/>
                </a:solidFill>
                <a:effectLst/>
              </a:rPr>
              <a:t>stdout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0" i="0" dirty="0" err="1">
                <a:solidFill>
                  <a:srgbClr val="000000"/>
                </a:solidFill>
                <a:effectLst/>
              </a:rPr>
              <a:t>cerr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  стандартный поток вывода сообщений об ошибках (</a:t>
            </a:r>
            <a:r>
              <a:rPr lang="ru-RU" sz="2000" b="0" i="0" dirty="0" err="1">
                <a:solidFill>
                  <a:srgbClr val="000000"/>
                </a:solidFill>
                <a:effectLst/>
              </a:rPr>
              <a:t>stderr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Для выполнения операций ввода-вывода переопределены две операции поразрядного сдвига: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&gt;&gt;  получить из входного потока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&lt;&lt;  поместить в выходной поток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5918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Потоковый 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значение;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ru-RU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ru-RU" sz="1600" b="0" i="0" dirty="0">
                <a:solidFill>
                  <a:srgbClr val="000000"/>
                </a:solidFill>
                <a:effectLst/>
              </a:rPr>
              <a:t>Здесь значение преобразуется в последовательность символов и выводится в выходной поток:</a:t>
            </a:r>
            <a:br>
              <a:rPr lang="ru-RU" sz="1600" b="0" i="0" dirty="0">
                <a:solidFill>
                  <a:srgbClr val="000000"/>
                </a:solidFill>
                <a:effectLst/>
              </a:rPr>
            </a:b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ru-RU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i="0" dirty="0">
                <a:solidFill>
                  <a:srgbClr val="4A91B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n;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ru-RU" sz="1600" dirty="0"/>
            </a:br>
            <a:r>
              <a:rPr lang="ru-RU" sz="1600" b="0" i="0" dirty="0">
                <a:solidFill>
                  <a:srgbClr val="000000"/>
                </a:solidFill>
                <a:effectLst/>
              </a:rPr>
              <a:t>Возможно многократное назначение потоков:</a:t>
            </a:r>
          </a:p>
          <a:p>
            <a:pPr marL="0" indent="0">
              <a:buNone/>
            </a:pPr>
            <a:br>
              <a:rPr lang="ru-RU" sz="1600" dirty="0"/>
            </a:br>
            <a:r>
              <a:rPr lang="ru-RU" sz="16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'значение1' &lt;&lt; 'значение2' &lt;&lt; ... &lt;&lt; 'значение n’;</a:t>
            </a:r>
            <a:br>
              <a:rPr lang="ru-RU" sz="1600" dirty="0"/>
            </a:br>
            <a:endParaRPr lang="ru-RU" sz="1600" dirty="0"/>
          </a:p>
          <a:p>
            <a:pPr marL="0" indent="0">
              <a:buNone/>
            </a:pPr>
            <a:r>
              <a:rPr lang="ru-RU" sz="1600" b="0" i="0" dirty="0">
                <a:solidFill>
                  <a:srgbClr val="000000"/>
                </a:solidFill>
                <a:effectLst/>
              </a:rPr>
              <a:t>Например</a:t>
            </a:r>
            <a:r>
              <a:rPr lang="ru-RU" sz="1600" dirty="0">
                <a:solidFill>
                  <a:srgbClr val="000000"/>
                </a:solidFill>
              </a:rPr>
              <a:t>: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ru-RU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n;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j;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i="0" dirty="0">
                <a:solidFill>
                  <a:srgbClr val="4A91B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ru-RU" sz="1600" b="0" i="0" dirty="0">
                <a:solidFill>
                  <a:srgbClr val="4A91B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j;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i="0" dirty="0">
                <a:solidFill>
                  <a:srgbClr val="4A91B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"Значение n равно" </a:t>
            </a:r>
            <a:r>
              <a:rPr lang="ru-RU" sz="1600" b="0" i="0" dirty="0">
                <a:solidFill>
                  <a:srgbClr val="4A91B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ru-RU" sz="1600" b="0" i="0" dirty="0">
                <a:solidFill>
                  <a:srgbClr val="4A91B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 "j="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i="0" dirty="0">
                <a:solidFill>
                  <a:srgbClr val="4A91B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4637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Потоковый ввод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идентификатор;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ru-RU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ru-RU" sz="1600" b="0" i="0" dirty="0">
                <a:solidFill>
                  <a:srgbClr val="000000"/>
                </a:solidFill>
                <a:effectLst/>
              </a:rPr>
              <a:t>При этом из входного потока читается последовательность символов до пробела, затем эта последовательность преобразуется к типу идентификатора, и получаемое значение помещается в </a:t>
            </a:r>
            <a:r>
              <a:rPr lang="ru-RU" sz="1600" b="1" i="0" dirty="0">
                <a:solidFill>
                  <a:srgbClr val="000000"/>
                </a:solidFill>
                <a:effectLst/>
              </a:rPr>
              <a:t>переменную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: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n;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i="0" dirty="0">
                <a:solidFill>
                  <a:srgbClr val="4A91B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n;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ru-RU" sz="1600" dirty="0"/>
            </a:br>
            <a:br>
              <a:rPr lang="ru-RU" sz="1600" dirty="0"/>
            </a:br>
            <a:r>
              <a:rPr lang="ru-RU" sz="1600" b="0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Возможно многократное назначение потоков:</a:t>
            </a:r>
            <a:endParaRPr lang="en-US" sz="1600" b="0" i="0" dirty="0">
              <a:solidFill>
                <a:srgbClr val="000000"/>
              </a:solidFill>
              <a:effectLst/>
              <a:ea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ru-RU" sz="1600" dirty="0"/>
            </a:br>
            <a:r>
              <a:rPr lang="ru-RU" sz="16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переменная1 &gt;&gt; переменная2 &gt;&gt;...&gt;&gt; </a:t>
            </a:r>
            <a:r>
              <a:rPr lang="ru-RU" sz="16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переменнаяn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ru-RU" sz="1600" dirty="0"/>
            </a:br>
            <a:r>
              <a:rPr lang="ru-RU" sz="1600" dirty="0">
                <a:solidFill>
                  <a:srgbClr val="000000"/>
                </a:solidFill>
              </a:rPr>
              <a:t>При наборе данных на клавиатуре значения для такого оператора должны быть разделены символами (пробел, </a:t>
            </a:r>
            <a:r>
              <a:rPr lang="ru-RU" sz="1600" dirty="0">
                <a:solidFill>
                  <a:srgbClr val="800000"/>
                </a:solidFill>
              </a:rPr>
              <a:t>\n, \t</a:t>
            </a:r>
            <a:r>
              <a:rPr lang="ru-RU" sz="1600" dirty="0">
                <a:solidFill>
                  <a:srgbClr val="000000"/>
                </a:solidFill>
              </a:rPr>
              <a:t>).</a:t>
            </a:r>
            <a:br>
              <a:rPr lang="ru-RU" sz="1600" dirty="0"/>
            </a:b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n;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j;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i="0" dirty="0">
                <a:solidFill>
                  <a:srgbClr val="4A91B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ru-RU" sz="1600" b="0" i="0" dirty="0">
                <a:solidFill>
                  <a:srgbClr val="4A91B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j;</a:t>
            </a:r>
          </a:p>
          <a:p>
            <a:pPr marL="0" indent="0">
              <a:spcBef>
                <a:spcPts val="0"/>
              </a:spcBef>
              <a:buNone/>
            </a:pPr>
            <a:endParaRPr lang="ru-RU" sz="1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5863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Стандартные потоки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2A94278-F61A-24F3-830B-BA33D7A51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287" y="1690688"/>
            <a:ext cx="9115425" cy="4643438"/>
          </a:xfrm>
        </p:spPr>
      </p:pic>
    </p:spTree>
    <p:extLst>
      <p:ext uri="{BB962C8B-B14F-4D97-AF65-F5344CB8AC3E}">
        <p14:creationId xmlns:p14="http://schemas.microsoft.com/office/powerpoint/2010/main" val="1749485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Крокозябры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Unix</a:t>
            </a:r>
            <a:r>
              <a:rPr lang="ru-RU" sz="2000" dirty="0"/>
              <a:t>: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Windows: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F07654-27AF-0824-0F2D-7ACA27CD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83" y="3798888"/>
            <a:ext cx="8116433" cy="19624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D43AE3-18B7-5A11-7D3F-A64814634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583" y="2339995"/>
            <a:ext cx="674464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23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setlocale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Магия которая позволяет побороть крокозябры, но работает не всегда.</a:t>
            </a:r>
            <a:endParaRPr lang="en-US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Это не единственное решение, есть ещё множество вариантов.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Исходники должны быть в кодировке 1251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windows.h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sz="1600" b="1" dirty="0"/>
          </a:p>
          <a:p>
            <a:pPr marL="0" indent="0">
              <a:buNone/>
            </a:pP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SetConsoleCP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   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установка кодовой страницы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win-cp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1251 в поток ввода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SetConsoleOutputCP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установка кодовой страницы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win-cp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1251 в поток вывода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chcp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1251"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>
              <a:hlinkClick r:id="rId2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dirty="0">
                <a:hlinkClick r:id="rId2"/>
              </a:rPr>
              <a:t>https://wandbox.org/permlink/zEhVfp9IF76ObKvA</a:t>
            </a:r>
            <a:endParaRPr lang="en-US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4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809245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Откуда берутся крокозябры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i="0" dirty="0">
                <a:solidFill>
                  <a:srgbClr val="FF0000"/>
                </a:solidFill>
                <a:effectLst/>
              </a:rPr>
              <a:t>Кодировка </a:t>
            </a:r>
            <a:r>
              <a:rPr lang="en-US" sz="2000" i="0" dirty="0">
                <a:solidFill>
                  <a:srgbClr val="FF0000"/>
                </a:solidFill>
                <a:effectLst/>
              </a:rPr>
              <a:t>Windows-1251</a:t>
            </a:r>
            <a:r>
              <a:rPr lang="ru-RU" sz="2000" i="0" dirty="0">
                <a:solidFill>
                  <a:srgbClr val="FF0000"/>
                </a:solidFill>
                <a:effectLst/>
              </a:rPr>
              <a:t> (программа)                                                            </a:t>
            </a:r>
            <a:r>
              <a:rPr lang="ru-RU" sz="2000" i="0" dirty="0">
                <a:solidFill>
                  <a:srgbClr val="0070C0"/>
                </a:solidFill>
                <a:effectLst/>
              </a:rPr>
              <a:t>Кодировка </a:t>
            </a:r>
            <a:r>
              <a:rPr lang="ru-RU" sz="2000" dirty="0">
                <a:solidFill>
                  <a:srgbClr val="0070C0"/>
                </a:solidFill>
              </a:rPr>
              <a:t>866 (консоль)</a:t>
            </a:r>
            <a:endParaRPr lang="en-US" sz="2000" i="0" dirty="0">
              <a:solidFill>
                <a:srgbClr val="0070C0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FD228D-FE09-5E50-CAD2-8BB2AF71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297192"/>
            <a:ext cx="8940800" cy="419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12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Составные типы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9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33"/>
                </a:solidFill>
              </a:rPr>
              <a:t>goto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350" y="1825625"/>
            <a:ext cx="702944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label;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EC5DF8F-BAE8-1285-8F99-66E50064106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ru-RU" sz="1600" dirty="0"/>
              <a:t>* </a:t>
            </a:r>
            <a:r>
              <a:rPr lang="en-US" sz="1600" dirty="0"/>
              <a:t>label  –</a:t>
            </a:r>
            <a:r>
              <a:rPr lang="ru-RU" sz="1600" dirty="0"/>
              <a:t> метка, обычный идентификатор</a:t>
            </a: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en-US" sz="1600" dirty="0"/>
              <a:t>**</a:t>
            </a:r>
            <a:r>
              <a:rPr lang="ru-RU" sz="1600" dirty="0"/>
              <a:t> Внутри функции метка должна быть одна, при этом она видна всюду, в том числе и до своего объявления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2533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99C28E7-FAFD-66CF-5693-8758532BCD5A}"/>
              </a:ext>
            </a:extLst>
          </p:cNvPr>
          <p:cNvSpPr/>
          <p:nvPr/>
        </p:nvSpPr>
        <p:spPr>
          <a:xfrm>
            <a:off x="5478398" y="1349449"/>
            <a:ext cx="2016253" cy="5713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1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4C1A7DE-8B75-C172-FED5-9409E1609D97}"/>
              </a:ext>
            </a:extLst>
          </p:cNvPr>
          <p:cNvSpPr/>
          <p:nvPr/>
        </p:nvSpPr>
        <p:spPr>
          <a:xfrm>
            <a:off x="7110738" y="2203141"/>
            <a:ext cx="3605740" cy="795527"/>
          </a:xfrm>
          <a:prstGeom prst="roundRect">
            <a:avLst>
              <a:gd name="adj" fmla="val 1068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::array&lt;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nums2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::string&gt; </a:t>
            </a:r>
            <a:r>
              <a:rPr lang="en-US" sz="14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7A64C6D-EEA5-81C1-A0D6-04AD3B3C4A58}"/>
              </a:ext>
            </a:extLst>
          </p:cNvPr>
          <p:cNvSpPr/>
          <p:nvPr/>
        </p:nvSpPr>
        <p:spPr>
          <a:xfrm>
            <a:off x="3418826" y="2203141"/>
            <a:ext cx="2291088" cy="1510616"/>
          </a:xfrm>
          <a:prstGeom prst="roundRect">
            <a:avLst>
              <a:gd name="adj" fmla="val 531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1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332BE7D-1E1F-2C4C-713E-241137931866}"/>
              </a:ext>
            </a:extLst>
          </p:cNvPr>
          <p:cNvSpPr/>
          <p:nvPr/>
        </p:nvSpPr>
        <p:spPr>
          <a:xfrm>
            <a:off x="5357218" y="5167920"/>
            <a:ext cx="4744638" cy="3188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::tuple&lt;</a:t>
            </a: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::string,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params;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67890BC-F505-EFFD-1B6F-DB0BEA11F752}"/>
              </a:ext>
            </a:extLst>
          </p:cNvPr>
          <p:cNvSpPr/>
          <p:nvPr/>
        </p:nvSpPr>
        <p:spPr>
          <a:xfrm>
            <a:off x="985511" y="4010619"/>
            <a:ext cx="3119764" cy="2291756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PartyHuman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состояние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Поведение (интерфейс)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hang_out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PartyHuman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slurms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FBCC9810-68C6-2967-39B3-905A43514663}"/>
              </a:ext>
            </a:extLst>
          </p:cNvPr>
          <p:cNvCxnSpPr>
            <a:stCxn id="10" idx="1"/>
            <a:endCxn id="12" idx="0"/>
          </p:cNvCxnSpPr>
          <p:nvPr/>
        </p:nvCxnSpPr>
        <p:spPr>
          <a:xfrm rot="10800000" flipV="1">
            <a:off x="4564370" y="1635125"/>
            <a:ext cx="914028" cy="568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20B24F58-8E38-DA7E-B7F8-DAD2C6F44ACB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7494651" y="1635125"/>
            <a:ext cx="1418957" cy="568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AE19A980-13B0-537A-43DA-660698821FD2}"/>
              </a:ext>
            </a:extLst>
          </p:cNvPr>
          <p:cNvCxnSpPr>
            <a:stCxn id="12" idx="1"/>
            <a:endCxn id="14" idx="0"/>
          </p:cNvCxnSpPr>
          <p:nvPr/>
        </p:nvCxnSpPr>
        <p:spPr>
          <a:xfrm rot="10800000" flipV="1">
            <a:off x="2545394" y="2958449"/>
            <a:ext cx="873433" cy="10521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912218E3-B56F-7781-5592-6E83F4CC516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709914" y="2958449"/>
            <a:ext cx="2022005" cy="11706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A75D42CC-1979-1E73-6BD7-1827B703BE1D}"/>
              </a:ext>
            </a:extLst>
          </p:cNvPr>
          <p:cNvCxnSpPr>
            <a:stCxn id="11" idx="2"/>
          </p:cNvCxnSpPr>
          <p:nvPr/>
        </p:nvCxnSpPr>
        <p:spPr>
          <a:xfrm rot="5400000">
            <a:off x="7756831" y="2971375"/>
            <a:ext cx="1129485" cy="11840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6EC1DBB-CA3D-F91A-FE68-F35EE4C1B91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729537" y="4126706"/>
            <a:ext cx="0" cy="104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3B2C2578-556C-E9CA-FD32-5C87FF05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558" y="5667375"/>
            <a:ext cx="844810" cy="82550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E7F4B7EA-04E7-5733-D9B5-07571003244F}"/>
              </a:ext>
            </a:extLst>
          </p:cNvPr>
          <p:cNvSpPr/>
          <p:nvPr/>
        </p:nvSpPr>
        <p:spPr>
          <a:xfrm>
            <a:off x="5357218" y="5942144"/>
            <a:ext cx="4744638" cy="3188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pair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::string,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login;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D17434DE-EE3A-DDEB-C5FE-E784EFD7F45A}"/>
              </a:ext>
            </a:extLst>
          </p:cNvPr>
          <p:cNvCxnSpPr>
            <a:stCxn id="13" idx="2"/>
            <a:endCxn id="55" idx="0"/>
          </p:cNvCxnSpPr>
          <p:nvPr/>
        </p:nvCxnSpPr>
        <p:spPr>
          <a:xfrm>
            <a:off x="7729537" y="5486721"/>
            <a:ext cx="0" cy="45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048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Структуры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186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Хранить в программе описание характеристик некоторого объекта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45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73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 - </a:t>
            </a:r>
            <a:r>
              <a:rPr lang="ru-RU" dirty="0"/>
              <a:t>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0622" y="1600207"/>
            <a:ext cx="8037385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Для каждого человека нужно создавать по пять отдельных переменных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долго, могут быть опечатки</a:t>
            </a:r>
          </a:p>
          <a:p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Чтобы передать в функцию, нужно перечислить все аргументы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можно перепутать порядок</a:t>
            </a: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aliceBirthYear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aliceBirthMonth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aliceBirthDay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aliceHeight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Как вернуть из функции?</a:t>
            </a:r>
          </a:p>
        </p:txBody>
      </p:sp>
    </p:spTree>
    <p:extLst>
      <p:ext uri="{BB962C8B-B14F-4D97-AF65-F5344CB8AC3E}">
        <p14:creationId xmlns:p14="http://schemas.microsoft.com/office/powerpoint/2010/main" val="1670110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Свой тип данных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Точка с запятой обязательно</a:t>
            </a:r>
          </a:p>
          <a:p>
            <a:pPr latinLnBrk="1"/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human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Создаём переменные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72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7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45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объявлять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Внутри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Вне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Внутри других структур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j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8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быть членом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Если можно создать переменную этого типа, то это может быть членом структуры</a:t>
            </a:r>
          </a:p>
          <a:p>
            <a:pPr marL="0" indent="0">
              <a:buNone/>
            </a:pP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Например:</a:t>
            </a:r>
          </a:p>
          <a:p>
            <a:r>
              <a:rPr lang="ru-RU" dirty="0">
                <a:latin typeface="Consolas" panose="020B0609020204030204" pitchFamily="49" charset="0"/>
              </a:rPr>
              <a:t>Примитивные типы: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 ...</a:t>
            </a:r>
          </a:p>
          <a:p>
            <a:r>
              <a:rPr lang="ru-RU" dirty="0">
                <a:latin typeface="Consolas" panose="020B0609020204030204" pitchFamily="49" charset="0"/>
              </a:rPr>
              <a:t>Другие структуры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Массивы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latin typeface="Consolas" panose="020B0609020204030204" pitchFamily="49" charset="0"/>
              </a:rPr>
              <a:t>Строки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9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1EC5DF8F-BAE8-1285-8F99-66E50064106C}"/>
              </a:ext>
            </a:extLst>
          </p:cNvPr>
          <p:cNvSpPr txBox="1">
            <a:spLocks/>
          </p:cNvSpPr>
          <p:nvPr/>
        </p:nvSpPr>
        <p:spPr>
          <a:xfrm>
            <a:off x="838200" y="1682749"/>
            <a:ext cx="10515600" cy="4667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ru-RU" sz="1600" dirty="0"/>
              <a:t>* Оператор применяется только внутри </a:t>
            </a:r>
            <a:r>
              <a:rPr lang="ru-RU" sz="1600" b="1" dirty="0"/>
              <a:t>циклов</a:t>
            </a:r>
            <a:r>
              <a:rPr lang="ru-RU" sz="1600" dirty="0"/>
              <a:t> и </a:t>
            </a:r>
            <a:r>
              <a:rPr lang="en-US" sz="1600" b="1" dirty="0"/>
              <a:t>switch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en-US" sz="1600" dirty="0"/>
              <a:t>**</a:t>
            </a:r>
            <a:r>
              <a:rPr lang="ru-RU" sz="1600" dirty="0"/>
              <a:t> Прерывает выполнение кода в ближайшем цикле или </a:t>
            </a:r>
            <a:r>
              <a:rPr lang="en-US" sz="1600" dirty="0"/>
              <a:t>switch-</a:t>
            </a:r>
            <a:r>
              <a:rPr lang="ru-RU" sz="1600" dirty="0"/>
              <a:t>е и передаёт управление следующему за прерванным стэйтменту </a:t>
            </a:r>
            <a:endParaRPr lang="en-US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break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350" y="1825624"/>
            <a:ext cx="7029449" cy="3203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903693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Data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Data now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2018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0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2019</a:t>
            </a:r>
          </a:p>
          <a:p>
            <a:pPr marL="0" indent="0">
              <a:buNone/>
            </a:pPr>
            <a:endParaRPr lang="en-US" dirty="0">
              <a:solidFill>
                <a:srgbClr val="0000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9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2028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3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joe.id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1,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32,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60000.0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frank.id = 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28,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С++11</a:t>
            </a:r>
          </a:p>
        </p:txBody>
      </p:sp>
    </p:spTree>
    <p:extLst>
      <p:ext uri="{BB962C8B-B14F-4D97-AF65-F5344CB8AC3E}">
        <p14:creationId xmlns:p14="http://schemas.microsoft.com/office/powerpoint/2010/main" val="2860181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length = 1.0, width = 1.0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Меняем значение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09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С++11 – Ошибка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C++14 -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Разрешено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 =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1.0, 1.0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16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fontScale="92500" lnSpcReduction="1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Employee joe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joe.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1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latin typeface="Consolas" panose="020B0609020204030204" pitchFamily="49" charset="0"/>
              </a:rPr>
              <a:t> Employee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200" dirty="0">
                <a:latin typeface="Consolas" panose="020B0609020204030204" pitchFamily="49" charset="0"/>
              </a:rPr>
              <a:t> id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wage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Employee 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latin typeface="Consolas" panose="020B0609020204030204" pitchFamily="49" charset="0"/>
              </a:rPr>
              <a:t>, mike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mike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joe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Копирование значений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в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mike</a:t>
            </a:r>
            <a:endParaRPr lang="en-US" sz="2200" b="1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2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Присваивание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полям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новых значений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C++14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6.3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endParaRPr lang="ru-R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29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fontScale="77500" lnSpcReduction="2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 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employee.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60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14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24.15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joe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28.3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24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425249" y="1686335"/>
          <a:ext cx="7496176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□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00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24.15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15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20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28.3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продолжения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нажмите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любую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клавишу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 . .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8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1EC5DF8F-BAE8-1285-8F99-66E50064106C}"/>
              </a:ext>
            </a:extLst>
          </p:cNvPr>
          <p:cNvSpPr txBox="1">
            <a:spLocks/>
          </p:cNvSpPr>
          <p:nvPr/>
        </p:nvSpPr>
        <p:spPr>
          <a:xfrm>
            <a:off x="838200" y="1682749"/>
            <a:ext cx="10515600" cy="4667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ru-RU" sz="1600" dirty="0"/>
              <a:t>* Оператор применяется только внутри </a:t>
            </a:r>
            <a:r>
              <a:rPr lang="ru-RU" sz="1600" b="1" dirty="0"/>
              <a:t>циклов</a:t>
            </a:r>
            <a:endParaRPr lang="en-US" sz="16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en-US" sz="1600" dirty="0"/>
              <a:t>**</a:t>
            </a:r>
            <a:r>
              <a:rPr lang="ru-RU" sz="1600" dirty="0"/>
              <a:t> Прерывает выполнение текущей итерации</a:t>
            </a:r>
            <a:r>
              <a:rPr lang="en-US" sz="1600" dirty="0"/>
              <a:t> </a:t>
            </a:r>
            <a:r>
              <a:rPr lang="ru-RU" sz="1600" dirty="0"/>
              <a:t>ближайшего цикла, т.е. весь код в блоке от </a:t>
            </a:r>
            <a:r>
              <a:rPr lang="en-US" sz="1600" dirty="0"/>
              <a:t>continue </a:t>
            </a:r>
            <a:r>
              <a:rPr lang="ru-RU" sz="1600" dirty="0"/>
              <a:t>и ниже пропускается</a:t>
            </a:r>
            <a:endParaRPr lang="en-US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26" y="1811615"/>
            <a:ext cx="2362200" cy="3203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2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C56F6-F87C-3447-0CB9-D46A32664E41}"/>
              </a:ext>
            </a:extLst>
          </p:cNvPr>
          <p:cNvSpPr txBox="1"/>
          <p:nvPr/>
        </p:nvSpPr>
        <p:spPr>
          <a:xfrm>
            <a:off x="5886450" y="1690688"/>
            <a:ext cx="21595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1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2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49727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в функцию</a:t>
            </a:r>
            <a:r>
              <a:rPr lang="en-US" dirty="0"/>
              <a:t> </a:t>
            </a:r>
            <a:r>
              <a:rPr lang="ru-RU" dirty="0"/>
              <a:t>через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16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структур из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temp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main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zero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93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Дополнительные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0436082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Vector3d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Vector3d v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 = p;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Ошибка. У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и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 </a:t>
            </a:r>
            <a:r>
              <a:rPr lang="ru-RU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разные типы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80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{{}, {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=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].y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].z;</a:t>
            </a: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8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Employee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latin typeface="Consolas" panose="020B0609020204030204" pitchFamily="49" charset="0"/>
              </a:rPr>
              <a:t> 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age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wage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Company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Employee CEO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CEO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– это структура</a:t>
            </a: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numberOfEmployees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 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Company </a:t>
            </a:r>
            <a:r>
              <a:rPr lang="en-US" sz="2000" dirty="0" err="1">
                <a:latin typeface="Consolas" panose="020B0609020204030204" pitchFamily="49" charset="0"/>
              </a:rPr>
              <a:t>myCompany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60000.0f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myCompany.CEO.id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94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16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656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24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10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366030" y="2102255"/>
          <a:ext cx="31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366030" y="4509120"/>
          <a:ext cx="31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733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Массивы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82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1EC5DF8F-BAE8-1285-8F99-66E50064106C}"/>
              </a:ext>
            </a:extLst>
          </p:cNvPr>
          <p:cNvSpPr txBox="1">
            <a:spLocks/>
          </p:cNvSpPr>
          <p:nvPr/>
        </p:nvSpPr>
        <p:spPr>
          <a:xfrm>
            <a:off x="838200" y="1682749"/>
            <a:ext cx="10515600" cy="4667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ru-RU" sz="1600" dirty="0"/>
              <a:t>* Оператор применяется где угодно внутри </a:t>
            </a:r>
            <a:r>
              <a:rPr lang="ru-RU" sz="1600" b="1" dirty="0"/>
              <a:t>функции</a:t>
            </a:r>
            <a:endParaRPr lang="en-US" sz="16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en-US" sz="1600" dirty="0"/>
              <a:t>**</a:t>
            </a:r>
            <a:r>
              <a:rPr lang="ru-RU" sz="1600" dirty="0"/>
              <a:t> Прерывает выполнение текущей функции и возвращает управление в точку вызова. Результат работы функции равен значению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ru-RU" sz="1600" dirty="0"/>
              <a:t>указанному после оператора.</a:t>
            </a:r>
            <a:endParaRPr lang="en-US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return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0" y="1690688"/>
            <a:ext cx="2362200" cy="3203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2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26313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Статические :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Динамические: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STL: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(10)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592583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F7FF86-FD9E-B255-5C52-AC7CE910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75" y="0"/>
            <a:ext cx="9168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05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91F66B-D7A2-2A74-CA24-F5F16DA3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96" y="0"/>
            <a:ext cx="9591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73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Итератор — это структура данных, предназначенная, для того чтобы перебирать элементы контейнера (последовательности), при этом не задумываясь, с каким именно контейнером происходит работа. 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Получить итераторы у контейнера можно через: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75000"/>
              <a:tabLst>
                <a:tab pos="457200" algn="l"/>
              </a:tabLst>
            </a:pPr>
            <a:r>
              <a:rPr lang="ru-RU" sz="2000" dirty="0"/>
              <a:t>методы </a:t>
            </a:r>
            <a:r>
              <a:rPr lang="en-US" sz="2000" dirty="0">
                <a:latin typeface="Consolas" panose="020B0609020204030204" pitchFamily="49" charset="0"/>
              </a:rPr>
              <a:t>begin()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>
                <a:latin typeface="Consolas" panose="020B0609020204030204" pitchFamily="49" charset="0"/>
              </a:rPr>
              <a:t>end()</a:t>
            </a:r>
            <a:r>
              <a:rPr lang="en-US" sz="2000" dirty="0"/>
              <a:t>: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75000"/>
              <a:tabLst>
                <a:tab pos="457200" algn="l"/>
              </a:tabLst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одноимённые функции: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(array);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75000"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Чтобы ходить по контейнеру в обратном направлении используются реверс-итераторы: </a:t>
            </a:r>
            <a:r>
              <a:rPr lang="en-US" sz="2000" dirty="0" err="1"/>
              <a:t>r</a:t>
            </a:r>
            <a:r>
              <a:rPr lang="en-US" sz="2000" dirty="0" err="1">
                <a:latin typeface="Consolas" panose="020B0609020204030204" pitchFamily="49" charset="0"/>
              </a:rPr>
              <a:t>begin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r</a:t>
            </a:r>
            <a:r>
              <a:rPr lang="en-US" sz="2000" dirty="0">
                <a:latin typeface="Consolas" panose="020B0609020204030204" pitchFamily="49" charset="0"/>
              </a:rPr>
              <a:t>end().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348923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1ACA27-3297-9A02-64F3-7A49FA5A0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0887" y="2238375"/>
            <a:ext cx="5610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81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8BC28F44-9F9B-0AC4-5955-AC5E54742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769"/>
          <a:stretch/>
        </p:blipFill>
        <p:spPr>
          <a:xfrm>
            <a:off x="2756786" y="1885155"/>
            <a:ext cx="6678427" cy="3795713"/>
          </a:xfrm>
        </p:spPr>
      </p:pic>
    </p:spTree>
    <p:extLst>
      <p:ext uri="{BB962C8B-B14F-4D97-AF65-F5344CB8AC3E}">
        <p14:creationId xmlns:p14="http://schemas.microsoft.com/office/powerpoint/2010/main" val="7997354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76AD68B-F8DB-FD62-ED17-AC895737B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338" y="1882775"/>
            <a:ext cx="5845324" cy="4351338"/>
          </a:xfrm>
        </p:spPr>
      </p:pic>
    </p:spTree>
    <p:extLst>
      <p:ext uri="{BB962C8B-B14F-4D97-AF65-F5344CB8AC3E}">
        <p14:creationId xmlns:p14="http://schemas.microsoft.com/office/powerpoint/2010/main" val="18279469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3D1B55-1AE6-22CD-2363-B71C94386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96" y="0"/>
            <a:ext cx="9591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Переменные и типы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75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Переменная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687AE9-648B-5C38-768F-B9760C45A9B0}"/>
              </a:ext>
            </a:extLst>
          </p:cNvPr>
          <p:cNvSpPr/>
          <p:nvPr/>
        </p:nvSpPr>
        <p:spPr>
          <a:xfrm>
            <a:off x="5314950" y="3390900"/>
            <a:ext cx="15621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E18FA-5886-1F24-3A87-5FDA6CDF2944}"/>
              </a:ext>
            </a:extLst>
          </p:cNvPr>
          <p:cNvSpPr txBox="1"/>
          <p:nvPr/>
        </p:nvSpPr>
        <p:spPr>
          <a:xfrm>
            <a:off x="1615290" y="3494157"/>
            <a:ext cx="3281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Идентификатор</a:t>
            </a:r>
            <a:r>
              <a:rPr lang="en-US" sz="2000" dirty="0"/>
              <a:t>/</a:t>
            </a:r>
            <a:r>
              <a:rPr lang="ru-RU" sz="2000" dirty="0"/>
              <a:t>имя</a:t>
            </a:r>
            <a:r>
              <a:rPr lang="en-US" sz="2000" dirty="0"/>
              <a:t> (name)</a:t>
            </a:r>
          </a:p>
          <a:p>
            <a:pPr algn="ctr"/>
            <a:r>
              <a:rPr lang="ru-RU" sz="2000" dirty="0">
                <a:solidFill>
                  <a:schemeClr val="bg2">
                    <a:lumMod val="90000"/>
                  </a:schemeClr>
                </a:solidFill>
              </a:rPr>
              <a:t>может быть 0 или больше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0678E-BA8B-F05A-B3AE-39D8B9DE3143}"/>
              </a:ext>
            </a:extLst>
          </p:cNvPr>
          <p:cNvSpPr txBox="1"/>
          <p:nvPr/>
        </p:nvSpPr>
        <p:spPr>
          <a:xfrm>
            <a:off x="4734120" y="4514334"/>
            <a:ext cx="2723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Адрес (</a:t>
            </a:r>
            <a:r>
              <a:rPr lang="ru-RU" sz="20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0x7ffd7ca6b9a0</a:t>
            </a:r>
            <a:r>
              <a:rPr lang="ru-RU" sz="20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94B0E-5980-5774-146C-53CD26A05A00}"/>
              </a:ext>
            </a:extLst>
          </p:cNvPr>
          <p:cNvSpPr txBox="1"/>
          <p:nvPr/>
        </p:nvSpPr>
        <p:spPr>
          <a:xfrm>
            <a:off x="4655540" y="2729939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Значение (</a:t>
            </a:r>
            <a:r>
              <a:rPr lang="en-US" sz="2000" dirty="0"/>
              <a:t>"James Bond"</a:t>
            </a:r>
            <a:r>
              <a:rPr lang="ru-RU" sz="20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A398F-2C55-0C1A-B30D-13291DE8F70D}"/>
              </a:ext>
            </a:extLst>
          </p:cNvPr>
          <p:cNvSpPr txBox="1"/>
          <p:nvPr/>
        </p:nvSpPr>
        <p:spPr>
          <a:xfrm>
            <a:off x="7294914" y="3574893"/>
            <a:ext cx="1819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Тип (</a:t>
            </a:r>
            <a:r>
              <a:rPr lang="en-US" sz="2000" dirty="0"/>
              <a:t>std::string</a:t>
            </a:r>
            <a:r>
              <a:rPr lang="ru-RU" sz="2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5D79C-447D-B339-0489-F05F1720E345}"/>
              </a:ext>
            </a:extLst>
          </p:cNvPr>
          <p:cNvSpPr txBox="1"/>
          <p:nvPr/>
        </p:nvSpPr>
        <p:spPr>
          <a:xfrm>
            <a:off x="838200" y="16573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 Bond"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246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Типы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1171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2870</TotalTime>
  <Words>2872</Words>
  <Application>Microsoft Office PowerPoint</Application>
  <PresentationFormat>Широкоэкранный</PresentationFormat>
  <Paragraphs>584</Paragraphs>
  <Slides>67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Consolas</vt:lpstr>
      <vt:lpstr>Verdana</vt:lpstr>
      <vt:lpstr>Тема Office</vt:lpstr>
      <vt:lpstr>Алгоритмизация и программирование</vt:lpstr>
      <vt:lpstr>Операторы перехода (jump)</vt:lpstr>
      <vt:lpstr>goto</vt:lpstr>
      <vt:lpstr>break</vt:lpstr>
      <vt:lpstr>continue</vt:lpstr>
      <vt:lpstr>return</vt:lpstr>
      <vt:lpstr>Переменные и типы данных</vt:lpstr>
      <vt:lpstr>Переменная</vt:lpstr>
      <vt:lpstr>Типы данных</vt:lpstr>
      <vt:lpstr>Презентация PowerPoint</vt:lpstr>
      <vt:lpstr>Фундаментальные</vt:lpstr>
      <vt:lpstr>int | целое число</vt:lpstr>
      <vt:lpstr>signed и unsigned</vt:lpstr>
      <vt:lpstr>Целое число с заданными размерами</vt:lpstr>
      <vt:lpstr>assert | утверждение</vt:lpstr>
      <vt:lpstr>bool | Логический тип</vt:lpstr>
      <vt:lpstr>Числа с плавающий запятой</vt:lpstr>
      <vt:lpstr>Числа с плавающий запятой</vt:lpstr>
      <vt:lpstr>void | Ничто</vt:lpstr>
      <vt:lpstr>std::nullptr_t | Тип для нулевого указателя</vt:lpstr>
      <vt:lpstr>char</vt:lpstr>
      <vt:lpstr>Потоковый ввод/вывод</vt:lpstr>
      <vt:lpstr>Потоковый вывод</vt:lpstr>
      <vt:lpstr>Потоковый ввод</vt:lpstr>
      <vt:lpstr>Стандартные потоки</vt:lpstr>
      <vt:lpstr>Крокозябры</vt:lpstr>
      <vt:lpstr>setlocale</vt:lpstr>
      <vt:lpstr>Откуда берутся крокозябры</vt:lpstr>
      <vt:lpstr>Составные типы</vt:lpstr>
      <vt:lpstr>Типы</vt:lpstr>
      <vt:lpstr>Структуры</vt:lpstr>
      <vt:lpstr>Постановка задачи</vt:lpstr>
      <vt:lpstr>Решение I</vt:lpstr>
      <vt:lpstr>Решение I - Проблемы</vt:lpstr>
      <vt:lpstr>Решение II - Структуры</vt:lpstr>
      <vt:lpstr>Решение II - Структуры</vt:lpstr>
      <vt:lpstr>Решение II - Структуры</vt:lpstr>
      <vt:lpstr>Где можно объявлять структуры?</vt:lpstr>
      <vt:lpstr>Что может быть членом структуры?</vt:lpstr>
      <vt:lpstr>Как работать со структурой </vt:lpstr>
      <vt:lpstr>Как работать со структурой </vt:lpstr>
      <vt:lpstr>Инициализация структуры  I</vt:lpstr>
      <vt:lpstr>Инициализация структуры  II  C++11/C++14</vt:lpstr>
      <vt:lpstr>Инициализация структуры  III  C++11/C++14</vt:lpstr>
      <vt:lpstr>Присваивание значений структурам  I</vt:lpstr>
      <vt:lpstr>Присваивание значений структурам  II</vt:lpstr>
      <vt:lpstr>Передача структуры как параметр в функцию</vt:lpstr>
      <vt:lpstr>Передача структуры как параметр в функцию</vt:lpstr>
      <vt:lpstr>Передача структуры как параметр в функцию</vt:lpstr>
      <vt:lpstr>Передача структуры в функцию через указатель</vt:lpstr>
      <vt:lpstr>Возврат структур из функций</vt:lpstr>
      <vt:lpstr>Презентация PowerPoint</vt:lpstr>
      <vt:lpstr>Разные типы</vt:lpstr>
      <vt:lpstr>Массив структур</vt:lpstr>
      <vt:lpstr>Вложенные структуры</vt:lpstr>
      <vt:lpstr>Размер структуры и выравнивание  I</vt:lpstr>
      <vt:lpstr>Размер структуры и выравнивание  II</vt:lpstr>
      <vt:lpstr>Размер структуры и выравнивание  II</vt:lpstr>
      <vt:lpstr>Массивы</vt:lpstr>
      <vt:lpstr>Массивы</vt:lpstr>
      <vt:lpstr>Презентация PowerPoint</vt:lpstr>
      <vt:lpstr>Презентация PowerPoint</vt:lpstr>
      <vt:lpstr>Итераторы (начало)</vt:lpstr>
      <vt:lpstr>Итераторы (начало)</vt:lpstr>
      <vt:lpstr>Итераторы (начало)</vt:lpstr>
      <vt:lpstr>Итераторы (начало)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309</cp:revision>
  <dcterms:created xsi:type="dcterms:W3CDTF">2022-09-17T16:00:43Z</dcterms:created>
  <dcterms:modified xsi:type="dcterms:W3CDTF">2022-12-14T00:30:50Z</dcterms:modified>
</cp:coreProperties>
</file>