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2" r:id="rId3"/>
    <p:sldId id="264" r:id="rId4"/>
    <p:sldId id="271" r:id="rId5"/>
    <p:sldId id="306" r:id="rId6"/>
    <p:sldId id="304" r:id="rId7"/>
    <p:sldId id="310" r:id="rId8"/>
    <p:sldId id="311" r:id="rId9"/>
    <p:sldId id="312" r:id="rId10"/>
    <p:sldId id="315" r:id="rId11"/>
    <p:sldId id="316" r:id="rId12"/>
    <p:sldId id="309" r:id="rId13"/>
    <p:sldId id="305" r:id="rId14"/>
    <p:sldId id="274" r:id="rId15"/>
    <p:sldId id="307" r:id="rId16"/>
    <p:sldId id="275" r:id="rId17"/>
    <p:sldId id="308" r:id="rId18"/>
    <p:sldId id="318" r:id="rId19"/>
    <p:sldId id="322" r:id="rId20"/>
    <p:sldId id="317" r:id="rId21"/>
    <p:sldId id="326" r:id="rId22"/>
    <p:sldId id="327" r:id="rId23"/>
    <p:sldId id="328" r:id="rId24"/>
    <p:sldId id="329" r:id="rId25"/>
    <p:sldId id="330" r:id="rId26"/>
    <p:sldId id="331" r:id="rId27"/>
    <p:sldId id="332" r:id="rId28"/>
    <p:sldId id="333" r:id="rId29"/>
    <p:sldId id="334" r:id="rId30"/>
    <p:sldId id="320" r:id="rId31"/>
    <p:sldId id="323" r:id="rId32"/>
    <p:sldId id="321" r:id="rId33"/>
    <p:sldId id="302" r:id="rId34"/>
    <p:sldId id="325" r:id="rId3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43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A8DA07-F16D-B69B-14A0-7418829B71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4B3408F-C035-7F86-E532-B954222B04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9C57AC3-650B-F8BF-09C8-C2B4DCF5D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991E7-4DC9-4E0A-97D8-D75A75B67893}" type="datetimeFigureOut">
              <a:rPr lang="ru-RU" smtClean="0"/>
              <a:t>28.11.2022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25080A7-D173-D34E-D987-E2C0D226D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89F0AEA-F271-E44D-94AC-243C2E0D3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19BD0-409E-409F-B778-C62C72C54D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057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D43101-E793-1814-4501-14D47ED3D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8BDF28E-053E-8207-289B-815750ED36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A10BEA8-5DA4-8A74-2DB9-E89C620D9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991E7-4DC9-4E0A-97D8-D75A75B67893}" type="datetimeFigureOut">
              <a:rPr lang="ru-RU" smtClean="0"/>
              <a:t>28.11.2022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F44EB9A-EC5F-78B3-1922-55441952E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8BA7CAC-00E8-85DE-A274-DF1FD1A60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19BD0-409E-409F-B778-C62C72C54D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7149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43CE06E1-A559-DC12-8662-7F99C8E103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48BA418-DCB5-B785-79A6-5998ED0DE4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C71EC3E-DBBD-CD2F-8DC1-BB7902D3C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991E7-4DC9-4E0A-97D8-D75A75B67893}" type="datetimeFigureOut">
              <a:rPr lang="ru-RU" smtClean="0"/>
              <a:t>28.11.2022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0BBC658-E40F-8E05-ABE2-042431F36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CF6B605-74F8-AA8D-86C6-78196C1EE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19BD0-409E-409F-B778-C62C72C54D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2128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0891F9-3476-AFE5-6F5E-3F6F34953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5018E34-1152-017B-392E-EC5AF886F2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AE6B264-13E2-2D5F-75D0-68AB7CE59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991E7-4DC9-4E0A-97D8-D75A75B67893}" type="datetimeFigureOut">
              <a:rPr lang="ru-RU" smtClean="0"/>
              <a:t>28.11.2022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9F410B0-1B06-0F94-EF8F-6FA03AC97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62BC443-9DF8-7811-4F50-DA0939A2C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19BD0-409E-409F-B778-C62C72C54D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809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BB0E42-F26B-36E2-773A-5304DE8E2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70D50AC-8755-6F61-DE6D-718C5790F6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B19F538-368E-46C8-6A0B-73E271187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991E7-4DC9-4E0A-97D8-D75A75B67893}" type="datetimeFigureOut">
              <a:rPr lang="ru-RU" smtClean="0"/>
              <a:t>28.11.2022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E3814CB-16AC-34F1-BD55-C50011C47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22C7843-79DC-CD5D-6D5F-64D2C2E8A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19BD0-409E-409F-B778-C62C72C54D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7258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42D8AA-77C9-6CF3-B23C-060CF9A58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0AA2B99-F80E-BA07-D1F9-3C064028AB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52856C9-4F89-DF11-6470-C211857335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7DFBB0F-B9D7-A90B-517E-16E12B228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991E7-4DC9-4E0A-97D8-D75A75B67893}" type="datetimeFigureOut">
              <a:rPr lang="ru-RU" smtClean="0"/>
              <a:t>28.11.2022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3C37F6E-1F4C-532F-0447-20BD32FC4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EEC7790-8BEB-A53E-96DA-59A20A267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19BD0-409E-409F-B778-C62C72C54D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4065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49CB15-C3CC-FC8F-4267-77F81CB56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0EB9DDC-5705-3392-3A7F-B93CB61E51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0E84CF1-DE2E-70BA-ACCD-77EF4A52F9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C525FDA-E12E-5810-A164-BD0B3009F0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3155AC6-2DE0-9644-8874-5C573FD637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E030CBA1-E9C4-65D8-3F54-9C4327D31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991E7-4DC9-4E0A-97D8-D75A75B67893}" type="datetimeFigureOut">
              <a:rPr lang="ru-RU" smtClean="0"/>
              <a:t>28.11.2022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DF279D99-E15E-B520-A991-2EC66A292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F72153C6-95A4-8AB3-96F5-7545958C5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19BD0-409E-409F-B778-C62C72C54D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5266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813BC6-745F-95A9-F0A9-5D3F0117D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CD8FD2A-5A7C-06F8-BA11-FEEC2B2AE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991E7-4DC9-4E0A-97D8-D75A75B67893}" type="datetimeFigureOut">
              <a:rPr lang="ru-RU" smtClean="0"/>
              <a:t>28.11.2022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D2B2300-90F1-8EE1-7A1B-9E065770B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D84C6DD-ED50-4B35-179E-27063A1D5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19BD0-409E-409F-B778-C62C72C54D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817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2AEB7D92-DC5A-0240-10C9-26EA015DC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991E7-4DC9-4E0A-97D8-D75A75B67893}" type="datetimeFigureOut">
              <a:rPr lang="ru-RU" smtClean="0"/>
              <a:t>28.11.2022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DC8479B-E009-4084-DC5E-8C0C58FD0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A1C52AC-6679-DDE2-EAB6-B90CA53E1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19BD0-409E-409F-B778-C62C72C54D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4433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ED1796-E9D7-5349-C5F0-0F6219031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04F04D9-CF54-2F53-1E1D-513D115185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466DECA-58B4-D9CA-A32D-E551C29501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73B75B1-5F06-22C7-2744-E67592E6A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991E7-4DC9-4E0A-97D8-D75A75B67893}" type="datetimeFigureOut">
              <a:rPr lang="ru-RU" smtClean="0"/>
              <a:t>28.11.2022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A59913B-8E29-FDEA-AD42-E6C129E28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A6341C7-ACF3-27A9-D41E-A81E34A26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19BD0-409E-409F-B778-C62C72C54D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5692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12B9E6-90A4-8F78-CEE1-18AC161EB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B634F4B9-4857-D367-1A7E-378A1261D3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15942A2-88A4-A456-BA8F-817EB03F4B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8534529-81F3-E5CC-F7D5-302D2CBE1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991E7-4DC9-4E0A-97D8-D75A75B67893}" type="datetimeFigureOut">
              <a:rPr lang="ru-RU" smtClean="0"/>
              <a:t>28.11.2022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3B7EC93-E8EE-A4C6-C2D9-F55147722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51F8081-862B-8E61-8D8F-DB05F660C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19BD0-409E-409F-B778-C62C72C54D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1343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3CBF59-2F6E-7D92-8A20-0252AACE2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9722C2E-80F7-9376-442A-D3077DAF06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64D304D-BEEF-15F0-D934-036B464557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A991E7-4DC9-4E0A-97D8-D75A75B67893}" type="datetimeFigureOut">
              <a:rPr lang="ru-RU" smtClean="0"/>
              <a:t>28.11.2022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CDAF6ED-B9AA-6C8C-C90F-3CCDC274B8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2593123-3CF9-7A37-5654-90498C0463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19BD0-409E-409F-B778-C62C72C54D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5354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odbolt.org/" TargetMode="External"/><Relationship Id="rId2" Type="http://schemas.openxmlformats.org/officeDocument/2006/relationships/hyperlink" Target="https://wandbox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onlinegdb.com/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andbox.org/" TargetMode="External"/><Relationship Id="rId2" Type="http://schemas.openxmlformats.org/officeDocument/2006/relationships/hyperlink" Target="https://visualstudio.microsoft.com/ru/downloads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cppreference.com/w/cpp/links" TargetMode="External"/><Relationship Id="rId2" Type="http://schemas.openxmlformats.org/officeDocument/2006/relationships/hyperlink" Target="https://isocpp.org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hyperlink" Target="https://wandbox.org/" TargetMode="Externa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://gcc.gnu.org/" TargetMode="External"/><Relationship Id="rId13" Type="http://schemas.openxmlformats.org/officeDocument/2006/relationships/hyperlink" Target="https://www.ibm.com/us-en/marketplace/xl-cpp-linux-compiler-power" TargetMode="External"/><Relationship Id="rId3" Type="http://schemas.openxmlformats.org/officeDocument/2006/relationships/image" Target="../media/image4.png"/><Relationship Id="rId7" Type="http://schemas.openxmlformats.org/officeDocument/2006/relationships/image" Target="../media/image8.jpeg"/><Relationship Id="rId12" Type="http://schemas.openxmlformats.org/officeDocument/2006/relationships/hyperlink" Target="http://www.oracle.com/technetwork/server-storage/solarisstudio/overview/index.html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hyperlink" Target="https://www.embarcadero.com/free-tools/ccompiler" TargetMode="External"/><Relationship Id="rId5" Type="http://schemas.openxmlformats.org/officeDocument/2006/relationships/image" Target="../media/image6.jpeg"/><Relationship Id="rId10" Type="http://schemas.openxmlformats.org/officeDocument/2006/relationships/hyperlink" Target="https://visualstudio.microsoft.com/ru/vs/community/" TargetMode="External"/><Relationship Id="rId4" Type="http://schemas.openxmlformats.org/officeDocument/2006/relationships/image" Target="../media/image5.png"/><Relationship Id="rId9" Type="http://schemas.openxmlformats.org/officeDocument/2006/relationships/hyperlink" Target="http://clang.llvm.org/get_started.html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vk.com/id444710087" TargetMode="External"/><Relationship Id="rId2" Type="http://schemas.openxmlformats.org/officeDocument/2006/relationships/hyperlink" Target="mailto:chabanov.vv@cfuv.ru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vk.com/id701465528" TargetMode="External"/><Relationship Id="rId4" Type="http://schemas.openxmlformats.org/officeDocument/2006/relationships/hyperlink" Target="mailto:timofeeva.sv@cfuv.ru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andbox.org/permlink/CdsQBl17oLjeu8yz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timsong-cpp.github.io/cppwp/n4868/lex.literal#kinds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wandbox.org/permlink/g919ArA0C3dqefZ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ladimirChabanov/alg_and_prog_03.03.03" TargetMode="External"/><Relationship Id="rId2" Type="http://schemas.openxmlformats.org/officeDocument/2006/relationships/hyperlink" Target="https://moodle.cfuv.ru/course/view.php?id=22885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wandbox.org/permlink/HwXb9ql6TuUac2f1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forms/d/e/1FAIpQLSdGawEno5apuJ2s5mwVS3XG2SevVkpZh8ODIt55vv-VZtB7qA/viewform?usp=sf_link" TargetMode="External"/><Relationship Id="rId2" Type="http://schemas.openxmlformats.org/officeDocument/2006/relationships/hyperlink" Target="https://contest.yandex.ru/contest/3/enter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7BC063-3831-522D-21D8-6B1239819E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8774" y="944237"/>
            <a:ext cx="10434452" cy="2387600"/>
          </a:xfrm>
        </p:spPr>
        <p:txBody>
          <a:bodyPr>
            <a:normAutofit/>
          </a:bodyPr>
          <a:lstStyle/>
          <a:p>
            <a:r>
              <a:rPr lang="ru-RU" sz="4800" b="1" dirty="0"/>
              <a:t>Алгоритмизация и программирование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A5FC3D9-C83F-5AC8-94FD-3ED4616559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30788"/>
            <a:ext cx="9144000" cy="1655762"/>
          </a:xfrm>
        </p:spPr>
        <p:txBody>
          <a:bodyPr>
            <a:normAutofit/>
          </a:bodyPr>
          <a:lstStyle/>
          <a:p>
            <a:r>
              <a:rPr lang="ru-RU" sz="3200" dirty="0"/>
              <a:t>Лекция 1</a:t>
            </a:r>
          </a:p>
        </p:txBody>
      </p:sp>
    </p:spTree>
    <p:extLst>
      <p:ext uri="{BB962C8B-B14F-4D97-AF65-F5344CB8AC3E}">
        <p14:creationId xmlns:p14="http://schemas.microsoft.com/office/powerpoint/2010/main" val="3653757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E1B5CE-3FF5-8872-4E45-94F98A8F6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ru-RU" b="1" dirty="0"/>
              <a:t>На каком языке будем писать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5A4FD29-8B8D-B673-6EB6-A93E58B250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08838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ABB163B2-2DA2-297C-856B-1DDC2EE8237F}"/>
              </a:ext>
            </a:extLst>
          </p:cNvPr>
          <p:cNvSpPr/>
          <p:nvPr/>
        </p:nvSpPr>
        <p:spPr>
          <a:xfrm>
            <a:off x="838200" y="3971464"/>
            <a:ext cx="2578768" cy="713218"/>
          </a:xfrm>
          <a:prstGeom prst="rect">
            <a:avLst/>
          </a:prstGeom>
          <a:ln w="190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80000" tIns="216000" rIns="180000" bIns="216000" rtlCol="0" anchor="ctr">
            <a:spAutoFit/>
          </a:bodyPr>
          <a:lstStyle/>
          <a:p>
            <a:pPr algn="ctr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23726B-67A7-A641-1F0C-BE28E353A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С++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7F0077BB-C01F-B76A-7809-E8F4E99D60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325" y="1854713"/>
            <a:ext cx="2578768" cy="2578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C83D2E21-149F-F997-D15D-353E6570310C}"/>
              </a:ext>
            </a:extLst>
          </p:cNvPr>
          <p:cNvSpPr/>
          <p:nvPr/>
        </p:nvSpPr>
        <p:spPr>
          <a:xfrm>
            <a:off x="3860651" y="1642955"/>
            <a:ext cx="7635288" cy="2578769"/>
          </a:xfrm>
          <a:prstGeom prst="rect">
            <a:avLst/>
          </a:prstGeom>
          <a:ln w="190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80000" tIns="216000" rIns="180000" bIns="216000" rtlCol="0" anchor="t">
            <a:noAutofit/>
          </a:bodyPr>
          <a:lstStyle/>
          <a:p>
            <a:r>
              <a:rPr lang="ru-RU" sz="2000" b="1" dirty="0">
                <a:solidFill>
                  <a:schemeClr val="tx1"/>
                </a:solidFill>
              </a:rPr>
              <a:t>С</a:t>
            </a:r>
            <a:r>
              <a:rPr lang="ru-RU" sz="2000" b="1" i="0" dirty="0">
                <a:solidFill>
                  <a:schemeClr val="tx1"/>
                </a:solidFill>
                <a:effectLst/>
              </a:rPr>
              <a:t>++</a:t>
            </a:r>
            <a:r>
              <a:rPr lang="ru-RU" sz="2000" b="0" i="0" dirty="0">
                <a:solidFill>
                  <a:schemeClr val="tx1"/>
                </a:solidFill>
                <a:effectLst/>
              </a:rPr>
              <a:t> - </a:t>
            </a:r>
            <a:r>
              <a:rPr lang="ru-RU" sz="2000" b="0" i="0" u="none" strike="noStrike" dirty="0">
                <a:solidFill>
                  <a:schemeClr val="tx1"/>
                </a:solidFill>
                <a:effectLst/>
              </a:rPr>
              <a:t>компилируемый</a:t>
            </a:r>
            <a:r>
              <a:rPr lang="ru-RU" sz="2000" b="0" i="0" dirty="0">
                <a:solidFill>
                  <a:schemeClr val="tx1"/>
                </a:solidFill>
                <a:effectLst/>
              </a:rPr>
              <a:t>, </a:t>
            </a:r>
            <a:r>
              <a:rPr lang="ru-RU" sz="2000" b="0" i="0" u="none" strike="noStrike" dirty="0">
                <a:solidFill>
                  <a:schemeClr val="tx1"/>
                </a:solidFill>
                <a:effectLst/>
              </a:rPr>
              <a:t>статически типизированный</a:t>
            </a:r>
            <a:r>
              <a:rPr lang="ru-RU" sz="2000" b="0" i="0" dirty="0">
                <a:solidFill>
                  <a:schemeClr val="tx1"/>
                </a:solidFill>
                <a:effectLst/>
              </a:rPr>
              <a:t> </a:t>
            </a:r>
            <a:r>
              <a:rPr lang="ru-RU" sz="2000" b="0" i="0" u="none" strike="noStrike" dirty="0">
                <a:solidFill>
                  <a:schemeClr val="tx1"/>
                </a:solidFill>
                <a:effectLst/>
              </a:rPr>
              <a:t>язык программирования</a:t>
            </a:r>
            <a:r>
              <a:rPr lang="ru-RU" sz="2000" b="0" i="0" dirty="0">
                <a:solidFill>
                  <a:schemeClr val="tx1"/>
                </a:solidFill>
                <a:effectLst/>
              </a:rPr>
              <a:t> общего назначения.</a:t>
            </a:r>
            <a:endParaRPr lang="en-US" sz="2000" b="0" i="0" dirty="0">
              <a:solidFill>
                <a:schemeClr val="tx1"/>
              </a:solidFill>
              <a:effectLst/>
            </a:endParaRPr>
          </a:p>
          <a:p>
            <a:pPr>
              <a:lnSpc>
                <a:spcPct val="150000"/>
              </a:lnSpc>
            </a:pPr>
            <a:r>
              <a:rPr lang="ru-RU" sz="2000" b="1" dirty="0">
                <a:solidFill>
                  <a:schemeClr val="tx1"/>
                </a:solidFill>
              </a:rPr>
              <a:t>Основной принцип: </a:t>
            </a:r>
            <a:r>
              <a:rPr lang="en-US" sz="2000" i="0" dirty="0">
                <a:solidFill>
                  <a:srgbClr val="333333"/>
                </a:solidFill>
                <a:effectLst/>
              </a:rPr>
              <a:t>zero-overhead</a:t>
            </a:r>
            <a:endParaRPr lang="ru-RU" sz="2000" i="0" dirty="0">
              <a:solidFill>
                <a:srgbClr val="333333"/>
              </a:solidFill>
              <a:effectLst/>
            </a:endParaRPr>
          </a:p>
          <a:p>
            <a:pPr>
              <a:lnSpc>
                <a:spcPct val="150000"/>
              </a:lnSpc>
            </a:pPr>
            <a:r>
              <a:rPr lang="ru-RU" sz="2000" b="1" dirty="0">
                <a:solidFill>
                  <a:srgbClr val="333333"/>
                </a:solidFill>
              </a:rPr>
              <a:t>Создан:</a:t>
            </a:r>
            <a:r>
              <a:rPr lang="ru-RU" sz="2000" dirty="0">
                <a:solidFill>
                  <a:srgbClr val="333333"/>
                </a:solidFill>
              </a:rPr>
              <a:t> в начале 80-</a:t>
            </a:r>
            <a:r>
              <a:rPr lang="en-US" sz="2000" dirty="0">
                <a:solidFill>
                  <a:srgbClr val="333333"/>
                </a:solidFill>
              </a:rPr>
              <a:t>x (</a:t>
            </a:r>
            <a:r>
              <a:rPr lang="ru-RU" sz="2000" dirty="0">
                <a:solidFill>
                  <a:srgbClr val="333333"/>
                </a:solidFill>
              </a:rPr>
              <a:t>появление: </a:t>
            </a:r>
            <a:r>
              <a:rPr lang="ru-RU" sz="2000" b="0" i="0" dirty="0">
                <a:solidFill>
                  <a:srgbClr val="333333"/>
                </a:solidFill>
                <a:effectLst/>
                <a:latin typeface="Circe"/>
              </a:rPr>
              <a:t>1983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Circe"/>
              </a:rPr>
              <a:t>; </a:t>
            </a:r>
            <a:r>
              <a:rPr lang="ru-RU" sz="2000" b="0" i="0" dirty="0">
                <a:solidFill>
                  <a:srgbClr val="333333"/>
                </a:solidFill>
                <a:effectLst/>
                <a:latin typeface="Circe"/>
              </a:rPr>
              <a:t>выпуск: 1985</a:t>
            </a:r>
            <a:r>
              <a:rPr lang="en-US" sz="2000" dirty="0">
                <a:solidFill>
                  <a:srgbClr val="333333"/>
                </a:solidFill>
              </a:rPr>
              <a:t>)</a:t>
            </a:r>
            <a:endParaRPr lang="ru-RU" sz="2000" i="0" dirty="0">
              <a:solidFill>
                <a:srgbClr val="333333"/>
              </a:solidFill>
              <a:effectLst/>
            </a:endParaRPr>
          </a:p>
          <a:p>
            <a:pPr>
              <a:lnSpc>
                <a:spcPct val="150000"/>
              </a:lnSpc>
            </a:pPr>
            <a:r>
              <a:rPr lang="ru-RU" sz="2000" b="1" i="0" dirty="0">
                <a:solidFill>
                  <a:srgbClr val="202122"/>
                </a:solidFill>
                <a:effectLst/>
              </a:rPr>
              <a:t>Автор: </a:t>
            </a:r>
            <a:r>
              <a:rPr lang="ru-RU" sz="2000" i="0" dirty="0" err="1">
                <a:solidFill>
                  <a:srgbClr val="202122"/>
                </a:solidFill>
                <a:effectLst/>
              </a:rPr>
              <a:t>Бьёрн</a:t>
            </a:r>
            <a:r>
              <a:rPr lang="ru-RU" sz="2000" i="0" dirty="0">
                <a:solidFill>
                  <a:srgbClr val="202122"/>
                </a:solidFill>
                <a:effectLst/>
              </a:rPr>
              <a:t> Страуструп</a:t>
            </a:r>
            <a:endParaRPr lang="ru-RU" sz="2000" dirty="0"/>
          </a:p>
          <a:p>
            <a:pPr>
              <a:lnSpc>
                <a:spcPct val="150000"/>
              </a:lnSpc>
            </a:pPr>
            <a:endParaRPr lang="en-US" sz="2000" b="1" i="0" dirty="0">
              <a:solidFill>
                <a:srgbClr val="333333"/>
              </a:solidFill>
              <a:effectLst/>
            </a:endParaRPr>
          </a:p>
          <a:p>
            <a:endParaRPr lang="ru-R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28883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E1B5CE-3FF5-8872-4E45-94F98A8F6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ru-RU" b="1" dirty="0"/>
              <a:t>Где писать код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5A4FD29-8B8D-B673-6EB6-A93E58B250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17243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Онлайн-компиляторы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algn="l">
              <a:spcBef>
                <a:spcPts val="960"/>
              </a:spcBef>
              <a:spcAft>
                <a:spcPts val="960"/>
              </a:spcAft>
              <a:buSzPts val="1000"/>
              <a:buNone/>
              <a:tabLst>
                <a:tab pos="457200" algn="l"/>
              </a:tabLst>
            </a:pPr>
            <a:r>
              <a:rPr lang="ru-RU" sz="2000" b="1" u="sng" dirty="0">
                <a:solidFill>
                  <a:srgbClr val="4183C4"/>
                </a:solidFill>
                <a:effectLst/>
                <a:ea typeface="Times New Roman" panose="02020603050405020304" pitchFamily="18" charset="0"/>
                <a:hlinkClick r:id="rId2"/>
              </a:rPr>
              <a:t>Wandbox</a:t>
            </a:r>
          </a:p>
          <a:p>
            <a:pPr>
              <a:spcBef>
                <a:spcPts val="960"/>
              </a:spcBef>
              <a:spcAft>
                <a:spcPts val="960"/>
              </a:spcAft>
              <a:buSzPct val="100000"/>
              <a:tabLst>
                <a:tab pos="457200" algn="l"/>
              </a:tabLst>
            </a:pPr>
            <a:r>
              <a:rPr lang="ru-RU" sz="2000" dirty="0">
                <a:effectLst/>
                <a:ea typeface="Times New Roman" panose="02020603050405020304" pitchFamily="18" charset="0"/>
              </a:rPr>
              <a:t>доступно большое количество языков (не только С++);</a:t>
            </a:r>
            <a:endParaRPr lang="ru-RU" sz="2000" dirty="0">
              <a:effectLst/>
              <a:ea typeface="Times New Roman" panose="02020603050405020304" pitchFamily="18" charset="0"/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indent="0">
              <a:spcBef>
                <a:spcPts val="960"/>
              </a:spcBef>
              <a:spcAft>
                <a:spcPts val="960"/>
              </a:spcAft>
              <a:buNone/>
            </a:pPr>
            <a:r>
              <a:rPr lang="ru-RU" sz="2000" b="1" u="sng" dirty="0" err="1">
                <a:solidFill>
                  <a:srgbClr val="4183C4"/>
                </a:solidFill>
                <a:effectLst/>
                <a:ea typeface="Times New Roman" panose="02020603050405020304" pitchFamily="18" charset="0"/>
                <a:hlinkClick r:id="rId3"/>
              </a:rPr>
              <a:t>Compiler</a:t>
            </a:r>
            <a:r>
              <a:rPr lang="ru-RU" sz="2000" b="1" u="sng" dirty="0">
                <a:solidFill>
                  <a:srgbClr val="4183C4"/>
                </a:solidFill>
                <a:effectLst/>
                <a:ea typeface="Times New Roman" panose="02020603050405020304" pitchFamily="18" charset="0"/>
                <a:hlinkClick r:id="rId3"/>
              </a:rPr>
              <a:t> Explorer</a:t>
            </a:r>
            <a:endParaRPr lang="ru-RU" sz="2000" dirty="0">
              <a:effectLst/>
              <a:ea typeface="Times New Roman" panose="02020603050405020304" pitchFamily="18" charset="0"/>
            </a:endParaRPr>
          </a:p>
          <a:p>
            <a:pPr>
              <a:buSzPct val="100000"/>
              <a:tabLst>
                <a:tab pos="457200" algn="l"/>
              </a:tabLst>
            </a:pPr>
            <a:r>
              <a:rPr lang="ru-RU" sz="2000" dirty="0">
                <a:effectLst/>
                <a:ea typeface="Times New Roman" panose="02020603050405020304" pitchFamily="18" charset="0"/>
              </a:rPr>
              <a:t>доступно большое количество языков (не только С++);</a:t>
            </a:r>
          </a:p>
          <a:p>
            <a:pPr>
              <a:buSzPct val="100000"/>
              <a:tabLst>
                <a:tab pos="457200" algn="l"/>
              </a:tabLst>
            </a:pPr>
            <a:r>
              <a:rPr lang="ru-RU" sz="2000" dirty="0">
                <a:effectLst/>
                <a:ea typeface="Times New Roman" panose="02020603050405020304" pitchFamily="18" charset="0"/>
              </a:rPr>
              <a:t>для С++ доступно множество различных компиляторов в том числе экспериментальных;</a:t>
            </a:r>
          </a:p>
          <a:p>
            <a:pPr>
              <a:buSzPct val="100000"/>
              <a:tabLst>
                <a:tab pos="457200" algn="l"/>
              </a:tabLst>
            </a:pPr>
            <a:r>
              <a:rPr lang="ru-RU" sz="2000" dirty="0">
                <a:effectLst/>
                <a:ea typeface="Times New Roman" panose="02020603050405020304" pitchFamily="18" charset="0"/>
              </a:rPr>
              <a:t>позволяет посмотреть ассемблерный код и сравнить его для разных вариантов сборки;</a:t>
            </a:r>
          </a:p>
          <a:p>
            <a:pPr>
              <a:buSzPct val="100000"/>
              <a:tabLst>
                <a:tab pos="457200" algn="l"/>
              </a:tabLst>
            </a:pPr>
            <a:r>
              <a:rPr lang="ru-RU" sz="2000" dirty="0">
                <a:effectLst/>
                <a:ea typeface="Times New Roman" panose="02020603050405020304" pitchFamily="18" charset="0"/>
              </a:rPr>
              <a:t>есть встроенная поддержка некоторых популярных библиотек;</a:t>
            </a:r>
          </a:p>
          <a:p>
            <a:pPr marL="0" indent="0" algn="l">
              <a:lnSpc>
                <a:spcPct val="107000"/>
              </a:lnSpc>
              <a:spcBef>
                <a:spcPts val="960"/>
              </a:spcBef>
              <a:spcAft>
                <a:spcPts val="800"/>
              </a:spcAft>
              <a:buNone/>
            </a:pPr>
            <a:r>
              <a:rPr lang="ru-RU" sz="2000" b="1" u="sng" dirty="0" err="1">
                <a:solidFill>
                  <a:srgbClr val="0563C1"/>
                </a:solidFill>
                <a:effectLst/>
                <a:ea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OnlineGDB</a:t>
            </a:r>
            <a:endParaRPr lang="en-US" sz="2000" b="1" u="sng" dirty="0">
              <a:solidFill>
                <a:srgbClr val="0563C1"/>
              </a:solidFill>
              <a:effectLst/>
              <a:ea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960"/>
              </a:spcBef>
              <a:spcAft>
                <a:spcPts val="800"/>
              </a:spcAft>
              <a:buSzPct val="100000"/>
            </a:pPr>
            <a:r>
              <a:rPr lang="ru-RU" sz="2000" dirty="0"/>
              <a:t>можно запустить </a:t>
            </a:r>
            <a:r>
              <a:rPr lang="ru-RU" sz="2000" dirty="0" err="1"/>
              <a:t>дебагер</a:t>
            </a:r>
            <a:r>
              <a:rPr lang="en-US" sz="2000" dirty="0"/>
              <a:t>.</a:t>
            </a:r>
            <a:endParaRPr lang="ru-RU" sz="2000" dirty="0"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</p:spTree>
    <p:extLst>
      <p:ext uri="{BB962C8B-B14F-4D97-AF65-F5344CB8AC3E}">
        <p14:creationId xmlns:p14="http://schemas.microsoft.com/office/powerpoint/2010/main" val="8444969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Локально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algn="l">
              <a:spcBef>
                <a:spcPts val="960"/>
              </a:spcBef>
              <a:spcAft>
                <a:spcPts val="960"/>
              </a:spcAft>
              <a:buSzPts val="1000"/>
              <a:buNone/>
              <a:tabLst>
                <a:tab pos="457200" algn="l"/>
              </a:tabLst>
            </a:pPr>
            <a:r>
              <a:rPr lang="en-US" sz="2000" b="1" u="sng" dirty="0">
                <a:solidFill>
                  <a:srgbClr val="4183C4"/>
                </a:solidFill>
                <a:effectLst/>
                <a:ea typeface="Times New Roman" panose="02020603050405020304" pitchFamily="18" charset="0"/>
                <a:hlinkClick r:id="rId2"/>
              </a:rPr>
              <a:t>Visual Studio</a:t>
            </a:r>
            <a:endParaRPr lang="ru-RU" sz="2000" b="1" u="sng" dirty="0">
              <a:solidFill>
                <a:srgbClr val="4183C4"/>
              </a:solidFill>
              <a:effectLst/>
              <a:ea typeface="Times New Roman" panose="02020603050405020304" pitchFamily="18" charset="0"/>
              <a:hlinkClick r:id="rId3"/>
            </a:endParaRPr>
          </a:p>
          <a:p>
            <a:pPr>
              <a:spcBef>
                <a:spcPts val="960"/>
              </a:spcBef>
              <a:spcAft>
                <a:spcPts val="960"/>
              </a:spcAft>
              <a:buSzPct val="100000"/>
              <a:tabLst>
                <a:tab pos="457200" algn="l"/>
              </a:tabLst>
            </a:pPr>
            <a:r>
              <a:rPr lang="ru-RU" sz="2000" dirty="0">
                <a:effectLst/>
                <a:ea typeface="Times New Roman" panose="02020603050405020304" pitchFamily="18" charset="0"/>
              </a:rPr>
              <a:t>доступно большое количество языков (не только С++);</a:t>
            </a:r>
            <a:endParaRPr lang="en-US" sz="2000" dirty="0">
              <a:ea typeface="Times New Roman" panose="02020603050405020304" pitchFamily="18" charset="0"/>
            </a:endParaRPr>
          </a:p>
          <a:p>
            <a:pPr>
              <a:spcBef>
                <a:spcPts val="960"/>
              </a:spcBef>
              <a:spcAft>
                <a:spcPts val="960"/>
              </a:spcAft>
              <a:buSzPct val="100000"/>
              <a:tabLst>
                <a:tab pos="457200" algn="l"/>
              </a:tabLst>
            </a:pPr>
            <a:r>
              <a:rPr lang="ru-RU" sz="2000" dirty="0">
                <a:ea typeface="Times New Roman" panose="02020603050405020304" pitchFamily="18" charset="0"/>
              </a:rPr>
              <a:t>"всё включено" (компилятор, отладчик, профилировщик)</a:t>
            </a:r>
            <a:r>
              <a:rPr lang="en-US" sz="2000" dirty="0">
                <a:ea typeface="Times New Roman" panose="02020603050405020304" pitchFamily="18" charset="0"/>
              </a:rPr>
              <a:t>;</a:t>
            </a:r>
          </a:p>
          <a:p>
            <a:pPr>
              <a:spcBef>
                <a:spcPts val="960"/>
              </a:spcBef>
              <a:spcAft>
                <a:spcPts val="960"/>
              </a:spcAft>
              <a:buSzPct val="100000"/>
              <a:tabLst>
                <a:tab pos="457200" algn="l"/>
              </a:tabLst>
            </a:pPr>
            <a:r>
              <a:rPr lang="ru-RU" sz="2000" dirty="0">
                <a:effectLst/>
                <a:ea typeface="Times New Roman" panose="02020603050405020304" pitchFamily="18" charset="0"/>
              </a:rPr>
              <a:t>есть </a:t>
            </a:r>
            <a:r>
              <a:rPr lang="en-US" sz="2000" dirty="0">
                <a:effectLst/>
                <a:ea typeface="Times New Roman" panose="02020603050405020304" pitchFamily="18" charset="0"/>
              </a:rPr>
              <a:t>community</a:t>
            </a:r>
            <a:r>
              <a:rPr lang="ru-RU" sz="2000" dirty="0">
                <a:effectLst/>
                <a:ea typeface="Times New Roman" panose="02020603050405020304" pitchFamily="18" charset="0"/>
              </a:rPr>
              <a:t> версия</a:t>
            </a:r>
            <a:r>
              <a:rPr lang="en-US" sz="2000" dirty="0">
                <a:effectLst/>
                <a:ea typeface="Times New Roman" panose="02020603050405020304" pitchFamily="18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7837249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E1B5CE-3FF5-8872-4E45-94F98A8F6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ru-RU" b="1" dirty="0"/>
              <a:t>Что такое код/программа на С++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5A4FD29-8B8D-B673-6EB6-A93E58B250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08157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Что такое код?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"Hello World"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lvl="0" indent="0" algn="l">
              <a:spcBef>
                <a:spcPts val="960"/>
              </a:spcBef>
              <a:spcAft>
                <a:spcPts val="960"/>
              </a:spcAft>
              <a:buSzPts val="1000"/>
              <a:buNone/>
              <a:tabLst>
                <a:tab pos="457200" algn="l"/>
              </a:tabLst>
            </a:pPr>
            <a:endParaRPr lang="en-US" sz="2000" dirty="0"/>
          </a:p>
          <a:p>
            <a:pPr marL="0" lvl="0" indent="0" algn="l">
              <a:spcBef>
                <a:spcPts val="960"/>
              </a:spcBef>
              <a:spcAft>
                <a:spcPts val="960"/>
              </a:spcAft>
              <a:buSzPts val="1000"/>
              <a:buNone/>
              <a:tabLst>
                <a:tab pos="457200" algn="l"/>
              </a:tabLst>
            </a:pPr>
            <a:r>
              <a:rPr lang="ru-RU" sz="2000" b="0" i="0" dirty="0">
                <a:effectLst/>
              </a:rPr>
              <a:t>Код – это текст, который написан в соответствии </a:t>
            </a:r>
            <a:r>
              <a:rPr lang="ru-RU" sz="2000" dirty="0"/>
              <a:t>с "правилами" языка – стандартом языка.</a:t>
            </a:r>
          </a:p>
          <a:p>
            <a:pPr marL="0" lvl="0" indent="0" algn="l">
              <a:spcBef>
                <a:spcPts val="960"/>
              </a:spcBef>
              <a:spcAft>
                <a:spcPts val="960"/>
              </a:spcAft>
              <a:buSzPts val="1000"/>
              <a:buNone/>
              <a:tabLst>
                <a:tab pos="457200" algn="l"/>
              </a:tabLst>
            </a:pPr>
            <a:r>
              <a:rPr lang="ru-RU" sz="2000" b="0" i="0" dirty="0">
                <a:effectLst/>
              </a:rPr>
              <a:t>Код должен быт сохранён в файл с определённым расширение</a:t>
            </a:r>
            <a:r>
              <a:rPr lang="ru-RU" sz="2000" dirty="0"/>
              <a:t>м</a:t>
            </a:r>
            <a:r>
              <a:rPr lang="ru-RU" sz="2000" b="0" i="0" dirty="0">
                <a:effectLst/>
              </a:rPr>
              <a:t> (для С++: .</a:t>
            </a:r>
            <a:r>
              <a:rPr lang="en-US" sz="2000" b="0" i="0" dirty="0" err="1">
                <a:effectLst/>
              </a:rPr>
              <a:t>cpp</a:t>
            </a:r>
            <a:r>
              <a:rPr lang="en-US" sz="2000" b="0" i="0" dirty="0">
                <a:effectLst/>
              </a:rPr>
              <a:t> .h . </a:t>
            </a:r>
            <a:r>
              <a:rPr lang="en-US" sz="2000" b="0" i="0" dirty="0" err="1">
                <a:effectLst/>
              </a:rPr>
              <a:t>hpp</a:t>
            </a:r>
            <a:r>
              <a:rPr lang="ru-RU" sz="2000" b="0" i="0" dirty="0">
                <a:effectLst/>
              </a:rPr>
              <a:t>, …)</a:t>
            </a:r>
            <a:r>
              <a:rPr lang="en-US" sz="2000" b="0" i="0" dirty="0">
                <a:effectLst/>
              </a:rPr>
              <a:t>;</a:t>
            </a:r>
            <a:endParaRPr lang="ru-RU" sz="2000" b="0" i="0" dirty="0">
              <a:effectLst/>
            </a:endParaRPr>
          </a:p>
          <a:p>
            <a:pPr>
              <a:spcBef>
                <a:spcPts val="960"/>
              </a:spcBef>
              <a:spcAft>
                <a:spcPts val="960"/>
              </a:spcAft>
              <a:buSzPct val="100000"/>
              <a:tabLst>
                <a:tab pos="457200" algn="l"/>
              </a:tabLst>
            </a:pPr>
            <a:r>
              <a:rPr lang="ru-RU" sz="2000" dirty="0"/>
              <a:t>файл с расширением </a:t>
            </a:r>
            <a:r>
              <a:rPr lang="en-US" sz="2000" dirty="0"/>
              <a:t>.</a:t>
            </a:r>
            <a:r>
              <a:rPr lang="en-US" sz="2000" dirty="0" err="1"/>
              <a:t>cpp</a:t>
            </a:r>
            <a:r>
              <a:rPr lang="en-US" sz="2000" dirty="0"/>
              <a:t> – </a:t>
            </a:r>
            <a:r>
              <a:rPr lang="ru-RU" sz="2000" dirty="0"/>
              <a:t>файл с исходным кодом (</a:t>
            </a:r>
            <a:r>
              <a:rPr lang="en-US" sz="2000" dirty="0"/>
              <a:t>Source Code File</a:t>
            </a:r>
            <a:r>
              <a:rPr lang="ru-RU" sz="2000" dirty="0"/>
              <a:t>)</a:t>
            </a:r>
            <a:r>
              <a:rPr lang="en-US" sz="2000" dirty="0"/>
              <a:t>;</a:t>
            </a:r>
            <a:endParaRPr lang="ru-RU" sz="2000" dirty="0"/>
          </a:p>
          <a:p>
            <a:pPr>
              <a:spcBef>
                <a:spcPts val="960"/>
              </a:spcBef>
              <a:spcAft>
                <a:spcPts val="960"/>
              </a:spcAft>
              <a:buSzPct val="100000"/>
              <a:tabLst>
                <a:tab pos="457200" algn="l"/>
              </a:tabLst>
            </a:pPr>
            <a:r>
              <a:rPr lang="ru-RU" sz="2000" b="0" i="0" dirty="0">
                <a:effectLst/>
              </a:rPr>
              <a:t>файл </a:t>
            </a:r>
            <a:r>
              <a:rPr lang="ru-RU" sz="2000" dirty="0"/>
              <a:t>с расширением </a:t>
            </a:r>
            <a:r>
              <a:rPr lang="en-US" sz="2000" dirty="0"/>
              <a:t>.h – </a:t>
            </a:r>
            <a:r>
              <a:rPr lang="ru-RU" sz="2000" dirty="0"/>
              <a:t>заголовочный файл (</a:t>
            </a:r>
            <a:r>
              <a:rPr lang="en-US" sz="2000" dirty="0"/>
              <a:t>Header file</a:t>
            </a:r>
            <a:r>
              <a:rPr lang="ru-RU" sz="2000" dirty="0"/>
              <a:t>)</a:t>
            </a:r>
            <a:r>
              <a:rPr lang="en-US" sz="2000" dirty="0"/>
              <a:t>;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0331328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Стандарт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960"/>
              </a:spcBef>
              <a:spcAft>
                <a:spcPts val="960"/>
              </a:spcAft>
              <a:buSzPts val="1000"/>
              <a:buNone/>
              <a:tabLst>
                <a:tab pos="457200" algn="l"/>
              </a:tabLst>
            </a:pPr>
            <a:r>
              <a:rPr lang="ru-RU" sz="2000" b="0" i="0" dirty="0">
                <a:solidFill>
                  <a:srgbClr val="24292F"/>
                </a:solidFill>
                <a:effectLst/>
              </a:rPr>
              <a:t>Официальный сайт Standard C++ Foundation: </a:t>
            </a:r>
            <a:r>
              <a:rPr lang="ru-RU" sz="2000" b="0" i="0" u="none" strike="noStrike" dirty="0">
                <a:solidFill>
                  <a:srgbClr val="24292F"/>
                </a:solidFill>
                <a:effectLst/>
                <a:hlinkClick r:id="rId2"/>
              </a:rPr>
              <a:t>https://isocpp.org/</a:t>
            </a:r>
            <a:endParaRPr lang="ru-RU" sz="2000" b="0" i="0" u="none" strike="noStrike" dirty="0">
              <a:solidFill>
                <a:srgbClr val="24292F"/>
              </a:solidFill>
              <a:effectLst/>
            </a:endParaRPr>
          </a:p>
          <a:p>
            <a:pPr marL="0" indent="0"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b="0" i="0" u="none" strike="noStrike" dirty="0">
              <a:solidFill>
                <a:srgbClr val="24292F"/>
              </a:solidFill>
              <a:effectLst/>
            </a:endParaRPr>
          </a:p>
          <a:p>
            <a:pPr marL="0" lvl="0" indent="0" algn="l">
              <a:spcBef>
                <a:spcPts val="960"/>
              </a:spcBef>
              <a:spcAft>
                <a:spcPts val="960"/>
              </a:spcAft>
              <a:buSzPts val="1000"/>
              <a:buNone/>
              <a:tabLst>
                <a:tab pos="457200" algn="l"/>
              </a:tabLst>
            </a:pPr>
            <a:r>
              <a:rPr lang="ru-RU" sz="2000" dirty="0"/>
              <a:t>                                                                        Стандарт – это платный документ.</a:t>
            </a:r>
          </a:p>
          <a:p>
            <a:pPr marL="0" lvl="0" indent="0" algn="l">
              <a:spcBef>
                <a:spcPts val="960"/>
              </a:spcBef>
              <a:spcAft>
                <a:spcPts val="960"/>
              </a:spcAft>
              <a:buSzPts val="1000"/>
              <a:buNone/>
              <a:tabLst>
                <a:tab pos="457200" algn="l"/>
              </a:tabLst>
            </a:pPr>
            <a:r>
              <a:rPr lang="ru-RU" sz="2000" dirty="0"/>
              <a:t>                                                                        </a:t>
            </a:r>
            <a:r>
              <a:rPr lang="ru-RU" sz="2000" dirty="0">
                <a:hlinkClick r:id="rId3"/>
              </a:rPr>
              <a:t>Черновик стандарта</a:t>
            </a:r>
            <a:r>
              <a:rPr lang="ru-RU" sz="2000" dirty="0"/>
              <a:t> практически не отличаются от</a:t>
            </a:r>
          </a:p>
          <a:p>
            <a:pPr marL="0" lvl="0" indent="0" algn="l">
              <a:spcBef>
                <a:spcPts val="960"/>
              </a:spcBef>
              <a:spcAft>
                <a:spcPts val="960"/>
              </a:spcAft>
              <a:buSzPts val="1000"/>
              <a:buNone/>
              <a:tabLst>
                <a:tab pos="457200" algn="l"/>
              </a:tabLst>
            </a:pPr>
            <a:r>
              <a:rPr lang="ru-RU" sz="2000" b="0" i="0" dirty="0">
                <a:effectLst/>
              </a:rPr>
              <a:t>                                                                        самого стандарта.</a:t>
            </a:r>
          </a:p>
          <a:p>
            <a:pPr marL="0" lvl="0" indent="0" algn="l">
              <a:spcBef>
                <a:spcPts val="960"/>
              </a:spcBef>
              <a:spcAft>
                <a:spcPts val="960"/>
              </a:spcAft>
              <a:buSzPts val="1000"/>
              <a:buNone/>
              <a:tabLst>
                <a:tab pos="457200" algn="l"/>
              </a:tabLst>
            </a:pPr>
            <a:r>
              <a:rPr lang="ru-RU" sz="2000" dirty="0"/>
              <a:t>                                                                        Стандарт – не учебник по языку, он больше похож на</a:t>
            </a:r>
          </a:p>
          <a:p>
            <a:pPr marL="0" lvl="0" indent="0" algn="l">
              <a:spcBef>
                <a:spcPts val="960"/>
              </a:spcBef>
              <a:spcAft>
                <a:spcPts val="960"/>
              </a:spcAft>
              <a:buSzPts val="1000"/>
              <a:buNone/>
              <a:tabLst>
                <a:tab pos="457200" algn="l"/>
              </a:tabLst>
            </a:pPr>
            <a:r>
              <a:rPr lang="ru-RU" sz="2000" dirty="0"/>
              <a:t>                                                                        справочник.</a:t>
            </a:r>
            <a:endParaRPr lang="ru-RU" sz="2000" b="0" i="0" dirty="0">
              <a:effectLst/>
            </a:endParaRPr>
          </a:p>
          <a:p>
            <a:pPr marL="0" lvl="0" indent="0" algn="l">
              <a:spcBef>
                <a:spcPts val="960"/>
              </a:spcBef>
              <a:spcAft>
                <a:spcPts val="960"/>
              </a:spcAft>
              <a:buSzPts val="1000"/>
              <a:buNone/>
              <a:tabLst>
                <a:tab pos="457200" algn="l"/>
              </a:tabLst>
            </a:pPr>
            <a:endParaRPr lang="ru-RU" sz="2000" dirty="0"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00697EB-F88D-9E12-B928-C6419F624F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7416" y="2622069"/>
            <a:ext cx="3886742" cy="2896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6251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Компиляторы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960"/>
              </a:spcBef>
              <a:spcAft>
                <a:spcPts val="960"/>
              </a:spcAft>
              <a:buSzPts val="1000"/>
              <a:buNone/>
              <a:tabLst>
                <a:tab pos="457200" algn="l"/>
              </a:tabLst>
            </a:pPr>
            <a:r>
              <a:rPr lang="ru-RU" sz="2000" b="0" i="0" dirty="0">
                <a:solidFill>
                  <a:srgbClr val="24292F"/>
                </a:solidFill>
                <a:effectLst/>
              </a:rPr>
              <a:t>Стандарт – это текстовый документ и он не сможет преобразовать код в исполняемый файл.</a:t>
            </a:r>
          </a:p>
          <a:p>
            <a:pPr marL="0" indent="0">
              <a:spcBef>
                <a:spcPts val="960"/>
              </a:spcBef>
              <a:spcAft>
                <a:spcPts val="960"/>
              </a:spcAft>
              <a:buSzPts val="1000"/>
              <a:buNone/>
              <a:tabLst>
                <a:tab pos="457200" algn="l"/>
              </a:tabLst>
            </a:pPr>
            <a:r>
              <a:rPr lang="ru-RU" sz="2000" u="none" strike="noStrike" dirty="0">
                <a:solidFill>
                  <a:srgbClr val="24292F"/>
                </a:solidFill>
              </a:rPr>
              <a:t>Компилятор – программа, переводящая написанный на языке программирования текст в набор машинных кодов.</a:t>
            </a:r>
            <a:endParaRPr lang="ru-RU" sz="2000" b="0" i="0" u="none" strike="noStrike" dirty="0">
              <a:solidFill>
                <a:srgbClr val="24292F"/>
              </a:solidFill>
              <a:effectLst/>
            </a:endParaRPr>
          </a:p>
          <a:p>
            <a:pPr marL="0" indent="0"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b="0" i="0" u="none" strike="noStrike" dirty="0">
              <a:solidFill>
                <a:srgbClr val="24292F"/>
              </a:solidFill>
              <a:effectLst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D426EC00-A9FA-0833-8327-9B498641C332}"/>
              </a:ext>
            </a:extLst>
          </p:cNvPr>
          <p:cNvSpPr/>
          <p:nvPr/>
        </p:nvSpPr>
        <p:spPr>
          <a:xfrm>
            <a:off x="5236686" y="3162951"/>
            <a:ext cx="1718630" cy="713218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180000" tIns="216000" rIns="180000" bIns="216000" rtlCol="0" anchor="ctr">
            <a:spAutoFit/>
          </a:bodyPr>
          <a:lstStyle/>
          <a:p>
            <a:pPr algn="ctr"/>
            <a:r>
              <a:rPr lang="ru-RU" dirty="0"/>
              <a:t>Компиляторы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D6AE734-8382-2D9B-180F-56FF23E958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95"/>
          <a:stretch/>
        </p:blipFill>
        <p:spPr bwMode="auto">
          <a:xfrm>
            <a:off x="771526" y="4367274"/>
            <a:ext cx="1094242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56A9B7D3-F8AE-BFE1-D0CF-DED10D046C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7116" y="4310124"/>
            <a:ext cx="1295400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3F1D4D65-1482-BF20-9D60-D897CBA263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7410" y="4556110"/>
            <a:ext cx="1866900" cy="69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5DF37A12-F17E-CC29-49CD-F021D05E89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5095" y="4211603"/>
            <a:ext cx="1476375" cy="147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FE6E46AB-0890-170D-ED22-58FC8F09D40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-69941"/>
          <a:stretch/>
        </p:blipFill>
        <p:spPr>
          <a:xfrm>
            <a:off x="5179360" y="4423884"/>
            <a:ext cx="2267266" cy="679942"/>
          </a:xfrm>
          <a:prstGeom prst="rect">
            <a:avLst/>
          </a:prstGeom>
        </p:spPr>
      </p:pic>
      <p:pic>
        <p:nvPicPr>
          <p:cNvPr id="2062" name="Picture 14">
            <a:extLst>
              <a:ext uri="{FF2B5EF4-FFF2-40B4-BE49-F238E27FC236}">
                <a16:creationId xmlns:a16="http://schemas.microsoft.com/office/drawing/2014/main" id="{B68D8098-C47D-3111-BC1E-F004916388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6833" y="4396149"/>
            <a:ext cx="1476375" cy="1107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96ABB86-160B-14B3-BC7E-92C2222E19C0}"/>
              </a:ext>
            </a:extLst>
          </p:cNvPr>
          <p:cNvSpPr txBox="1"/>
          <p:nvPr/>
        </p:nvSpPr>
        <p:spPr>
          <a:xfrm>
            <a:off x="389466" y="6095154"/>
            <a:ext cx="24953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1" u="none" strike="noStrike" dirty="0">
                <a:solidFill>
                  <a:srgbClr val="4183C4"/>
                </a:solidFill>
                <a:effectLst/>
                <a:latin typeface="inherit"/>
                <a:hlinkClick r:id="rId8"/>
              </a:rPr>
              <a:t>Gnu Compiler Collection</a:t>
            </a:r>
            <a:endParaRPr lang="ru-R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5F237C8-12DE-F837-7613-E63575904B86}"/>
              </a:ext>
            </a:extLst>
          </p:cNvPr>
          <p:cNvSpPr txBox="1"/>
          <p:nvPr/>
        </p:nvSpPr>
        <p:spPr>
          <a:xfrm>
            <a:off x="2514438" y="5697050"/>
            <a:ext cx="7243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1" u="none" strike="noStrike" dirty="0">
                <a:solidFill>
                  <a:srgbClr val="4183C4"/>
                </a:solidFill>
                <a:effectLst/>
                <a:latin typeface="inherit"/>
                <a:hlinkClick r:id="rId9"/>
              </a:rPr>
              <a:t>Clang</a:t>
            </a:r>
            <a:endParaRPr lang="ru-RU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960C7CB-6150-C998-01DD-A45C8F8BE5EF}"/>
              </a:ext>
            </a:extLst>
          </p:cNvPr>
          <p:cNvSpPr txBox="1"/>
          <p:nvPr/>
        </p:nvSpPr>
        <p:spPr>
          <a:xfrm>
            <a:off x="3666308" y="5720925"/>
            <a:ext cx="14763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1" u="sng" dirty="0">
                <a:solidFill>
                  <a:srgbClr val="214262"/>
                </a:solidFill>
                <a:effectLst/>
                <a:latin typeface="inherit"/>
                <a:hlinkClick r:id="rId10"/>
              </a:rPr>
              <a:t>Visual Studio</a:t>
            </a:r>
            <a:endParaRPr lang="ru-R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3FEC763-7100-A9B4-FE7C-6ADBA2958429}"/>
              </a:ext>
            </a:extLst>
          </p:cNvPr>
          <p:cNvSpPr txBox="1"/>
          <p:nvPr/>
        </p:nvSpPr>
        <p:spPr>
          <a:xfrm>
            <a:off x="5646589" y="5687978"/>
            <a:ext cx="14763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1" dirty="0">
                <a:solidFill>
                  <a:srgbClr val="4183C4"/>
                </a:solidFill>
                <a:latin typeface="inherit"/>
                <a:hlinkClick r:id="rId11"/>
              </a:rPr>
              <a:t>Embarcadero</a:t>
            </a:r>
            <a:endParaRPr lang="ru-RU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B9DAF22-51AE-E631-B5C0-7E2F15F57846}"/>
              </a:ext>
            </a:extLst>
          </p:cNvPr>
          <p:cNvSpPr txBox="1"/>
          <p:nvPr/>
        </p:nvSpPr>
        <p:spPr>
          <a:xfrm>
            <a:off x="7566918" y="5681379"/>
            <a:ext cx="21878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1" u="none" strike="noStrike" dirty="0">
                <a:solidFill>
                  <a:srgbClr val="4183C4"/>
                </a:solidFill>
                <a:effectLst/>
                <a:latin typeface="inherit"/>
                <a:hlinkClick r:id="rId12"/>
              </a:rPr>
              <a:t>Oracle Solaris Studio</a:t>
            </a:r>
            <a:endParaRPr lang="ru-RU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017141D-5036-90CC-5F40-9536C18486D1}"/>
              </a:ext>
            </a:extLst>
          </p:cNvPr>
          <p:cNvSpPr txBox="1"/>
          <p:nvPr/>
        </p:nvSpPr>
        <p:spPr>
          <a:xfrm>
            <a:off x="9447168" y="6087895"/>
            <a:ext cx="23990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i="1" u="none" strike="noStrike" dirty="0">
                <a:solidFill>
                  <a:srgbClr val="4183C4"/>
                </a:solidFill>
                <a:effectLst/>
                <a:latin typeface="inherit"/>
                <a:hlinkClick r:id="rId13"/>
              </a:rPr>
              <a:t>IBM XL C/C++ Compiler</a:t>
            </a:r>
            <a:endParaRPr lang="ru-RU" dirty="0"/>
          </a:p>
        </p:txBody>
      </p:sp>
      <p:cxnSp>
        <p:nvCxnSpPr>
          <p:cNvPr id="23" name="Соединитель: уступ 22">
            <a:extLst>
              <a:ext uri="{FF2B5EF4-FFF2-40B4-BE49-F238E27FC236}">
                <a16:creationId xmlns:a16="http://schemas.microsoft.com/office/drawing/2014/main" id="{F7FFAE2C-4C30-D244-0B6F-6A61BDA547DE}"/>
              </a:ext>
            </a:extLst>
          </p:cNvPr>
          <p:cNvCxnSpPr>
            <a:stCxn id="6" idx="1"/>
            <a:endCxn id="2050" idx="0"/>
          </p:cNvCxnSpPr>
          <p:nvPr/>
        </p:nvCxnSpPr>
        <p:spPr>
          <a:xfrm rot="10800000" flipV="1">
            <a:off x="1318648" y="3519560"/>
            <a:ext cx="3918039" cy="84771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Соединитель: уступ 24">
            <a:extLst>
              <a:ext uri="{FF2B5EF4-FFF2-40B4-BE49-F238E27FC236}">
                <a16:creationId xmlns:a16="http://schemas.microsoft.com/office/drawing/2014/main" id="{341478C0-C6B9-2F18-D6F2-89716E49AD8E}"/>
              </a:ext>
            </a:extLst>
          </p:cNvPr>
          <p:cNvCxnSpPr>
            <a:cxnSpLocks/>
            <a:stCxn id="6" idx="1"/>
            <a:endCxn id="2052" idx="0"/>
          </p:cNvCxnSpPr>
          <p:nvPr/>
        </p:nvCxnSpPr>
        <p:spPr>
          <a:xfrm rot="10800000" flipV="1">
            <a:off x="2884816" y="3519560"/>
            <a:ext cx="2351870" cy="79056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Соединитель: уступ 26">
            <a:extLst>
              <a:ext uri="{FF2B5EF4-FFF2-40B4-BE49-F238E27FC236}">
                <a16:creationId xmlns:a16="http://schemas.microsoft.com/office/drawing/2014/main" id="{9EA46B6B-A1E0-E7E6-B584-3110D9A1E61D}"/>
              </a:ext>
            </a:extLst>
          </p:cNvPr>
          <p:cNvCxnSpPr>
            <a:cxnSpLocks/>
            <a:stCxn id="6" idx="1"/>
            <a:endCxn id="2062" idx="0"/>
          </p:cNvCxnSpPr>
          <p:nvPr/>
        </p:nvCxnSpPr>
        <p:spPr>
          <a:xfrm rot="10800000" flipV="1">
            <a:off x="4335022" y="3519559"/>
            <a:ext cx="901665" cy="87658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Соединитель: уступ 29">
            <a:extLst>
              <a:ext uri="{FF2B5EF4-FFF2-40B4-BE49-F238E27FC236}">
                <a16:creationId xmlns:a16="http://schemas.microsoft.com/office/drawing/2014/main" id="{351222CA-268D-1F3B-78CF-E787E931C7F2}"/>
              </a:ext>
            </a:extLst>
          </p:cNvPr>
          <p:cNvCxnSpPr>
            <a:stCxn id="6" idx="3"/>
            <a:endCxn id="2058" idx="0"/>
          </p:cNvCxnSpPr>
          <p:nvPr/>
        </p:nvCxnSpPr>
        <p:spPr>
          <a:xfrm>
            <a:off x="6955316" y="3519560"/>
            <a:ext cx="3657967" cy="69204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48" name="Соединитель: уступ 2047">
            <a:extLst>
              <a:ext uri="{FF2B5EF4-FFF2-40B4-BE49-F238E27FC236}">
                <a16:creationId xmlns:a16="http://schemas.microsoft.com/office/drawing/2014/main" id="{27B56F7C-EDA4-8EA9-4CC8-D298830F240B}"/>
              </a:ext>
            </a:extLst>
          </p:cNvPr>
          <p:cNvCxnSpPr>
            <a:cxnSpLocks/>
            <a:stCxn id="6" idx="3"/>
            <a:endCxn id="2056" idx="0"/>
          </p:cNvCxnSpPr>
          <p:nvPr/>
        </p:nvCxnSpPr>
        <p:spPr>
          <a:xfrm>
            <a:off x="6955316" y="3519560"/>
            <a:ext cx="1705544" cy="103655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79" name="Прямая со стрелкой 2078">
            <a:extLst>
              <a:ext uri="{FF2B5EF4-FFF2-40B4-BE49-F238E27FC236}">
                <a16:creationId xmlns:a16="http://schemas.microsoft.com/office/drawing/2014/main" id="{5659103B-CECB-344D-1305-C28316B8891C}"/>
              </a:ext>
            </a:extLst>
          </p:cNvPr>
          <p:cNvCxnSpPr>
            <a:endCxn id="9" idx="0"/>
          </p:cNvCxnSpPr>
          <p:nvPr/>
        </p:nvCxnSpPr>
        <p:spPr>
          <a:xfrm>
            <a:off x="6312993" y="3876169"/>
            <a:ext cx="0" cy="547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30979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Программа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r>
              <a:rPr lang="ru-RU" sz="2000" dirty="0"/>
              <a:t>Программа на C++ – это набор текстовых файлов (</a:t>
            </a:r>
            <a:r>
              <a:rPr lang="en-US" sz="2000" dirty="0" err="1">
                <a:latin typeface="Consolas" panose="020B0609020204030204" pitchFamily="49" charset="0"/>
              </a:rPr>
              <a:t>cpp</a:t>
            </a:r>
            <a:r>
              <a:rPr lang="en-US" sz="2000" dirty="0"/>
              <a:t> </a:t>
            </a:r>
            <a:r>
              <a:rPr lang="ru-RU" sz="2000" dirty="0"/>
              <a:t>и </a:t>
            </a:r>
            <a:r>
              <a:rPr lang="en-US" sz="2000" dirty="0">
                <a:latin typeface="Consolas" panose="020B0609020204030204" pitchFamily="49" charset="0"/>
              </a:rPr>
              <a:t>h</a:t>
            </a:r>
            <a:r>
              <a:rPr lang="ru-RU" sz="2000" dirty="0"/>
              <a:t>), с исходным кодом. Для получения исполняемой программы (</a:t>
            </a:r>
            <a:r>
              <a:rPr lang="en-US" sz="2000" dirty="0"/>
              <a:t>exe</a:t>
            </a:r>
            <a:r>
              <a:rPr lang="ru-RU" sz="2000" dirty="0"/>
              <a:t>) эти файлы передаются компилятору.</a:t>
            </a:r>
          </a:p>
        </p:txBody>
      </p:sp>
    </p:spTree>
    <p:extLst>
      <p:ext uri="{BB962C8B-B14F-4D97-AF65-F5344CB8AC3E}">
        <p14:creationId xmlns:p14="http://schemas.microsoft.com/office/powerpoint/2010/main" val="3892824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063B83-5E9C-13AE-7265-3BF715318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О преподавателях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1680870-6965-F2E5-F0DC-AFD4A55B7C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2000" dirty="0">
                <a:effectLst/>
                <a:ea typeface="Times New Roman" panose="02020603050405020304" pitchFamily="18" charset="0"/>
              </a:rPr>
              <a:t>Чабанов Владимир Викторович, старший преподаватель Кафедры компьютерной инженерии и моделирования Физико-технического института.</a:t>
            </a:r>
            <a:endParaRPr lang="en-US" sz="2000" dirty="0">
              <a:ea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2000" b="1" dirty="0">
                <a:effectLst/>
                <a:ea typeface="Times New Roman" panose="02020603050405020304" pitchFamily="18" charset="0"/>
              </a:rPr>
              <a:t>Кафедра:</a:t>
            </a:r>
            <a:r>
              <a:rPr lang="ru-RU" sz="2000" dirty="0">
                <a:effectLst/>
                <a:ea typeface="Times New Roman" panose="02020603050405020304" pitchFamily="18" charset="0"/>
              </a:rPr>
              <a:t> 310А</a:t>
            </a:r>
            <a:endParaRPr lang="en-US" sz="2000" dirty="0">
              <a:ea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2000" b="1" dirty="0">
                <a:solidFill>
                  <a:srgbClr val="333333"/>
                </a:solidFill>
                <a:effectLst/>
                <a:ea typeface="Times New Roman" panose="02020603050405020304" pitchFamily="18" charset="0"/>
              </a:rPr>
              <a:t>E-mail:</a:t>
            </a:r>
            <a:r>
              <a:rPr lang="ru-RU" sz="2000" dirty="0">
                <a:solidFill>
                  <a:srgbClr val="333333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ru-RU" sz="2000" u="sng" dirty="0">
                <a:solidFill>
                  <a:srgbClr val="4183C4"/>
                </a:solidFill>
                <a:effectLst/>
                <a:ea typeface="Times New Roman" panose="02020603050405020304" pitchFamily="18" charset="0"/>
                <a:hlinkClick r:id="rId2"/>
              </a:rPr>
              <a:t>chabanov.vv@cfuv.ru</a:t>
            </a:r>
            <a:endParaRPr lang="en-US" sz="2000" u="sng" dirty="0">
              <a:solidFill>
                <a:srgbClr val="333333"/>
              </a:solidFill>
              <a:ea typeface="Times New Roman" panose="02020603050405020304" pitchFamily="18" charset="0"/>
              <a:hlinkClick r:id="rId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b="1" dirty="0">
                <a:solidFill>
                  <a:srgbClr val="333333"/>
                </a:solidFill>
                <a:effectLst/>
                <a:ea typeface="Times New Roman" panose="02020603050405020304" pitchFamily="18" charset="0"/>
              </a:rPr>
              <a:t>VK</a:t>
            </a:r>
            <a:r>
              <a:rPr lang="ru-RU" sz="2000" b="1" dirty="0">
                <a:solidFill>
                  <a:srgbClr val="333333"/>
                </a:solidFill>
                <a:effectLst/>
                <a:ea typeface="Times New Roman" panose="02020603050405020304" pitchFamily="18" charset="0"/>
              </a:rPr>
              <a:t>: </a:t>
            </a:r>
            <a:r>
              <a:rPr lang="ru-RU" sz="2000" u="sng" dirty="0">
                <a:solidFill>
                  <a:srgbClr val="4183C4"/>
                </a:solidFill>
                <a:effectLst/>
                <a:ea typeface="Times New Roman" panose="02020603050405020304" pitchFamily="18" charset="0"/>
                <a:hlinkClick r:id="rId3"/>
              </a:rPr>
              <a:t>https://vk.com/id444710087</a:t>
            </a:r>
            <a:r>
              <a:rPr lang="ru-RU" sz="2000" u="sng" dirty="0">
                <a:solidFill>
                  <a:srgbClr val="333333"/>
                </a:solidFill>
                <a:effectLst/>
                <a:ea typeface="Times New Roman" panose="02020603050405020304" pitchFamily="18" charset="0"/>
                <a:hlinkClick r:id="rId2"/>
              </a:rPr>
              <a:t> </a:t>
            </a:r>
            <a:endParaRPr lang="ru-RU" sz="2000" dirty="0">
              <a:effectLst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2000" dirty="0"/>
          </a:p>
          <a:p>
            <a:pPr marL="0" indent="0">
              <a:lnSpc>
                <a:spcPct val="100000"/>
              </a:lnSpc>
              <a:buNone/>
            </a:pPr>
            <a:r>
              <a:rPr lang="ru-RU" sz="2000" dirty="0"/>
              <a:t>Тимофеева София Владимировна, старший преподаватель Кафедры компьютерной инженерии и моделирования Физико-технического института.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2000" b="1" dirty="0"/>
              <a:t>Кафедра: </a:t>
            </a:r>
            <a:r>
              <a:rPr lang="ru-RU" sz="2000" dirty="0"/>
              <a:t>310А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2000" b="1" dirty="0"/>
              <a:t>E-mail:</a:t>
            </a:r>
            <a:r>
              <a:rPr lang="ru-RU" sz="2000" dirty="0"/>
              <a:t> </a:t>
            </a:r>
            <a:r>
              <a:rPr lang="ru-RU" sz="2000" dirty="0">
                <a:hlinkClick r:id="rId4"/>
              </a:rPr>
              <a:t>timofeeva.sv@cfuv.ru</a:t>
            </a:r>
            <a:endParaRPr lang="ru-RU" sz="20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2000" b="1" dirty="0"/>
              <a:t>VK:</a:t>
            </a:r>
            <a:r>
              <a:rPr lang="ru-RU" sz="2000" dirty="0"/>
              <a:t> </a:t>
            </a:r>
            <a:r>
              <a:rPr lang="ru-RU" sz="2000" dirty="0">
                <a:hlinkClick r:id="rId5"/>
              </a:rPr>
              <a:t>https://vk.com/id701465528</a:t>
            </a:r>
            <a:endParaRPr lang="ru-RU" sz="2000" dirty="0"/>
          </a:p>
          <a:p>
            <a:pPr marL="0" indent="0">
              <a:buNone/>
            </a:pP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1054586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Этапы компиляции (трансляции)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FC9181-1C0F-E534-DFE8-8B5A7AE8654E}"/>
              </a:ext>
            </a:extLst>
          </p:cNvPr>
          <p:cNvSpPr txBox="1"/>
          <p:nvPr/>
        </p:nvSpPr>
        <p:spPr>
          <a:xfrm>
            <a:off x="1390650" y="612354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>
              <a:spcBef>
                <a:spcPts val="960"/>
              </a:spcBef>
              <a:spcAft>
                <a:spcPts val="960"/>
              </a:spcAft>
              <a:buSzPts val="1000"/>
              <a:buNone/>
              <a:tabLst>
                <a:tab pos="457200" algn="l"/>
              </a:tabLst>
            </a:pPr>
            <a:r>
              <a:rPr lang="en-US" sz="1800" dirty="0">
                <a:hlinkClick r:id="rId2"/>
              </a:rPr>
              <a:t>https://wandbox.org/permlink/CdsQBl17oLjeu8yz</a:t>
            </a:r>
            <a:endParaRPr lang="ru-RU" sz="1800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BF867D8E-A686-753F-A131-D89A06A627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195" y="1409448"/>
            <a:ext cx="9881611" cy="4885469"/>
          </a:xfrm>
        </p:spPr>
      </p:pic>
    </p:spTree>
    <p:extLst>
      <p:ext uri="{BB962C8B-B14F-4D97-AF65-F5344CB8AC3E}">
        <p14:creationId xmlns:p14="http://schemas.microsoft.com/office/powerpoint/2010/main" val="35450748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E1B5CE-3FF5-8872-4E45-94F98A8F6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ru-RU" b="1" dirty="0"/>
              <a:t>Состав языка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5A4FD29-8B8D-B673-6EB6-A93E58B250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40514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Алфавит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buSzPct val="100000"/>
              <a:tabLst>
                <a:tab pos="457200" algn="l"/>
              </a:tabLst>
            </a:pPr>
            <a:r>
              <a:rPr lang="ru-RU" sz="2000" dirty="0"/>
              <a:t>Прописные и строчные латинские буквы</a:t>
            </a:r>
            <a:r>
              <a:rPr lang="en-US" sz="2000" dirty="0"/>
              <a:t>: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SzPct val="100000"/>
              <a:buNone/>
              <a:tabLst>
                <a:tab pos="457200" algn="l"/>
              </a:tabLst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 b c d e f g h i j k l m n o p q r s t u v w x y z</a:t>
            </a:r>
            <a:endParaRPr kumimoji="0" lang="en-US" altLang="ru-RU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SzPct val="100000"/>
              <a:buNone/>
              <a:tabLst>
                <a:tab pos="457200" algn="l"/>
              </a:tabLst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 B C D E F G H I J K L M N O P Q R S T U V W X Y Z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lang="en-US" sz="2000" dirty="0"/>
          </a:p>
          <a:p>
            <a:pPr>
              <a:lnSpc>
                <a:spcPct val="150000"/>
              </a:lnSpc>
              <a:spcBef>
                <a:spcPts val="600"/>
              </a:spcBef>
              <a:buSzPct val="100000"/>
              <a:tabLst>
                <a:tab pos="457200" algn="l"/>
              </a:tabLst>
            </a:pPr>
            <a:r>
              <a:rPr lang="ru-RU" sz="2000" dirty="0"/>
              <a:t>Арабские цифры</a:t>
            </a:r>
            <a:r>
              <a:rPr lang="en-US" sz="2000" dirty="0"/>
              <a:t>: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SzPct val="100000"/>
              <a:buNone/>
              <a:tabLst>
                <a:tab pos="457200" algn="l"/>
              </a:tabLst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0 1 2 3 4 5 6 7 8 9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lang="en-US" sz="2000" dirty="0"/>
          </a:p>
          <a:p>
            <a:pPr>
              <a:lnSpc>
                <a:spcPct val="150000"/>
              </a:lnSpc>
              <a:spcBef>
                <a:spcPts val="600"/>
              </a:spcBef>
              <a:buSzPct val="100000"/>
              <a:tabLst>
                <a:tab pos="457200" algn="l"/>
              </a:tabLst>
            </a:pPr>
            <a:r>
              <a:rPr lang="ru-RU" sz="2000" dirty="0"/>
              <a:t>Специальные символы:</a:t>
            </a:r>
            <a:endParaRPr lang="en-US" sz="2000" dirty="0"/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_ { } [ ] # ( ) &lt; &gt; % : ; . ? * + - / ^ &amp; | ~ ! = , \ " '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>
              <a:lnSpc>
                <a:spcPct val="150000"/>
              </a:lnSpc>
              <a:spcBef>
                <a:spcPts val="0"/>
              </a:spcBef>
              <a:buSzPct val="100000"/>
              <a:tabLst>
                <a:tab pos="457200" algn="l"/>
              </a:tabLst>
            </a:pPr>
            <a:r>
              <a:rPr lang="ru-RU" sz="2000" dirty="0"/>
              <a:t>Пробельные символы: пробел, табуляция, символ переход на новую строку</a:t>
            </a:r>
            <a:r>
              <a:rPr lang="en-US" sz="2000" dirty="0"/>
              <a:t>;</a:t>
            </a:r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6589403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Лексемы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r>
              <a:rPr lang="ru-RU" sz="2000" dirty="0"/>
              <a:t>Из символов формируются лексемы языка:</a:t>
            </a:r>
          </a:p>
          <a:p>
            <a:pPr>
              <a:lnSpc>
                <a:spcPct val="150000"/>
              </a:lnSpc>
              <a:spcBef>
                <a:spcPts val="0"/>
              </a:spcBef>
              <a:buSzPct val="100000"/>
              <a:tabLst>
                <a:tab pos="457200" algn="l"/>
              </a:tabLst>
            </a:pPr>
            <a:r>
              <a:rPr lang="ru-RU" sz="2000" dirty="0"/>
              <a:t>Ключевые слова</a:t>
            </a:r>
          </a:p>
          <a:p>
            <a:pPr>
              <a:lnSpc>
                <a:spcPct val="150000"/>
              </a:lnSpc>
              <a:spcBef>
                <a:spcPts val="0"/>
              </a:spcBef>
              <a:buSzPct val="100000"/>
              <a:tabLst>
                <a:tab pos="457200" algn="l"/>
              </a:tabLst>
            </a:pPr>
            <a:r>
              <a:rPr lang="ru-RU" sz="2000" dirty="0"/>
              <a:t>Знаки операций</a:t>
            </a:r>
          </a:p>
          <a:p>
            <a:pPr>
              <a:lnSpc>
                <a:spcPct val="150000"/>
              </a:lnSpc>
              <a:spcBef>
                <a:spcPts val="0"/>
              </a:spcBef>
              <a:buSzPct val="100000"/>
              <a:tabLst>
                <a:tab pos="457200" algn="l"/>
              </a:tabLst>
            </a:pPr>
            <a:r>
              <a:rPr lang="ru-RU" sz="2000" dirty="0"/>
              <a:t>Разделители</a:t>
            </a:r>
          </a:p>
          <a:p>
            <a:pPr>
              <a:lnSpc>
                <a:spcPct val="150000"/>
              </a:lnSpc>
              <a:spcBef>
                <a:spcPts val="0"/>
              </a:spcBef>
              <a:buSzPct val="100000"/>
              <a:tabLst>
                <a:tab pos="457200" algn="l"/>
              </a:tabLst>
            </a:pPr>
            <a:r>
              <a:rPr lang="ru-RU" sz="2000" dirty="0"/>
              <a:t>Литералы</a:t>
            </a:r>
          </a:p>
          <a:p>
            <a:pPr>
              <a:lnSpc>
                <a:spcPct val="150000"/>
              </a:lnSpc>
              <a:spcBef>
                <a:spcPts val="0"/>
              </a:spcBef>
              <a:buSzPct val="100000"/>
              <a:tabLst>
                <a:tab pos="457200" algn="l"/>
              </a:tabLst>
            </a:pPr>
            <a:r>
              <a:rPr lang="ru-RU" sz="2000" dirty="0"/>
              <a:t>Пользовательские идентификаторы</a:t>
            </a:r>
          </a:p>
          <a:p>
            <a:pPr>
              <a:lnSpc>
                <a:spcPct val="150000"/>
              </a:lnSpc>
              <a:spcBef>
                <a:spcPts val="0"/>
              </a:spcBef>
              <a:buSzPct val="100000"/>
              <a:tabLst>
                <a:tab pos="457200" algn="l"/>
              </a:tabLst>
            </a:pPr>
            <a:endParaRPr lang="ru-RU" sz="20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SzPct val="100000"/>
              <a:buNone/>
              <a:tabLst>
                <a:tab pos="457200" algn="l"/>
              </a:tabLst>
            </a:pPr>
            <a:r>
              <a:rPr lang="ru-RU" sz="2000" dirty="0"/>
              <a:t>Границы лексем определяются другими лексемами, такими, как разделители или знаки операций.</a:t>
            </a:r>
          </a:p>
        </p:txBody>
      </p:sp>
    </p:spTree>
    <p:extLst>
      <p:ext uri="{BB962C8B-B14F-4D97-AF65-F5344CB8AC3E}">
        <p14:creationId xmlns:p14="http://schemas.microsoft.com/office/powerpoint/2010/main" val="5892662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Ключевые слова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25AFC6C-BD29-9222-8D1B-67E84ACBAF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7C6C0B1D-7B66-6C24-7CF9-72F7C09BD2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8863" y="1652309"/>
            <a:ext cx="6277851" cy="3991532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04EA247B-82C7-3629-072D-A232E325BD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3906" y="5929241"/>
            <a:ext cx="4753638" cy="514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2567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Знаки операций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81000">
              <a:spcBef>
                <a:spcPts val="300"/>
              </a:spcBef>
              <a:spcAft>
                <a:spcPts val="300"/>
              </a:spcAft>
            </a:pPr>
            <a:r>
              <a:rPr lang="ru-RU" sz="2000" b="0" u="none" strike="noStrike" dirty="0">
                <a:solidFill>
                  <a:srgbClr val="000000"/>
                </a:solidFill>
                <a:effectLst/>
              </a:rPr>
              <a:t>Оператор начала директивы препроцессора:</a:t>
            </a:r>
            <a:br>
              <a:rPr lang="en-US" sz="1400" b="0" i="1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en-US" sz="2000" b="0" i="0" dirty="0">
                <a:solidFill>
                  <a:srgbClr val="6F4E37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b="0" i="0" dirty="0">
                <a:solidFill>
                  <a:srgbClr val="6F4E37"/>
                </a:solidFill>
                <a:effectLst/>
                <a:latin typeface="Consolas" panose="020B0609020204030204" pitchFamily="49" charset="0"/>
              </a:rPr>
              <a:t>##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b="0" i="0" dirty="0">
                <a:solidFill>
                  <a:srgbClr val="570057"/>
                </a:solidFill>
                <a:effectLst/>
                <a:latin typeface="Consolas" panose="020B0609020204030204" pitchFamily="49" charset="0"/>
              </a:rPr>
              <a:t>%: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b="0" i="0" dirty="0">
                <a:solidFill>
                  <a:srgbClr val="570057"/>
                </a:solidFill>
                <a:effectLst/>
                <a:latin typeface="Consolas" panose="020B0609020204030204" pitchFamily="49" charset="0"/>
              </a:rPr>
              <a:t>%:%:</a:t>
            </a:r>
            <a:endParaRPr lang="ru-RU" sz="2000" b="0" i="0" dirty="0">
              <a:solidFill>
                <a:srgbClr val="570057"/>
              </a:solidFill>
              <a:effectLst/>
              <a:latin typeface="Consolas" panose="020B0609020204030204" pitchFamily="49" charset="0"/>
            </a:endParaRPr>
          </a:p>
          <a:p>
            <a:pPr marL="381000">
              <a:spcBef>
                <a:spcPts val="300"/>
              </a:spcBef>
              <a:spcAft>
                <a:spcPts val="300"/>
              </a:spcAft>
            </a:pPr>
            <a:endParaRPr lang="en-US" sz="2000" b="0" i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381000">
              <a:spcBef>
                <a:spcPts val="300"/>
              </a:spcBef>
              <a:spcAft>
                <a:spcPts val="300"/>
              </a:spcAft>
            </a:pPr>
            <a:r>
              <a:rPr lang="ru-RU" sz="2000" b="0" u="none" strike="noStrike" dirty="0">
                <a:solidFill>
                  <a:srgbClr val="000000"/>
                </a:solidFill>
                <a:effectLst/>
              </a:rPr>
              <a:t>Оператор пунктуации и знаки операций:</a:t>
            </a:r>
            <a:br>
              <a:rPr lang="en-US" sz="1400" b="0" i="1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en-US" sz="2000" b="0" i="0" dirty="0">
                <a:solidFill>
                  <a:srgbClr val="AF1915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b="0" i="0" dirty="0">
                <a:solidFill>
                  <a:srgbClr val="AF1915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b="0" i="0" dirty="0">
                <a:solidFill>
                  <a:srgbClr val="AF1915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b="0" i="0" dirty="0">
                <a:solidFill>
                  <a:srgbClr val="AF1915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b="0" i="0" dirty="0">
                <a:solidFill>
                  <a:srgbClr val="AF191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b="0" i="0" dirty="0">
                <a:solidFill>
                  <a:srgbClr val="AF1915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sz="2000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i="0" dirty="0">
                <a:solidFill>
                  <a:srgbClr val="570057"/>
                </a:solidFill>
                <a:effectLst/>
                <a:latin typeface="Consolas" panose="020B0609020204030204" pitchFamily="49" charset="0"/>
              </a:rPr>
              <a:t>&lt;: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b="0" i="0" dirty="0">
                <a:solidFill>
                  <a:srgbClr val="570057"/>
                </a:solidFill>
                <a:effectLst/>
                <a:latin typeface="Consolas" panose="020B0609020204030204" pitchFamily="49" charset="0"/>
              </a:rPr>
              <a:t>:&gt;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b="0" i="0" dirty="0">
                <a:solidFill>
                  <a:srgbClr val="570057"/>
                </a:solidFill>
                <a:effectLst/>
                <a:latin typeface="Consolas" panose="020B0609020204030204" pitchFamily="49" charset="0"/>
              </a:rPr>
              <a:t>&lt;%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b="0" i="0" dirty="0">
                <a:solidFill>
                  <a:srgbClr val="570057"/>
                </a:solidFill>
                <a:effectLst/>
                <a:latin typeface="Consolas" panose="020B0609020204030204" pitchFamily="49" charset="0"/>
              </a:rPr>
              <a:t>%&gt;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; </a:t>
            </a:r>
            <a:r>
              <a:rPr lang="en-US" sz="2000" b="0" i="0" dirty="0">
                <a:solidFill>
                  <a:srgbClr val="57005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b="0" i="0" dirty="0">
                <a:solidFill>
                  <a:srgbClr val="570057"/>
                </a:solidFill>
                <a:effectLst/>
                <a:latin typeface="Consolas" panose="020B0609020204030204" pitchFamily="49" charset="0"/>
              </a:rPr>
              <a:t>...</a:t>
            </a:r>
            <a:br>
              <a:rPr lang="en-US" sz="2000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i="0" dirty="0">
                <a:solidFill>
                  <a:srgbClr val="570057"/>
                </a:solidFill>
                <a:effectLst/>
                <a:latin typeface="Consolas" panose="020B0609020204030204" pitchFamily="49" charset="0"/>
              </a:rPr>
              <a:t>?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b="0" i="0" dirty="0">
                <a:solidFill>
                  <a:srgbClr val="570057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b="0" i="0" dirty="0">
                <a:solidFill>
                  <a:srgbClr val="57005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b="0" i="0" dirty="0">
                <a:solidFill>
                  <a:srgbClr val="570057"/>
                </a:solidFill>
                <a:effectLst/>
                <a:latin typeface="Consolas" panose="020B0609020204030204" pitchFamily="49" charset="0"/>
              </a:rPr>
              <a:t>.*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b="0" i="0" dirty="0">
                <a:solidFill>
                  <a:srgbClr val="570057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b="0" i="0" dirty="0">
                <a:solidFill>
                  <a:srgbClr val="570057"/>
                </a:solidFill>
                <a:effectLst/>
                <a:latin typeface="Consolas" panose="020B0609020204030204" pitchFamily="49" charset="0"/>
              </a:rPr>
              <a:t>-&gt;*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b="0" i="0" dirty="0">
                <a:solidFill>
                  <a:srgbClr val="570057"/>
                </a:solidFill>
                <a:effectLst/>
                <a:latin typeface="Consolas" panose="020B0609020204030204" pitchFamily="49" charset="0"/>
              </a:rPr>
              <a:t>~</a:t>
            </a:r>
            <a:br>
              <a:rPr lang="en-US" sz="2000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i="0" dirty="0">
                <a:solidFill>
                  <a:srgbClr val="570057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b="0" i="0" dirty="0">
                <a:solidFill>
                  <a:srgbClr val="5700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b="0" i="0" dirty="0">
                <a:solidFill>
                  <a:srgbClr val="5700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b="0" i="0" dirty="0">
                <a:solidFill>
                  <a:srgbClr val="570057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b="0" i="0" dirty="0">
                <a:solidFill>
                  <a:srgbClr val="570057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b="0" i="0" dirty="0">
                <a:solidFill>
                  <a:srgbClr val="570057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b="0" i="0" dirty="0">
                <a:solidFill>
                  <a:srgbClr val="570057"/>
                </a:solidFill>
                <a:effectLst/>
                <a:latin typeface="Consolas" panose="020B0609020204030204" pitchFamily="49" charset="0"/>
              </a:rPr>
              <a:t>^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b="0" i="0" dirty="0">
                <a:solidFill>
                  <a:srgbClr val="570057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b="0" i="0" dirty="0">
                <a:solidFill>
                  <a:srgbClr val="570057"/>
                </a:solidFill>
                <a:effectLst/>
                <a:latin typeface="Consolas" panose="020B0609020204030204" pitchFamily="49" charset="0"/>
              </a:rPr>
              <a:t>|</a:t>
            </a:r>
            <a:br>
              <a:rPr lang="en-US" sz="2000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i="0" dirty="0">
                <a:solidFill>
                  <a:srgbClr val="57005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b="0" i="0" dirty="0">
                <a:solidFill>
                  <a:srgbClr val="570057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b="0" i="0" dirty="0">
                <a:solidFill>
                  <a:srgbClr val="570057"/>
                </a:solidFill>
                <a:effectLst/>
                <a:latin typeface="Consolas" panose="020B0609020204030204" pitchFamily="49" charset="0"/>
              </a:rPr>
              <a:t>-=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b="0" i="0" dirty="0">
                <a:solidFill>
                  <a:srgbClr val="570057"/>
                </a:solidFill>
                <a:effectLst/>
                <a:latin typeface="Consolas" panose="020B0609020204030204" pitchFamily="49" charset="0"/>
              </a:rPr>
              <a:t>*=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b="0" i="0" dirty="0">
                <a:solidFill>
                  <a:srgbClr val="570057"/>
                </a:solidFill>
                <a:effectLst/>
                <a:latin typeface="Consolas" panose="020B0609020204030204" pitchFamily="49" charset="0"/>
              </a:rPr>
              <a:t>/=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b="0" i="0" dirty="0">
                <a:solidFill>
                  <a:srgbClr val="570057"/>
                </a:solidFill>
                <a:effectLst/>
                <a:latin typeface="Consolas" panose="020B0609020204030204" pitchFamily="49" charset="0"/>
              </a:rPr>
              <a:t>%=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b="0" i="0" dirty="0">
                <a:solidFill>
                  <a:srgbClr val="570057"/>
                </a:solidFill>
                <a:effectLst/>
                <a:latin typeface="Consolas" panose="020B0609020204030204" pitchFamily="49" charset="0"/>
              </a:rPr>
              <a:t>^=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b="0" i="0" dirty="0">
                <a:solidFill>
                  <a:srgbClr val="570057"/>
                </a:solidFill>
                <a:effectLst/>
                <a:latin typeface="Consolas" panose="020B0609020204030204" pitchFamily="49" charset="0"/>
              </a:rPr>
              <a:t>&amp;=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b="0" i="0" dirty="0">
                <a:solidFill>
                  <a:srgbClr val="570057"/>
                </a:solidFill>
                <a:effectLst/>
                <a:latin typeface="Consolas" panose="020B0609020204030204" pitchFamily="49" charset="0"/>
              </a:rPr>
              <a:t>|=</a:t>
            </a:r>
            <a:br>
              <a:rPr lang="en-US" sz="2000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i="0" dirty="0">
                <a:solidFill>
                  <a:srgbClr val="570057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b="0" i="0" dirty="0">
                <a:solidFill>
                  <a:srgbClr val="570057"/>
                </a:solidFill>
                <a:effectLst/>
                <a:latin typeface="Consolas" panose="020B0609020204030204" pitchFamily="49" charset="0"/>
              </a:rPr>
              <a:t>!=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b="0" i="0" dirty="0">
                <a:solidFill>
                  <a:srgbClr val="570057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b="0" i="0" dirty="0">
                <a:solidFill>
                  <a:srgbClr val="570057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b="0" i="0" dirty="0">
                <a:solidFill>
                  <a:srgbClr val="570057"/>
                </a:solidFill>
                <a:effectLst/>
                <a:latin typeface="Consolas" panose="020B0609020204030204" pitchFamily="49" charset="0"/>
              </a:rPr>
              <a:t>&lt;=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b="0" i="0" dirty="0">
                <a:solidFill>
                  <a:srgbClr val="570057"/>
                </a:solidFill>
                <a:effectLst/>
                <a:latin typeface="Consolas" panose="020B0609020204030204" pitchFamily="49" charset="0"/>
              </a:rPr>
              <a:t>&gt;=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b="0" i="0" dirty="0">
                <a:solidFill>
                  <a:srgbClr val="570057"/>
                </a:solidFill>
                <a:effectLst/>
                <a:latin typeface="Consolas" panose="020B0609020204030204" pitchFamily="49" charset="0"/>
              </a:rPr>
              <a:t>&lt;=&gt;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b="0" i="0" dirty="0">
                <a:solidFill>
                  <a:srgbClr val="570057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b="0" i="0" dirty="0">
                <a:solidFill>
                  <a:srgbClr val="570057"/>
                </a:solidFill>
                <a:effectLst/>
                <a:latin typeface="Consolas" panose="020B0609020204030204" pitchFamily="49" charset="0"/>
              </a:rPr>
              <a:t>||</a:t>
            </a:r>
            <a:br>
              <a:rPr lang="en-US" sz="2000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i="0" dirty="0">
                <a:solidFill>
                  <a:srgbClr val="570057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b="0" i="0" dirty="0">
                <a:solidFill>
                  <a:srgbClr val="570057"/>
                </a:solidFill>
                <a:effectLst/>
                <a:latin typeface="Consolas" panose="020B0609020204030204" pitchFamily="49" charset="0"/>
              </a:rPr>
              <a:t>&gt;&gt;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b="0" i="0" dirty="0">
                <a:solidFill>
                  <a:srgbClr val="570057"/>
                </a:solidFill>
                <a:effectLst/>
                <a:latin typeface="Consolas" panose="020B0609020204030204" pitchFamily="49" charset="0"/>
              </a:rPr>
              <a:t>&lt;&lt;=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b="0" i="0" dirty="0">
                <a:solidFill>
                  <a:srgbClr val="570057"/>
                </a:solidFill>
                <a:effectLst/>
                <a:latin typeface="Consolas" panose="020B0609020204030204" pitchFamily="49" charset="0"/>
              </a:rPr>
              <a:t>&gt;&gt;=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b="0" i="0" dirty="0">
                <a:solidFill>
                  <a:srgbClr val="570057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b="0" i="0" dirty="0">
                <a:solidFill>
                  <a:srgbClr val="570057"/>
                </a:solidFill>
                <a:effectLst/>
                <a:latin typeface="Consolas" panose="020B0609020204030204" pitchFamily="49" charset="0"/>
              </a:rPr>
              <a:t>--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,</a:t>
            </a:r>
            <a:br>
              <a:rPr lang="en-US" sz="2000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and or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xor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not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bitand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bitor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compl</a:t>
            </a:r>
            <a:br>
              <a:rPr lang="en-US" sz="2000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and_eq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or_eq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xor_eq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not_eq</a:t>
            </a:r>
            <a:endParaRPr lang="en-US" sz="2000" b="0" i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7869022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Литералы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52400" indent="0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ru-RU" sz="2000" b="0" u="none" strike="noStrike" dirty="0">
                <a:solidFill>
                  <a:srgbClr val="000000"/>
                </a:solidFill>
                <a:effectLst/>
              </a:rPr>
              <a:t>Существует несколько видов литералов:</a:t>
            </a:r>
          </a:p>
          <a:p>
            <a:pPr marL="495300" indent="-342900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</a:pPr>
            <a:r>
              <a:rPr lang="ru-RU" sz="2000" b="0" u="none" strike="noStrike" dirty="0">
                <a:solidFill>
                  <a:srgbClr val="000000"/>
                </a:solidFill>
                <a:effectLst/>
              </a:rPr>
              <a:t>Целочисленный литерал</a:t>
            </a:r>
          </a:p>
          <a:p>
            <a:pPr marL="495300" indent="-342900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</a:pPr>
            <a:r>
              <a:rPr lang="ru-RU" sz="2000" b="0" u="none" strike="noStrike" dirty="0">
                <a:solidFill>
                  <a:srgbClr val="000000"/>
                </a:solidFill>
                <a:effectLst/>
              </a:rPr>
              <a:t>Литерал чисел с плавающей точкой</a:t>
            </a:r>
            <a:endParaRPr lang="en-US" sz="2000" b="0" u="none" strike="noStrike" dirty="0">
              <a:solidFill>
                <a:srgbClr val="000000"/>
              </a:solidFill>
              <a:effectLst/>
            </a:endParaRPr>
          </a:p>
          <a:p>
            <a:pPr marL="495300" indent="-342900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</a:pPr>
            <a:r>
              <a:rPr lang="ru-RU" sz="2000" b="0" u="none" strike="noStrike" dirty="0">
                <a:solidFill>
                  <a:srgbClr val="000000"/>
                </a:solidFill>
                <a:effectLst/>
              </a:rPr>
              <a:t>Символьный литерал</a:t>
            </a:r>
            <a:endParaRPr lang="en-US" sz="2000" b="0" u="none" strike="noStrike" dirty="0">
              <a:solidFill>
                <a:srgbClr val="000000"/>
              </a:solidFill>
              <a:effectLst/>
            </a:endParaRPr>
          </a:p>
          <a:p>
            <a:pPr marL="495300" indent="-342900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</a:pPr>
            <a:r>
              <a:rPr lang="ru-RU" sz="2000" b="0" u="none" strike="noStrike" dirty="0">
                <a:solidFill>
                  <a:srgbClr val="000000"/>
                </a:solidFill>
                <a:effectLst/>
              </a:rPr>
              <a:t>Строковый литерал</a:t>
            </a:r>
            <a:endParaRPr lang="en-US" sz="2000" b="0" u="none" strike="noStrike" dirty="0">
              <a:solidFill>
                <a:srgbClr val="000000"/>
              </a:solidFill>
              <a:effectLst/>
            </a:endParaRPr>
          </a:p>
          <a:p>
            <a:pPr marL="495300" indent="-342900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</a:pPr>
            <a:r>
              <a:rPr lang="ru-RU" sz="2000" dirty="0">
                <a:solidFill>
                  <a:srgbClr val="000000"/>
                </a:solidFill>
              </a:rPr>
              <a:t>Литерал </a:t>
            </a:r>
            <a:r>
              <a:rPr lang="ru-RU" sz="2000" dirty="0" err="1">
                <a:solidFill>
                  <a:srgbClr val="000000"/>
                </a:solidFill>
              </a:rPr>
              <a:t>булевого</a:t>
            </a:r>
            <a:r>
              <a:rPr lang="ru-RU" sz="2000" dirty="0">
                <a:solidFill>
                  <a:srgbClr val="000000"/>
                </a:solidFill>
              </a:rPr>
              <a:t> типа</a:t>
            </a:r>
            <a:endParaRPr lang="en-US" sz="2000" b="0" u="none" strike="noStrike" dirty="0">
              <a:solidFill>
                <a:srgbClr val="000000"/>
              </a:solidFill>
              <a:effectLst/>
            </a:endParaRPr>
          </a:p>
          <a:p>
            <a:pPr marL="495300" indent="-342900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</a:pPr>
            <a:r>
              <a:rPr lang="ru-RU" sz="2000" b="0" u="none" strike="noStrike" dirty="0">
                <a:solidFill>
                  <a:srgbClr val="000000"/>
                </a:solidFill>
                <a:effectLst/>
              </a:rPr>
              <a:t>Литерал типа указатель</a:t>
            </a:r>
            <a:endParaRPr lang="en-US" sz="2000" b="0" u="none" strike="noStrike" dirty="0">
              <a:solidFill>
                <a:srgbClr val="000000"/>
              </a:solidFill>
              <a:effectLst/>
            </a:endParaRPr>
          </a:p>
          <a:p>
            <a:pPr marL="495300" indent="-342900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</a:pPr>
            <a:r>
              <a:rPr lang="ru-RU" sz="2000" b="0" u="none" strike="noStrike" dirty="0">
                <a:solidFill>
                  <a:srgbClr val="000000"/>
                </a:solidFill>
                <a:effectLst/>
              </a:rPr>
              <a:t>Литерал определённый пользователем</a:t>
            </a:r>
            <a:endParaRPr lang="en-US" sz="2000" b="0" i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9CE2AD-DB5E-D583-A54F-FFD97A70E9F7}"/>
              </a:ext>
            </a:extLst>
          </p:cNvPr>
          <p:cNvSpPr txBox="1"/>
          <p:nvPr/>
        </p:nvSpPr>
        <p:spPr>
          <a:xfrm>
            <a:off x="10067925" y="5802869"/>
            <a:ext cx="14287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1000"/>
              </a:spcBef>
              <a:spcAft>
                <a:spcPts val="1000"/>
              </a:spcAft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hlinkClick r:id="rId2"/>
              </a:rPr>
              <a:t>[</a:t>
            </a:r>
            <a:r>
              <a:rPr lang="en-US" sz="1800" b="1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hlinkClick r:id="rId2"/>
              </a:rPr>
              <a:t>lex.literal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hlinkClick r:id="rId2"/>
              </a:rPr>
              <a:t>]</a:t>
            </a:r>
            <a:endParaRPr lang="en-US" sz="1800" b="1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78935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Пользовательские идентификаторы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152400" indent="0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ru-RU" sz="2000" b="0" u="none" strike="noStrike" dirty="0">
                <a:solidFill>
                  <a:srgbClr val="000000"/>
                </a:solidFill>
                <a:effectLst/>
              </a:rPr>
              <a:t>Идентификатор – это имя программной сущности. В идентификаторе можно использовать латинские символы, цифры и символ подчёркивания. Прописные и строчные символы различаются, например: </a:t>
            </a:r>
            <a:r>
              <a:rPr lang="en-US" sz="2000" b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name, Name, NAME</a:t>
            </a:r>
            <a:r>
              <a:rPr lang="en-US" sz="2000" b="0" u="none" strike="noStrike" dirty="0">
                <a:solidFill>
                  <a:srgbClr val="000000"/>
                </a:solidFill>
                <a:effectLst/>
              </a:rPr>
              <a:t> – </a:t>
            </a:r>
            <a:r>
              <a:rPr lang="ru-RU" sz="2000" b="0" u="none" strike="noStrike" dirty="0">
                <a:solidFill>
                  <a:srgbClr val="000000"/>
                </a:solidFill>
                <a:effectLst/>
              </a:rPr>
              <a:t>три различных имени.</a:t>
            </a:r>
          </a:p>
          <a:p>
            <a:pPr marL="152400" indent="0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ru-RU" sz="2000" dirty="0">
                <a:solidFill>
                  <a:srgbClr val="000000"/>
                </a:solidFill>
              </a:rPr>
              <a:t>В качестве первого символа идентификатора запрещено использовать цифру. Кроме того, внутри имени не допускается использование пробела. Идентификатор не должен совпадать с ключевым словом.</a:t>
            </a:r>
          </a:p>
          <a:p>
            <a:pPr marL="152400" indent="0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ru-RU" sz="2000" dirty="0">
                <a:solidFill>
                  <a:srgbClr val="000000"/>
                </a:solidFill>
              </a:rPr>
              <a:t>Не рекомендуется начинать имена с символа подчеркивания или двух, т.к. они могут быть использованы в следующих версия языка.</a:t>
            </a:r>
          </a:p>
          <a:p>
            <a:pPr marL="152400" indent="0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ru-RU" sz="2000" dirty="0">
                <a:solidFill>
                  <a:srgbClr val="000000"/>
                </a:solidFill>
              </a:rPr>
              <a:t>По стандарту, длина идентификатора не ограничена, но некоторые компиляторы могут налагать свои ограничения.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8956551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Выражения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52400" indent="0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ru-RU" sz="2000" dirty="0"/>
              <a:t>Лексемы могут быть скомбинированы в выражения:</a:t>
            </a:r>
          </a:p>
          <a:p>
            <a:pPr marL="495300" indent="-342900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</a:pPr>
            <a:r>
              <a:rPr lang="ru-RU" sz="2000" dirty="0"/>
              <a:t>Выражение</a:t>
            </a:r>
            <a:r>
              <a:rPr lang="en-US" sz="2000" dirty="0"/>
              <a:t>;</a:t>
            </a:r>
          </a:p>
          <a:p>
            <a:pPr marL="495300" indent="-342900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</a:pPr>
            <a:r>
              <a:rPr lang="ru-RU" sz="2000" dirty="0"/>
              <a:t>Полное выражение</a:t>
            </a:r>
            <a:r>
              <a:rPr lang="en-US" sz="2000" dirty="0"/>
              <a:t>;</a:t>
            </a:r>
            <a:endParaRPr lang="ru-RU" sz="2000" dirty="0"/>
          </a:p>
          <a:p>
            <a:pPr marL="152400" indent="0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None/>
            </a:pP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8714389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Комментарии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52400" indent="0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ru-RU" sz="2000" dirty="0"/>
              <a:t>В С++ есть 2 вида комментариев:</a:t>
            </a:r>
          </a:p>
          <a:p>
            <a:pPr marL="495300" indent="-342900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</a:pPr>
            <a:r>
              <a:rPr lang="ru-RU" sz="2000" dirty="0"/>
              <a:t>Однострочные. Начинаются с // и заканчиваются перед символом конца строки</a:t>
            </a:r>
            <a:r>
              <a:rPr lang="en-US" sz="2000" dirty="0"/>
              <a:t>;</a:t>
            </a:r>
            <a:endParaRPr lang="ru-RU" sz="2000" dirty="0"/>
          </a:p>
          <a:p>
            <a:pPr marL="495300" indent="-342900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</a:pPr>
            <a:r>
              <a:rPr lang="ru-RU" sz="2000" dirty="0"/>
              <a:t>Многострочные. Начинаются /* и заканчиваются */</a:t>
            </a:r>
            <a:endParaRPr lang="en-US" sz="2000" dirty="0"/>
          </a:p>
          <a:p>
            <a:pPr marL="495300" indent="-342900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</a:pPr>
            <a:endParaRPr lang="en-US" sz="2000" dirty="0"/>
          </a:p>
          <a:p>
            <a:pPr marL="152400" indent="0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ru-RU" sz="2000" dirty="0"/>
              <a:t>Комментарии полностью удаляются из кода на стадии </a:t>
            </a:r>
            <a:r>
              <a:rPr lang="ru-RU" sz="2000" dirty="0" err="1"/>
              <a:t>препроцессинга</a:t>
            </a:r>
            <a:r>
              <a:rPr lang="ru-RU" sz="2000" dirty="0"/>
              <a:t>.</a:t>
            </a:r>
          </a:p>
          <a:p>
            <a:pPr marL="152400" indent="0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None/>
            </a:pPr>
            <a:endParaRPr lang="ru-RU" sz="2000" dirty="0"/>
          </a:p>
          <a:p>
            <a:pPr marL="152400" indent="0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None/>
            </a:pPr>
            <a:endParaRPr lang="ru-RU" sz="2000" dirty="0"/>
          </a:p>
          <a:p>
            <a:pPr marL="152400" indent="0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2000" dirty="0">
                <a:hlinkClick r:id="rId2"/>
              </a:rPr>
              <a:t>https://wandbox.org/permlink/g919ArA0C3dqefZm</a:t>
            </a:r>
            <a:endParaRPr lang="ru-RU" sz="2000" dirty="0"/>
          </a:p>
          <a:p>
            <a:pPr marL="152400" indent="0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None/>
            </a:pP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4085504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23726B-67A7-A641-1F0C-BE28E353A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Материалы курса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6266058-B514-18B6-985D-0FA3D19A4D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ru-RU" sz="2000" dirty="0">
                <a:effectLst/>
                <a:ea typeface="Times New Roman" panose="02020603050405020304" pitchFamily="18" charset="0"/>
              </a:rPr>
              <a:t>Курс на </a:t>
            </a:r>
            <a:r>
              <a:rPr lang="ru-RU" sz="2000" dirty="0" err="1">
                <a:effectLst/>
                <a:ea typeface="Times New Roman" panose="02020603050405020304" pitchFamily="18" charset="0"/>
              </a:rPr>
              <a:t>мудле</a:t>
            </a:r>
            <a:r>
              <a:rPr lang="ru-RU" sz="2000" dirty="0">
                <a:effectLst/>
                <a:ea typeface="Times New Roman" panose="02020603050405020304" pitchFamily="18" charset="0"/>
              </a:rPr>
              <a:t>: </a:t>
            </a:r>
            <a:r>
              <a:rPr lang="en-US" sz="2000" u="none" strike="noStrike" dirty="0">
                <a:solidFill>
                  <a:srgbClr val="4183C4"/>
                </a:solidFill>
                <a:effectLst/>
                <a:ea typeface="Times New Roman" panose="02020603050405020304" pitchFamily="18" charset="0"/>
                <a:hlinkClick r:id="rId2"/>
              </a:rPr>
              <a:t>https://moodle.cfuv.ru/course/view.php?id=22885</a:t>
            </a:r>
            <a:r>
              <a:rPr lang="ru-RU" sz="2000" dirty="0">
                <a:solidFill>
                  <a:srgbClr val="333333"/>
                </a:solidFill>
                <a:effectLst/>
                <a:ea typeface="Times New Roman" panose="02020603050405020304" pitchFamily="18" charset="0"/>
              </a:rPr>
              <a:t>;</a:t>
            </a:r>
            <a:endParaRPr lang="ru-RU" sz="2000" dirty="0">
              <a:effectLst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ru-RU" sz="2000" dirty="0">
                <a:effectLst/>
                <a:ea typeface="Times New Roman" panose="02020603050405020304" pitchFamily="18" charset="0"/>
              </a:rPr>
              <a:t>Материалы на </a:t>
            </a:r>
            <a:r>
              <a:rPr lang="ru-RU" sz="2000" dirty="0" err="1">
                <a:effectLst/>
                <a:ea typeface="Times New Roman" panose="02020603050405020304" pitchFamily="18" charset="0"/>
              </a:rPr>
              <a:t>GitHub</a:t>
            </a:r>
            <a:r>
              <a:rPr lang="ru-RU" sz="2000" dirty="0">
                <a:effectLst/>
                <a:ea typeface="Times New Roman" panose="02020603050405020304" pitchFamily="18" charset="0"/>
              </a:rPr>
              <a:t>: </a:t>
            </a:r>
            <a:r>
              <a:rPr lang="en-US" sz="2000" dirty="0">
                <a:solidFill>
                  <a:srgbClr val="4183C4"/>
                </a:solidFill>
                <a:effectLst/>
                <a:ea typeface="Times New Roman" panose="02020603050405020304" pitchFamily="18" charset="0"/>
                <a:hlinkClick r:id="rId3"/>
              </a:rPr>
              <a:t>https://github.com/VladimirChabanov/alg_and_prog_03.03.03</a:t>
            </a:r>
            <a:r>
              <a:rPr lang="ru-RU" sz="2000" dirty="0">
                <a:solidFill>
                  <a:srgbClr val="333333"/>
                </a:solidFill>
                <a:effectLst/>
                <a:ea typeface="Times New Roman" panose="02020603050405020304" pitchFamily="18" charset="0"/>
              </a:rPr>
              <a:t>;</a:t>
            </a:r>
            <a:endParaRPr lang="ru-RU" sz="2000" dirty="0">
              <a:effectLst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5578739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E1B5CE-3FF5-8872-4E45-94F98A8F6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ru-RU" b="1" dirty="0"/>
              <a:t>Структура программы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5A4FD29-8B8D-B673-6EB6-A93E58B250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6915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Базовая структура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16BD7746-888A-6FD9-265C-1C9CC7E13C69}"/>
              </a:ext>
            </a:extLst>
          </p:cNvPr>
          <p:cNvSpPr/>
          <p:nvPr/>
        </p:nvSpPr>
        <p:spPr>
          <a:xfrm>
            <a:off x="4808211" y="3598852"/>
            <a:ext cx="1624950" cy="990217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180000" tIns="216000" rIns="180000" bIns="216000" rtlCol="0" anchor="ctr">
            <a:spAutoFit/>
          </a:bodyPr>
          <a:lstStyle/>
          <a:p>
            <a:pPr algn="ctr"/>
            <a:r>
              <a:rPr lang="ru-RU" dirty="0"/>
              <a:t>Конструкции</a:t>
            </a:r>
          </a:p>
          <a:p>
            <a:pPr algn="ctr"/>
            <a:r>
              <a:rPr lang="ru-RU" dirty="0"/>
              <a:t>описания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AA0A1E6B-AAC6-4A48-A95C-925BC9180833}"/>
              </a:ext>
            </a:extLst>
          </p:cNvPr>
          <p:cNvSpPr/>
          <p:nvPr/>
        </p:nvSpPr>
        <p:spPr>
          <a:xfrm>
            <a:off x="4877871" y="2082800"/>
            <a:ext cx="1485618" cy="713218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180000" tIns="216000" rIns="180000" bIns="216000" rtlCol="0" anchor="ctr">
            <a:spAutoFit/>
          </a:bodyPr>
          <a:lstStyle/>
          <a:p>
            <a:pPr algn="ctr"/>
            <a:r>
              <a:rPr lang="ru-RU" dirty="0"/>
              <a:t>Программа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CF410A53-A2BB-C1E8-BC46-83F401CBBDA5}"/>
              </a:ext>
            </a:extLst>
          </p:cNvPr>
          <p:cNvSpPr/>
          <p:nvPr/>
        </p:nvSpPr>
        <p:spPr>
          <a:xfrm>
            <a:off x="2277509" y="3598853"/>
            <a:ext cx="1871814" cy="990217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180000" tIns="216000" rIns="180000" bIns="216000" rtlCol="0" anchor="ctr">
            <a:spAutoFit/>
          </a:bodyPr>
          <a:lstStyle/>
          <a:p>
            <a:pPr algn="ctr"/>
            <a:r>
              <a:rPr lang="ru-RU" dirty="0"/>
              <a:t>Директивы</a:t>
            </a:r>
          </a:p>
          <a:p>
            <a:pPr algn="ctr"/>
            <a:r>
              <a:rPr lang="ru-RU" dirty="0"/>
              <a:t>препроцессора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63B87FC7-343F-3A31-563C-0EAEA22E8753}"/>
              </a:ext>
            </a:extLst>
          </p:cNvPr>
          <p:cNvSpPr/>
          <p:nvPr/>
        </p:nvSpPr>
        <p:spPr>
          <a:xfrm>
            <a:off x="7528437" y="3598853"/>
            <a:ext cx="1624950" cy="990216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180000" tIns="216000" rIns="180000" bIns="216000" rtlCol="0" anchor="ctr">
            <a:noAutofit/>
          </a:bodyPr>
          <a:lstStyle/>
          <a:p>
            <a:pPr algn="ctr"/>
            <a:r>
              <a:rPr lang="ru-RU" dirty="0"/>
              <a:t>Функции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24D1E15-57D9-7501-9CB0-2C1B876A9831}"/>
              </a:ext>
            </a:extLst>
          </p:cNvPr>
          <p:cNvSpPr txBox="1"/>
          <p:nvPr/>
        </p:nvSpPr>
        <p:spPr>
          <a:xfrm>
            <a:off x="838200" y="596646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https://wandbox.org/permlink/HwXb9ql6TuUac2f1</a:t>
            </a:r>
            <a:endParaRPr lang="ru-RU" dirty="0"/>
          </a:p>
        </p:txBody>
      </p:sp>
      <p:cxnSp>
        <p:nvCxnSpPr>
          <p:cNvPr id="27" name="Соединитель: уступ 26">
            <a:extLst>
              <a:ext uri="{FF2B5EF4-FFF2-40B4-BE49-F238E27FC236}">
                <a16:creationId xmlns:a16="http://schemas.microsoft.com/office/drawing/2014/main" id="{F913899F-FCD2-A8F5-4436-276869B1BAEB}"/>
              </a:ext>
            </a:extLst>
          </p:cNvPr>
          <p:cNvCxnSpPr>
            <a:stCxn id="6" idx="1"/>
            <a:endCxn id="8" idx="0"/>
          </p:cNvCxnSpPr>
          <p:nvPr/>
        </p:nvCxnSpPr>
        <p:spPr>
          <a:xfrm rot="10800000" flipV="1">
            <a:off x="3213417" y="2439409"/>
            <a:ext cx="1664455" cy="1159444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Соединитель: уступ 28">
            <a:extLst>
              <a:ext uri="{FF2B5EF4-FFF2-40B4-BE49-F238E27FC236}">
                <a16:creationId xmlns:a16="http://schemas.microsoft.com/office/drawing/2014/main" id="{DE4038E1-89CE-FD2F-1DE5-C226A4299224}"/>
              </a:ext>
            </a:extLst>
          </p:cNvPr>
          <p:cNvCxnSpPr>
            <a:stCxn id="6" idx="2"/>
            <a:endCxn id="5" idx="0"/>
          </p:cNvCxnSpPr>
          <p:nvPr/>
        </p:nvCxnSpPr>
        <p:spPr>
          <a:xfrm rot="16200000" flipH="1">
            <a:off x="5219266" y="3197432"/>
            <a:ext cx="802834" cy="6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Соединитель: уступ 30">
            <a:extLst>
              <a:ext uri="{FF2B5EF4-FFF2-40B4-BE49-F238E27FC236}">
                <a16:creationId xmlns:a16="http://schemas.microsoft.com/office/drawing/2014/main" id="{0BE3F17B-D0A1-6A7E-0DD4-DEE14F336643}"/>
              </a:ext>
            </a:extLst>
          </p:cNvPr>
          <p:cNvCxnSpPr>
            <a:cxnSpLocks/>
            <a:stCxn id="6" idx="3"/>
            <a:endCxn id="9" idx="0"/>
          </p:cNvCxnSpPr>
          <p:nvPr/>
        </p:nvCxnSpPr>
        <p:spPr>
          <a:xfrm>
            <a:off x="6363489" y="2439409"/>
            <a:ext cx="1977423" cy="1159444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79060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Конструкции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16BD7746-888A-6FD9-265C-1C9CC7E13C69}"/>
              </a:ext>
            </a:extLst>
          </p:cNvPr>
          <p:cNvSpPr/>
          <p:nvPr/>
        </p:nvSpPr>
        <p:spPr>
          <a:xfrm>
            <a:off x="4808204" y="2364151"/>
            <a:ext cx="1624951" cy="713218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180000" tIns="216000" rIns="180000" bIns="216000" rtlCol="0" anchor="ctr">
            <a:spAutoFit/>
          </a:bodyPr>
          <a:lstStyle/>
          <a:p>
            <a:pPr algn="ctr"/>
            <a:r>
              <a:rPr lang="ru-RU" dirty="0"/>
              <a:t>Конструкции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CF410A53-A2BB-C1E8-BC46-83F401CBBDA5}"/>
              </a:ext>
            </a:extLst>
          </p:cNvPr>
          <p:cNvSpPr/>
          <p:nvPr/>
        </p:nvSpPr>
        <p:spPr>
          <a:xfrm>
            <a:off x="2345988" y="3134519"/>
            <a:ext cx="1734853" cy="713218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180000" tIns="216000" rIns="180000" bIns="216000" rtlCol="0" anchor="ctr">
            <a:spAutoFit/>
          </a:bodyPr>
          <a:lstStyle/>
          <a:p>
            <a:pPr algn="ctr"/>
            <a:r>
              <a:rPr lang="ru-RU" dirty="0"/>
              <a:t>Исполняемые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63B87FC7-343F-3A31-563C-0EAEA22E8753}"/>
              </a:ext>
            </a:extLst>
          </p:cNvPr>
          <p:cNvSpPr/>
          <p:nvPr/>
        </p:nvSpPr>
        <p:spPr>
          <a:xfrm>
            <a:off x="7132913" y="3134519"/>
            <a:ext cx="2024996" cy="713218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180000" tIns="216000" rIns="180000" bIns="216000" rtlCol="0" anchor="ctr">
            <a:spAutoFit/>
          </a:bodyPr>
          <a:lstStyle/>
          <a:p>
            <a:pPr algn="ctr"/>
            <a:r>
              <a:rPr lang="ru-RU" dirty="0"/>
              <a:t>Не исполняемые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3C9816F2-D47F-FF71-A311-7051E12CD846}"/>
              </a:ext>
            </a:extLst>
          </p:cNvPr>
          <p:cNvSpPr/>
          <p:nvPr/>
        </p:nvSpPr>
        <p:spPr>
          <a:xfrm>
            <a:off x="1478634" y="4201319"/>
            <a:ext cx="3469559" cy="713218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180000" tIns="216000" rIns="180000" bIns="216000" rtlCol="0" anchor="ctr">
            <a:spAutoFit/>
          </a:bodyPr>
          <a:lstStyle/>
          <a:p>
            <a:pPr algn="ctr"/>
            <a:r>
              <a:rPr lang="ru-RU" dirty="0"/>
              <a:t>Задают действия над данными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24FE961E-B549-231D-E2BE-2C3010736BED}"/>
              </a:ext>
            </a:extLst>
          </p:cNvPr>
          <p:cNvSpPr/>
          <p:nvPr/>
        </p:nvSpPr>
        <p:spPr>
          <a:xfrm>
            <a:off x="5577455" y="4201319"/>
            <a:ext cx="5135912" cy="713218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180000" tIns="216000" rIns="180000" bIns="216000" rtlCol="0" anchor="ctr">
            <a:spAutoFit/>
          </a:bodyPr>
          <a:lstStyle/>
          <a:p>
            <a:pPr algn="ctr"/>
            <a:r>
              <a:rPr lang="ru-RU" dirty="0"/>
              <a:t>Служат для описания программных сущностей </a:t>
            </a:r>
          </a:p>
        </p:txBody>
      </p:sp>
      <p:cxnSp>
        <p:nvCxnSpPr>
          <p:cNvPr id="15" name="Соединитель: уступ 14">
            <a:extLst>
              <a:ext uri="{FF2B5EF4-FFF2-40B4-BE49-F238E27FC236}">
                <a16:creationId xmlns:a16="http://schemas.microsoft.com/office/drawing/2014/main" id="{37B47838-D0C6-79EF-691A-AB5FFBF95440}"/>
              </a:ext>
            </a:extLst>
          </p:cNvPr>
          <p:cNvCxnSpPr>
            <a:stCxn id="5" idx="1"/>
            <a:endCxn id="8" idx="0"/>
          </p:cNvCxnSpPr>
          <p:nvPr/>
        </p:nvCxnSpPr>
        <p:spPr>
          <a:xfrm rot="10800000" flipV="1">
            <a:off x="3213416" y="2720759"/>
            <a:ext cx="1594789" cy="413759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Соединитель: уступ 16">
            <a:extLst>
              <a:ext uri="{FF2B5EF4-FFF2-40B4-BE49-F238E27FC236}">
                <a16:creationId xmlns:a16="http://schemas.microsoft.com/office/drawing/2014/main" id="{423B122B-39B0-FA3D-F915-9CB878921DCB}"/>
              </a:ext>
            </a:extLst>
          </p:cNvPr>
          <p:cNvCxnSpPr>
            <a:stCxn id="5" idx="3"/>
            <a:endCxn id="9" idx="0"/>
          </p:cNvCxnSpPr>
          <p:nvPr/>
        </p:nvCxnSpPr>
        <p:spPr>
          <a:xfrm>
            <a:off x="6433155" y="2720760"/>
            <a:ext cx="1712256" cy="413759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>
            <a:extLst>
              <a:ext uri="{FF2B5EF4-FFF2-40B4-BE49-F238E27FC236}">
                <a16:creationId xmlns:a16="http://schemas.microsoft.com/office/drawing/2014/main" id="{D18A20B1-467C-714E-8727-CD4674F5AC68}"/>
              </a:ext>
            </a:extLst>
          </p:cNvPr>
          <p:cNvCxnSpPr>
            <a:stCxn id="8" idx="2"/>
            <a:endCxn id="10" idx="0"/>
          </p:cNvCxnSpPr>
          <p:nvPr/>
        </p:nvCxnSpPr>
        <p:spPr>
          <a:xfrm flipH="1">
            <a:off x="3213414" y="3847737"/>
            <a:ext cx="1" cy="35358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>
            <a:extLst>
              <a:ext uri="{FF2B5EF4-FFF2-40B4-BE49-F238E27FC236}">
                <a16:creationId xmlns:a16="http://schemas.microsoft.com/office/drawing/2014/main" id="{3A0CCEB8-EBA0-7DA7-2A9B-CDA1AF70449D}"/>
              </a:ext>
            </a:extLst>
          </p:cNvPr>
          <p:cNvCxnSpPr>
            <a:stCxn id="9" idx="2"/>
            <a:endCxn id="11" idx="0"/>
          </p:cNvCxnSpPr>
          <p:nvPr/>
        </p:nvCxnSpPr>
        <p:spPr>
          <a:xfrm>
            <a:off x="8145411" y="3847737"/>
            <a:ext cx="0" cy="35358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20166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Точка входа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r>
              <a:rPr lang="ru-RU" sz="2000" dirty="0"/>
              <a:t>Одна из функций должна называться </a:t>
            </a:r>
            <a:r>
              <a:rPr lang="en-US" sz="2000" dirty="0">
                <a:latin typeface="Consolas" panose="020B0609020204030204" pitchFamily="49" charset="0"/>
              </a:rPr>
              <a:t>main</a:t>
            </a:r>
            <a:r>
              <a:rPr lang="en-US" sz="2000" dirty="0"/>
              <a:t>. </a:t>
            </a:r>
            <a:r>
              <a:rPr lang="ru-RU" sz="2000" dirty="0"/>
              <a:t>Эта функция является точкой входа в программу, т.е. исполнение программы начинается с первой инструкции функции </a:t>
            </a:r>
            <a:r>
              <a:rPr lang="en-US" sz="2000" dirty="0">
                <a:latin typeface="Consolas" panose="020B0609020204030204" pitchFamily="49" charset="0"/>
              </a:rPr>
              <a:t>main</a:t>
            </a:r>
            <a:r>
              <a:rPr lang="en-US" sz="2000" dirty="0"/>
              <a:t> </a:t>
            </a:r>
            <a:r>
              <a:rPr lang="ru-RU" sz="2000" dirty="0"/>
              <a:t>и завершается после выполнения последней.</a:t>
            </a:r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dirty="0"/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r>
              <a:rPr lang="ru-RU" sz="2000" dirty="0"/>
              <a:t>В минимальном варианте программа может содержать только функцию </a:t>
            </a:r>
            <a:r>
              <a:rPr lang="en-US" sz="2000" dirty="0">
                <a:latin typeface="Consolas" panose="020B0609020204030204" pitchFamily="49" charset="0"/>
              </a:rPr>
              <a:t>main</a:t>
            </a:r>
            <a:r>
              <a:rPr lang="en-US" sz="2000" dirty="0"/>
              <a:t> </a:t>
            </a:r>
            <a:r>
              <a:rPr lang="ru-RU" sz="2000" dirty="0"/>
              <a:t>и больше ничего.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102489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Формы</a:t>
            </a:r>
            <a:r>
              <a:rPr lang="en-US" b="1" dirty="0"/>
              <a:t> main</a:t>
            </a:r>
            <a:endParaRPr lang="ru-RU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r>
              <a:rPr lang="ru-RU" sz="2000" dirty="0"/>
              <a:t>Функция </a:t>
            </a:r>
            <a:r>
              <a:rPr lang="en-US" sz="2000" dirty="0"/>
              <a:t>main </a:t>
            </a:r>
            <a:r>
              <a:rPr lang="ru-RU" sz="2000" dirty="0"/>
              <a:t>должна иметь одну из следующих форм:</a:t>
            </a:r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dirty="0"/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en-US" sz="2000" dirty="0"/>
          </a:p>
          <a:p>
            <a:pPr marL="0" indent="0">
              <a:buNone/>
            </a:pP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(){}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argc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argv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[]){}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argc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char*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argv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[],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char*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envp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[]){}</a:t>
            </a:r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54839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23726B-67A7-A641-1F0C-BE28E353A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Практика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6266058-B514-18B6-985D-0FA3D19A4D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2000" dirty="0">
                <a:effectLst/>
                <a:ea typeface="Times New Roman" panose="02020603050405020304" pitchFamily="18" charset="0"/>
              </a:rPr>
              <a:t>Крайне желательно приносить с собой ноутбук.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Практические и контрольные задания размещены в системе </a:t>
            </a:r>
            <a:r>
              <a:rPr lang="ru-RU" sz="20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Яндекс.Контест</a:t>
            </a:r>
            <a:r>
              <a:rPr lang="ru-RU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2000" dirty="0">
                <a:effectLst/>
                <a:ea typeface="Times New Roman" panose="02020603050405020304" pitchFamily="18" charset="0"/>
              </a:rPr>
              <a:t>Доступ к практическим заданиям: </a:t>
            </a:r>
            <a:r>
              <a:rPr lang="ru-RU" sz="2000" u="none" strike="noStrike" dirty="0">
                <a:solidFill>
                  <a:srgbClr val="4183C4"/>
                </a:solidFill>
                <a:effectLst/>
                <a:ea typeface="Times New Roman" panose="02020603050405020304" pitchFamily="18" charset="0"/>
                <a:hlinkClick r:id="rId3"/>
              </a:rPr>
              <a:t>заполните форму</a:t>
            </a:r>
            <a:r>
              <a:rPr lang="ru-RU" sz="2000" dirty="0">
                <a:solidFill>
                  <a:srgbClr val="333333"/>
                </a:solidFill>
                <a:effectLst/>
                <a:ea typeface="Times New Roman" panose="02020603050405020304" pitchFamily="18" charset="0"/>
              </a:rPr>
              <a:t>;</a:t>
            </a:r>
            <a:endParaRPr lang="ru-RU" sz="2000" dirty="0">
              <a:effectLst/>
              <a:ea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Aft>
                <a:spcPts val="800"/>
              </a:spcAft>
              <a:buNone/>
            </a:pPr>
            <a:endParaRPr lang="ru-RU" sz="20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68857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23726B-67A7-A641-1F0C-BE28E353A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Работа на лекции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6266058-B514-18B6-985D-0FA3D19A4D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2000" dirty="0">
                <a:effectLst/>
                <a:ea typeface="Times New Roman" panose="02020603050405020304" pitchFamily="18" charset="0"/>
              </a:rPr>
              <a:t>Работа на лекции оценивается от 0 до 5 баллов.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2000" dirty="0">
                <a:effectLst/>
                <a:ea typeface="Times New Roman" panose="02020603050405020304" pitchFamily="18" charset="0"/>
              </a:rPr>
              <a:t>Оценка определяется исходя из количества пройдённых тестов. Не верный/полный ответ на тест тоже засчитывается как пройдённый.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2000" dirty="0">
                <a:effectLst/>
                <a:ea typeface="Times New Roman" panose="02020603050405020304" pitchFamily="18" charset="0"/>
              </a:rPr>
              <a:t>Тест нужно пройти в течение 5 минут после публикации ссылки.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ru-RU" sz="2000" dirty="0">
              <a:effectLst/>
              <a:ea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Aft>
                <a:spcPts val="800"/>
              </a:spcAft>
              <a:buNone/>
            </a:pPr>
            <a:endParaRPr lang="ru-RU" sz="20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7849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E1B5CE-3FF5-8872-4E45-94F98A8F6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ru-RU" b="1" dirty="0"/>
              <a:t>О чём предмет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5A4FD29-8B8D-B673-6EB6-A93E58B250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09999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23726B-67A7-A641-1F0C-BE28E353A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О предмете</a:t>
            </a:r>
          </a:p>
        </p:txBody>
      </p:sp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DB1031DB-79F1-D8AA-C1EB-E5B9DE7F9522}"/>
              </a:ext>
            </a:extLst>
          </p:cNvPr>
          <p:cNvGrpSpPr/>
          <p:nvPr/>
        </p:nvGrpSpPr>
        <p:grpSpPr>
          <a:xfrm>
            <a:off x="2320602" y="3273083"/>
            <a:ext cx="7550795" cy="716099"/>
            <a:chOff x="2183571" y="3072391"/>
            <a:chExt cx="7550795" cy="716099"/>
          </a:xfrm>
        </p:grpSpPr>
        <p:sp>
          <p:nvSpPr>
            <p:cNvPr id="5" name="Прямоугольник 4">
              <a:extLst>
                <a:ext uri="{FF2B5EF4-FFF2-40B4-BE49-F238E27FC236}">
                  <a16:creationId xmlns:a16="http://schemas.microsoft.com/office/drawing/2014/main" id="{C724FF2C-6BA4-B928-AF48-15B8FF91788E}"/>
                </a:ext>
              </a:extLst>
            </p:cNvPr>
            <p:cNvSpPr/>
            <p:nvPr/>
          </p:nvSpPr>
          <p:spPr>
            <a:xfrm>
              <a:off x="2183571" y="3075272"/>
              <a:ext cx="1041585" cy="713218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180000" tIns="216000" rIns="180000" bIns="216000" rtlCol="0" anchor="ctr">
              <a:spAutoFit/>
            </a:bodyPr>
            <a:lstStyle/>
            <a:p>
              <a:pPr algn="ctr"/>
              <a:r>
                <a:rPr lang="ru-RU" dirty="0"/>
                <a:t>Задача</a:t>
              </a:r>
            </a:p>
          </p:txBody>
        </p:sp>
        <p:sp>
          <p:nvSpPr>
            <p:cNvPr id="6" name="Прямоугольник 5">
              <a:extLst>
                <a:ext uri="{FF2B5EF4-FFF2-40B4-BE49-F238E27FC236}">
                  <a16:creationId xmlns:a16="http://schemas.microsoft.com/office/drawing/2014/main" id="{1FA6DEA5-53CC-D07B-244D-765D38BA0215}"/>
                </a:ext>
              </a:extLst>
            </p:cNvPr>
            <p:cNvSpPr/>
            <p:nvPr/>
          </p:nvSpPr>
          <p:spPr>
            <a:xfrm>
              <a:off x="3977979" y="3075272"/>
              <a:ext cx="852432" cy="713218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180000" tIns="216000" rIns="180000" bIns="216000" rtlCol="0" anchor="ctr">
              <a:spAutoFit/>
            </a:bodyPr>
            <a:lstStyle/>
            <a:p>
              <a:pPr algn="ctr"/>
              <a:r>
                <a:rPr lang="ru-RU" dirty="0"/>
                <a:t>Лень</a:t>
              </a:r>
            </a:p>
          </p:txBody>
        </p:sp>
        <p:sp>
          <p:nvSpPr>
            <p:cNvPr id="7" name="Прямоугольник 6">
              <a:extLst>
                <a:ext uri="{FF2B5EF4-FFF2-40B4-BE49-F238E27FC236}">
                  <a16:creationId xmlns:a16="http://schemas.microsoft.com/office/drawing/2014/main" id="{A9C04DAF-F674-5B92-ED7B-8C416C05E88C}"/>
                </a:ext>
              </a:extLst>
            </p:cNvPr>
            <p:cNvSpPr/>
            <p:nvPr/>
          </p:nvSpPr>
          <p:spPr>
            <a:xfrm>
              <a:off x="7870503" y="3072391"/>
              <a:ext cx="1863863" cy="713218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180000" tIns="216000" rIns="180000" bIns="216000" rtlCol="0" anchor="ctr">
              <a:spAutoFit/>
            </a:bodyPr>
            <a:lstStyle/>
            <a:p>
              <a:pPr algn="ctr"/>
              <a:r>
                <a:rPr lang="ru-RU" dirty="0"/>
                <a:t>Автоматизация</a:t>
              </a:r>
            </a:p>
          </p:txBody>
        </p:sp>
        <p:sp>
          <p:nvSpPr>
            <p:cNvPr id="9" name="Прямоугольник 8">
              <a:extLst>
                <a:ext uri="{FF2B5EF4-FFF2-40B4-BE49-F238E27FC236}">
                  <a16:creationId xmlns:a16="http://schemas.microsoft.com/office/drawing/2014/main" id="{901FE765-A967-00F4-9F51-CA0C2A4A77C2}"/>
                </a:ext>
              </a:extLst>
            </p:cNvPr>
            <p:cNvSpPr/>
            <p:nvPr/>
          </p:nvSpPr>
          <p:spPr>
            <a:xfrm>
              <a:off x="3310665" y="3075272"/>
              <a:ext cx="581804" cy="7132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+</a:t>
              </a:r>
            </a:p>
          </p:txBody>
        </p:sp>
        <p:sp>
          <p:nvSpPr>
            <p:cNvPr id="11" name="Прямоугольник 10">
              <a:extLst>
                <a:ext uri="{FF2B5EF4-FFF2-40B4-BE49-F238E27FC236}">
                  <a16:creationId xmlns:a16="http://schemas.microsoft.com/office/drawing/2014/main" id="{666E1271-8B57-9C57-770F-B0733F761F1E}"/>
                </a:ext>
              </a:extLst>
            </p:cNvPr>
            <p:cNvSpPr/>
            <p:nvPr/>
          </p:nvSpPr>
          <p:spPr>
            <a:xfrm>
              <a:off x="7193892" y="3072391"/>
              <a:ext cx="581804" cy="7132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=</a:t>
              </a:r>
            </a:p>
          </p:txBody>
        </p:sp>
        <p:sp>
          <p:nvSpPr>
            <p:cNvPr id="14" name="Прямоугольник 13">
              <a:extLst>
                <a:ext uri="{FF2B5EF4-FFF2-40B4-BE49-F238E27FC236}">
                  <a16:creationId xmlns:a16="http://schemas.microsoft.com/office/drawing/2014/main" id="{396C1E5C-BB31-7896-503C-6B021735EDBF}"/>
                </a:ext>
              </a:extLst>
            </p:cNvPr>
            <p:cNvSpPr/>
            <p:nvPr/>
          </p:nvSpPr>
          <p:spPr>
            <a:xfrm>
              <a:off x="5612110" y="3072391"/>
              <a:ext cx="1481834" cy="713218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180000" tIns="216000" rIns="180000" bIns="216000" rtlCol="0" anchor="ctr">
              <a:spAutoFit/>
            </a:bodyPr>
            <a:lstStyle/>
            <a:p>
              <a:pPr algn="ctr"/>
              <a:r>
                <a:rPr lang="ru-RU" dirty="0"/>
                <a:t>Компьютер</a:t>
              </a:r>
            </a:p>
          </p:txBody>
        </p:sp>
        <p:sp>
          <p:nvSpPr>
            <p:cNvPr id="15" name="Прямоугольник 14">
              <a:extLst>
                <a:ext uri="{FF2B5EF4-FFF2-40B4-BE49-F238E27FC236}">
                  <a16:creationId xmlns:a16="http://schemas.microsoft.com/office/drawing/2014/main" id="{AA4E2C29-F6B1-F200-1E39-3FF4EB8E0119}"/>
                </a:ext>
              </a:extLst>
            </p:cNvPr>
            <p:cNvSpPr/>
            <p:nvPr/>
          </p:nvSpPr>
          <p:spPr>
            <a:xfrm>
              <a:off x="4930358" y="3072391"/>
              <a:ext cx="581804" cy="7132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+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166110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23726B-67A7-A641-1F0C-BE28E353A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О предмете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C724FF2C-6BA4-B928-AF48-15B8FF91788E}"/>
              </a:ext>
            </a:extLst>
          </p:cNvPr>
          <p:cNvSpPr/>
          <p:nvPr/>
        </p:nvSpPr>
        <p:spPr>
          <a:xfrm>
            <a:off x="1780633" y="3251092"/>
            <a:ext cx="1041586" cy="713218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180000" tIns="216000" rIns="180000" bIns="216000" rtlCol="0" anchor="ctr">
            <a:spAutoFit/>
          </a:bodyPr>
          <a:lstStyle/>
          <a:p>
            <a:pPr algn="ctr"/>
            <a:r>
              <a:rPr lang="ru-RU" dirty="0"/>
              <a:t>Задача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1FA6DEA5-53CC-D07B-244D-765D38BA0215}"/>
              </a:ext>
            </a:extLst>
          </p:cNvPr>
          <p:cNvSpPr/>
          <p:nvPr/>
        </p:nvSpPr>
        <p:spPr>
          <a:xfrm>
            <a:off x="5474858" y="3251092"/>
            <a:ext cx="1303901" cy="713218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180000" tIns="216000" rIns="180000" bIns="216000" rtlCol="0" anchor="ctr">
            <a:spAutoFit/>
          </a:bodyPr>
          <a:lstStyle/>
          <a:p>
            <a:pPr algn="ctr"/>
            <a:r>
              <a:rPr lang="ru-RU" dirty="0"/>
              <a:t>Алгоритм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A9C04DAF-F674-5B92-ED7B-8C416C05E88C}"/>
              </a:ext>
            </a:extLst>
          </p:cNvPr>
          <p:cNvSpPr/>
          <p:nvPr/>
        </p:nvSpPr>
        <p:spPr>
          <a:xfrm>
            <a:off x="4104099" y="4509130"/>
            <a:ext cx="4045421" cy="990217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180000" tIns="216000" rIns="180000" bIns="216000" rtlCol="0" anchor="ctr">
            <a:spAutoFit/>
          </a:bodyPr>
          <a:lstStyle/>
          <a:p>
            <a:pPr algn="ctr"/>
            <a:r>
              <a:rPr lang="ru-RU" dirty="0"/>
              <a:t>Решение</a:t>
            </a:r>
          </a:p>
          <a:p>
            <a:pPr algn="ctr"/>
            <a:r>
              <a:rPr lang="ru-RU" dirty="0"/>
              <a:t>в виде последовательности действий</a:t>
            </a: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396C1E5C-BB31-7896-503C-6B021735EDBF}"/>
              </a:ext>
            </a:extLst>
          </p:cNvPr>
          <p:cNvSpPr/>
          <p:nvPr/>
        </p:nvSpPr>
        <p:spPr>
          <a:xfrm>
            <a:off x="9556914" y="3251092"/>
            <a:ext cx="728937" cy="713218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180000" tIns="216000" rIns="180000" bIns="216000" rtlCol="0" anchor="ctr">
            <a:spAutoFit/>
          </a:bodyPr>
          <a:lstStyle/>
          <a:p>
            <a:pPr algn="ctr"/>
            <a:r>
              <a:rPr lang="ru-RU" dirty="0"/>
              <a:t>Код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526F0EEA-819B-ACB1-6045-88D0B7531C12}"/>
              </a:ext>
            </a:extLst>
          </p:cNvPr>
          <p:cNvSpPr/>
          <p:nvPr/>
        </p:nvSpPr>
        <p:spPr>
          <a:xfrm>
            <a:off x="982306" y="4509130"/>
            <a:ext cx="2638241" cy="990217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180000" tIns="216000" rIns="180000" bIns="216000" rtlCol="0" anchor="ctr">
            <a:spAutoFit/>
          </a:bodyPr>
          <a:lstStyle/>
          <a:p>
            <a:pPr algn="ctr"/>
            <a:r>
              <a:rPr lang="ru-RU" dirty="0"/>
              <a:t>Текст</a:t>
            </a:r>
          </a:p>
          <a:p>
            <a:pPr algn="ctr"/>
            <a:r>
              <a:rPr lang="ru-RU" dirty="0"/>
              <a:t>на естественном языке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76B297ED-64E3-5863-70E2-34AE500DDD8A}"/>
              </a:ext>
            </a:extLst>
          </p:cNvPr>
          <p:cNvSpPr/>
          <p:nvPr/>
        </p:nvSpPr>
        <p:spPr>
          <a:xfrm>
            <a:off x="8633072" y="4509130"/>
            <a:ext cx="2576622" cy="990217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180000" tIns="216000" rIns="180000" bIns="216000" rtlCol="0" anchor="ctr">
            <a:spAutoFit/>
          </a:bodyPr>
          <a:lstStyle/>
          <a:p>
            <a:pPr algn="ctr"/>
            <a:r>
              <a:rPr lang="ru-RU" dirty="0"/>
              <a:t>Команды</a:t>
            </a:r>
          </a:p>
          <a:p>
            <a:pPr algn="ctr"/>
            <a:r>
              <a:rPr lang="ru-RU" dirty="0"/>
              <a:t>понятные компьютеру</a:t>
            </a:r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BDE06E3A-350D-C2E3-2E76-5300581CB4B1}"/>
              </a:ext>
            </a:extLst>
          </p:cNvPr>
          <p:cNvCxnSpPr>
            <a:stCxn id="5" idx="2"/>
            <a:endCxn id="3" idx="0"/>
          </p:cNvCxnSpPr>
          <p:nvPr/>
        </p:nvCxnSpPr>
        <p:spPr>
          <a:xfrm>
            <a:off x="2301426" y="3964310"/>
            <a:ext cx="1" cy="54482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>
            <a:extLst>
              <a:ext uri="{FF2B5EF4-FFF2-40B4-BE49-F238E27FC236}">
                <a16:creationId xmlns:a16="http://schemas.microsoft.com/office/drawing/2014/main" id="{89B64038-4BC5-765A-9814-301215583D17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6126809" y="3964310"/>
            <a:ext cx="1" cy="54482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>
            <a:extLst>
              <a:ext uri="{FF2B5EF4-FFF2-40B4-BE49-F238E27FC236}">
                <a16:creationId xmlns:a16="http://schemas.microsoft.com/office/drawing/2014/main" id="{B2FA83DC-FD98-9A8C-A65F-076313A14883}"/>
              </a:ext>
            </a:extLst>
          </p:cNvPr>
          <p:cNvCxnSpPr>
            <a:stCxn id="14" idx="2"/>
            <a:endCxn id="4" idx="0"/>
          </p:cNvCxnSpPr>
          <p:nvPr/>
        </p:nvCxnSpPr>
        <p:spPr>
          <a:xfrm>
            <a:off x="9921383" y="3964310"/>
            <a:ext cx="0" cy="54482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1E215E3E-EEBE-0046-714C-BEE16580C2EB}"/>
              </a:ext>
            </a:extLst>
          </p:cNvPr>
          <p:cNvCxnSpPr>
            <a:cxnSpLocks/>
          </p:cNvCxnSpPr>
          <p:nvPr/>
        </p:nvCxnSpPr>
        <p:spPr>
          <a:xfrm>
            <a:off x="3438238" y="3607701"/>
            <a:ext cx="144000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747208E5-F040-1CA2-32EC-D4D6B8C4C78E}"/>
              </a:ext>
            </a:extLst>
          </p:cNvPr>
          <p:cNvCxnSpPr>
            <a:cxnSpLocks/>
          </p:cNvCxnSpPr>
          <p:nvPr/>
        </p:nvCxnSpPr>
        <p:spPr>
          <a:xfrm>
            <a:off x="7471080" y="3607701"/>
            <a:ext cx="144000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26113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23726B-67A7-A641-1F0C-BE28E353A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О предмете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C724FF2C-6BA4-B928-AF48-15B8FF91788E}"/>
              </a:ext>
            </a:extLst>
          </p:cNvPr>
          <p:cNvSpPr/>
          <p:nvPr/>
        </p:nvSpPr>
        <p:spPr>
          <a:xfrm>
            <a:off x="1780633" y="3251092"/>
            <a:ext cx="1041586" cy="713218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180000" tIns="216000" rIns="180000" bIns="216000" rtlCol="0" anchor="ctr">
            <a:spAutoFit/>
          </a:bodyPr>
          <a:lstStyle/>
          <a:p>
            <a:pPr algn="ctr"/>
            <a:r>
              <a:rPr lang="ru-RU" dirty="0"/>
              <a:t>Задача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1FA6DEA5-53CC-D07B-244D-765D38BA0215}"/>
              </a:ext>
            </a:extLst>
          </p:cNvPr>
          <p:cNvSpPr/>
          <p:nvPr/>
        </p:nvSpPr>
        <p:spPr>
          <a:xfrm>
            <a:off x="5474858" y="3251092"/>
            <a:ext cx="1303901" cy="713218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180000" tIns="216000" rIns="180000" bIns="216000" rtlCol="0" anchor="ctr">
            <a:spAutoFit/>
          </a:bodyPr>
          <a:lstStyle/>
          <a:p>
            <a:pPr algn="ctr"/>
            <a:r>
              <a:rPr lang="ru-RU" dirty="0"/>
              <a:t>Алгоритм</a:t>
            </a: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396C1E5C-BB31-7896-503C-6B021735EDBF}"/>
              </a:ext>
            </a:extLst>
          </p:cNvPr>
          <p:cNvSpPr/>
          <p:nvPr/>
        </p:nvSpPr>
        <p:spPr>
          <a:xfrm>
            <a:off x="9556914" y="3251092"/>
            <a:ext cx="728937" cy="713218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180000" tIns="216000" rIns="180000" bIns="216000" rtlCol="0" anchor="ctr">
            <a:spAutoFit/>
          </a:bodyPr>
          <a:lstStyle/>
          <a:p>
            <a:pPr algn="ctr"/>
            <a:r>
              <a:rPr lang="ru-RU" dirty="0"/>
              <a:t>Код</a:t>
            </a:r>
          </a:p>
        </p:txBody>
      </p: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1E215E3E-EEBE-0046-714C-BEE16580C2EB}"/>
              </a:ext>
            </a:extLst>
          </p:cNvPr>
          <p:cNvCxnSpPr>
            <a:cxnSpLocks/>
          </p:cNvCxnSpPr>
          <p:nvPr/>
        </p:nvCxnSpPr>
        <p:spPr>
          <a:xfrm>
            <a:off x="3438238" y="3607701"/>
            <a:ext cx="144000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747208E5-F040-1CA2-32EC-D4D6B8C4C78E}"/>
              </a:ext>
            </a:extLst>
          </p:cNvPr>
          <p:cNvCxnSpPr>
            <a:cxnSpLocks/>
          </p:cNvCxnSpPr>
          <p:nvPr/>
        </p:nvCxnSpPr>
        <p:spPr>
          <a:xfrm>
            <a:off x="7471080" y="3607701"/>
            <a:ext cx="144000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B3A14105-C195-C967-D3E6-B7E2951C788D}"/>
              </a:ext>
            </a:extLst>
          </p:cNvPr>
          <p:cNvSpPr/>
          <p:nvPr/>
        </p:nvSpPr>
        <p:spPr>
          <a:xfrm>
            <a:off x="3147912" y="1859164"/>
            <a:ext cx="1996399" cy="713218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180000" tIns="216000" rIns="180000" bIns="216000" rtlCol="0" anchor="ctr">
            <a:spAutoFit/>
          </a:bodyPr>
          <a:lstStyle/>
          <a:p>
            <a:pPr algn="ctr"/>
            <a:r>
              <a:rPr lang="ru-RU" dirty="0"/>
              <a:t>Алгоритмизация</a:t>
            </a:r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8ED9033A-6B1D-988D-2D07-5571263C2F9D}"/>
              </a:ext>
            </a:extLst>
          </p:cNvPr>
          <p:cNvSpPr/>
          <p:nvPr/>
        </p:nvSpPr>
        <p:spPr>
          <a:xfrm>
            <a:off x="7004373" y="1859164"/>
            <a:ext cx="2328798" cy="713218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180000" tIns="216000" rIns="180000" bIns="216000" rtlCol="0" anchor="ctr">
            <a:spAutoFit/>
          </a:bodyPr>
          <a:lstStyle/>
          <a:p>
            <a:pPr algn="ctr"/>
            <a:r>
              <a:rPr lang="ru-RU" dirty="0"/>
              <a:t>Программирование</a:t>
            </a:r>
          </a:p>
        </p:txBody>
      </p:sp>
      <p:cxnSp>
        <p:nvCxnSpPr>
          <p:cNvPr id="26" name="Прямая соединительная линия 25">
            <a:extLst>
              <a:ext uri="{FF2B5EF4-FFF2-40B4-BE49-F238E27FC236}">
                <a16:creationId xmlns:a16="http://schemas.microsoft.com/office/drawing/2014/main" id="{5B122AC0-7A0B-6B9B-1CA0-57B9F87D72CB}"/>
              </a:ext>
            </a:extLst>
          </p:cNvPr>
          <p:cNvCxnSpPr>
            <a:stCxn id="23" idx="2"/>
          </p:cNvCxnSpPr>
          <p:nvPr/>
        </p:nvCxnSpPr>
        <p:spPr>
          <a:xfrm flipH="1">
            <a:off x="4146111" y="2572382"/>
            <a:ext cx="1" cy="1035319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28">
            <a:extLst>
              <a:ext uri="{FF2B5EF4-FFF2-40B4-BE49-F238E27FC236}">
                <a16:creationId xmlns:a16="http://schemas.microsoft.com/office/drawing/2014/main" id="{2A27910D-7E13-C783-883B-37DD6790AB7D}"/>
              </a:ext>
            </a:extLst>
          </p:cNvPr>
          <p:cNvCxnSpPr>
            <a:stCxn id="24" idx="2"/>
          </p:cNvCxnSpPr>
          <p:nvPr/>
        </p:nvCxnSpPr>
        <p:spPr>
          <a:xfrm>
            <a:off x="8168772" y="2572382"/>
            <a:ext cx="0" cy="103531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631782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1959</TotalTime>
  <Words>1167</Words>
  <Application>Microsoft Office PowerPoint</Application>
  <PresentationFormat>Широкоэкранный</PresentationFormat>
  <Paragraphs>182</Paragraphs>
  <Slides>34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34</vt:i4>
      </vt:variant>
    </vt:vector>
  </HeadingPairs>
  <TitlesOfParts>
    <vt:vector size="42" baseType="lpstr">
      <vt:lpstr>Arial</vt:lpstr>
      <vt:lpstr>Calibri</vt:lpstr>
      <vt:lpstr>Calibri Light</vt:lpstr>
      <vt:lpstr>Circe</vt:lpstr>
      <vt:lpstr>Consolas</vt:lpstr>
      <vt:lpstr>inherit</vt:lpstr>
      <vt:lpstr>Times New Roman</vt:lpstr>
      <vt:lpstr>Тема Office</vt:lpstr>
      <vt:lpstr>Алгоритмизация и программирование</vt:lpstr>
      <vt:lpstr>О преподавателях</vt:lpstr>
      <vt:lpstr>Материалы курса</vt:lpstr>
      <vt:lpstr>Практика</vt:lpstr>
      <vt:lpstr>Работа на лекции</vt:lpstr>
      <vt:lpstr>О чём предмет</vt:lpstr>
      <vt:lpstr>О предмете</vt:lpstr>
      <vt:lpstr>О предмете</vt:lpstr>
      <vt:lpstr>О предмете</vt:lpstr>
      <vt:lpstr>На каком языке будем писать</vt:lpstr>
      <vt:lpstr>С++</vt:lpstr>
      <vt:lpstr>Где писать код</vt:lpstr>
      <vt:lpstr>Онлайн-компиляторы</vt:lpstr>
      <vt:lpstr>Локально</vt:lpstr>
      <vt:lpstr>Что такое код/программа на С++</vt:lpstr>
      <vt:lpstr>Что такое код?</vt:lpstr>
      <vt:lpstr>Стандарт</vt:lpstr>
      <vt:lpstr>Компиляторы</vt:lpstr>
      <vt:lpstr>Программа</vt:lpstr>
      <vt:lpstr>Этапы компиляции (трансляции)</vt:lpstr>
      <vt:lpstr>Состав языка</vt:lpstr>
      <vt:lpstr>Алфавит</vt:lpstr>
      <vt:lpstr>Лексемы</vt:lpstr>
      <vt:lpstr>Ключевые слова</vt:lpstr>
      <vt:lpstr>Знаки операций</vt:lpstr>
      <vt:lpstr>Литералы</vt:lpstr>
      <vt:lpstr>Пользовательские идентификаторы</vt:lpstr>
      <vt:lpstr>Выражения</vt:lpstr>
      <vt:lpstr>Комментарии</vt:lpstr>
      <vt:lpstr>Структура программы</vt:lpstr>
      <vt:lpstr>Базовая структура</vt:lpstr>
      <vt:lpstr>Конструкции</vt:lpstr>
      <vt:lpstr>Точка входа</vt:lpstr>
      <vt:lpstr>Формы main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Professional</dc:creator>
  <cp:lastModifiedBy>Professional</cp:lastModifiedBy>
  <cp:revision>205</cp:revision>
  <dcterms:created xsi:type="dcterms:W3CDTF">2022-09-17T16:00:43Z</dcterms:created>
  <dcterms:modified xsi:type="dcterms:W3CDTF">2022-11-28T18:43:20Z</dcterms:modified>
</cp:coreProperties>
</file>