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7" r:id="rId3"/>
    <p:sldId id="526" r:id="rId4"/>
    <p:sldId id="521" r:id="rId5"/>
    <p:sldId id="520" r:id="rId6"/>
    <p:sldId id="494" r:id="rId7"/>
    <p:sldId id="554" r:id="rId8"/>
    <p:sldId id="568" r:id="rId9"/>
    <p:sldId id="569" r:id="rId10"/>
    <p:sldId id="571" r:id="rId11"/>
    <p:sldId id="572" r:id="rId12"/>
    <p:sldId id="570" r:id="rId13"/>
    <p:sldId id="567" r:id="rId14"/>
    <p:sldId id="553" r:id="rId15"/>
    <p:sldId id="555" r:id="rId16"/>
    <p:sldId id="556" r:id="rId17"/>
    <p:sldId id="557" r:id="rId18"/>
    <p:sldId id="564" r:id="rId19"/>
    <p:sldId id="560" r:id="rId20"/>
    <p:sldId id="559" r:id="rId21"/>
    <p:sldId id="565" r:id="rId22"/>
    <p:sldId id="566" r:id="rId23"/>
    <p:sldId id="551" r:id="rId24"/>
    <p:sldId id="558" r:id="rId25"/>
    <p:sldId id="573" r:id="rId26"/>
    <p:sldId id="56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1D2"/>
    <a:srgbClr val="C0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499" y="1600201"/>
            <a:ext cx="10273141" cy="4525963"/>
          </a:xfrm>
        </p:spPr>
        <p:txBody>
          <a:bodyPr/>
          <a:lstStyle>
            <a:lvl1pPr marL="0" indent="0">
              <a:buNone/>
              <a:defRPr sz="32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50342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ingcpp.com/cpp/std/algorithms/reordering.html#so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algorithm/sor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7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Конструкторы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66D5E-D612-FF42-8B90-5B22C3D68203}"/>
              </a:ext>
            </a:extLst>
          </p:cNvPr>
          <p:cNvSpPr txBox="1"/>
          <p:nvPr/>
        </p:nvSpPr>
        <p:spPr>
          <a:xfrm>
            <a:off x="990599" y="2669641"/>
            <a:ext cx="9814249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умолчанию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С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параметром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483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Делегирующие конструкторы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66D5E-D612-FF42-8B90-5B22C3D68203}"/>
              </a:ext>
            </a:extLst>
          </p:cNvPr>
          <p:cNvSpPr txBox="1"/>
          <p:nvPr/>
        </p:nvSpPr>
        <p:spPr>
          <a:xfrm>
            <a:off x="990599" y="2156462"/>
            <a:ext cx="98142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Много полезного кода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Что здесь происходит?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415564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Правило трёх, пяти, нуля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257309"/>
            <a:ext cx="9519385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Правило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Трех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предполагает, что если вам нужно определить что-либо из </a:t>
            </a:r>
            <a:r>
              <a:rPr lang="ru-RU" i="0" dirty="0">
                <a:solidFill>
                  <a:schemeClr val="accent6"/>
                </a:solidFill>
                <a:effectLst/>
                <a:latin typeface="-apple-system"/>
              </a:rPr>
              <a:t>конструктора копирования, оператора присваивания копированием </a:t>
            </a:r>
            <a:r>
              <a:rPr lang="ru-RU" i="0" dirty="0">
                <a:effectLst/>
                <a:latin typeface="-apple-system"/>
              </a:rPr>
              <a:t>или</a:t>
            </a:r>
            <a:r>
              <a:rPr lang="ru-RU" i="0" dirty="0">
                <a:solidFill>
                  <a:schemeClr val="accent6"/>
                </a:solidFill>
                <a:effectLst/>
                <a:latin typeface="-apple-system"/>
              </a:rPr>
              <a:t> деструктора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то скорее всего вам нужно определить все три.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[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до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C++11]</a:t>
            </a: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Правило </a:t>
            </a:r>
            <a:r>
              <a:rPr lang="ru-RU" b="1" dirty="0">
                <a:solidFill>
                  <a:srgbClr val="111111"/>
                </a:solidFill>
                <a:latin typeface="-apple-system"/>
              </a:rPr>
              <a:t>Пяти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предполагает, что если вам нужно определить что-либо из </a:t>
            </a:r>
            <a:r>
              <a:rPr lang="ru-RU" b="0" i="0" dirty="0">
                <a:solidFill>
                  <a:schemeClr val="accent6"/>
                </a:solidFill>
                <a:effectLst/>
                <a:latin typeface="-apple-system"/>
              </a:rPr>
              <a:t>конструктора копирования, оператора присваивания копированием, конструктор перемещения и оператор присваивания перемещением </a:t>
            </a:r>
            <a:r>
              <a:rPr lang="ru-RU" b="0" i="0" dirty="0">
                <a:effectLst/>
                <a:latin typeface="-apple-system"/>
              </a:rPr>
              <a:t>или</a:t>
            </a:r>
            <a:r>
              <a:rPr lang="ru-RU" b="0" i="0" dirty="0">
                <a:solidFill>
                  <a:schemeClr val="accent6"/>
                </a:solidFill>
                <a:effectLst/>
                <a:latin typeface="-apple-system"/>
              </a:rPr>
              <a:t> деструктора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то скорее всего вам нужно определить все три.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[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начиная с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C++11]</a:t>
            </a:r>
          </a:p>
          <a:p>
            <a:endParaRPr lang="ru-RU" dirty="0"/>
          </a:p>
          <a:p>
            <a:pPr>
              <a:spcAft>
                <a:spcPts val="600"/>
              </a:spcAft>
            </a:pPr>
            <a:r>
              <a:rPr lang="ru-RU" b="0" dirty="0">
                <a:effectLst/>
              </a:rPr>
              <a:t>Правило </a:t>
            </a:r>
            <a:r>
              <a:rPr lang="ru-RU" b="1" dirty="0">
                <a:effectLst/>
              </a:rPr>
              <a:t>Нуля</a:t>
            </a:r>
            <a:r>
              <a:rPr lang="ru-RU" b="0" dirty="0">
                <a:effectLst/>
              </a:rPr>
              <a:t> заключается в том, что тот сценарий, когда не нужно определять ничего из специальных функций-членов, должен быть предпочтительным: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Ваш класс определяет чисто значимый тип, и любое его состояние состоит из чисто значимых типов (например, примитивов).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Любые ресурсы, которые приходится задействовать состояниям вашего класса, управляются классами, которые специализируются исключительно на управлении ресурсами (например, умными указателями, файловыми объектами и т. д.).</a:t>
            </a:r>
          </a:p>
          <a:p>
            <a:endParaRPr lang="ru-RU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10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000" b="1" dirty="0"/>
              <a:t>Перегрузка операторов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3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257309"/>
            <a:ext cx="9519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1080"/>
                </a:solidFill>
                <a:effectLst/>
              </a:rPr>
              <a:t>Во</a:t>
            </a:r>
            <a:r>
              <a:rPr lang="ru-RU" b="0" dirty="0">
                <a:solidFill>
                  <a:srgbClr val="000000"/>
                </a:solidFill>
                <a:effectLst/>
              </a:rPr>
              <a:t>-первых, почти любой существующий оператор в C++ может быть перегружен. Исключениями являются: условный оператор (?:), </a:t>
            </a:r>
            <a:r>
              <a:rPr lang="ru-RU" b="0" dirty="0" err="1">
                <a:solidFill>
                  <a:srgbClr val="000000"/>
                </a:solidFill>
                <a:effectLst/>
              </a:rPr>
              <a:t>sizeof</a:t>
            </a:r>
            <a:r>
              <a:rPr lang="ru-RU" b="0" dirty="0">
                <a:solidFill>
                  <a:srgbClr val="000000"/>
                </a:solidFill>
                <a:effectLst/>
              </a:rPr>
              <a:t>, оператор разрешения области видимости (::), оператор выбора члена (.), оператор выбора указателя на член (.*), </a:t>
            </a:r>
            <a:r>
              <a:rPr lang="ru-RU" b="0" dirty="0" err="1">
                <a:solidFill>
                  <a:srgbClr val="000000"/>
                </a:solidFill>
                <a:effectLst/>
              </a:rPr>
              <a:t>typeid</a:t>
            </a:r>
            <a:r>
              <a:rPr lang="ru-RU" b="0" dirty="0">
                <a:solidFill>
                  <a:srgbClr val="000000"/>
                </a:solidFill>
                <a:effectLst/>
              </a:rPr>
              <a:t> и операторы приведения типов.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0000"/>
                </a:solidFill>
                <a:effectLst/>
              </a:rPr>
              <a:t>Во-вторых, вы можете перегрузить только существующие операторы. Вы не можете создавать новые операторы или переименовывать существующие операторы. Например, вы не можете создать оператор ** для возведения в степень.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0000"/>
                </a:solidFill>
                <a:effectLst/>
              </a:rPr>
              <a:t>В-третьих, по крайней мере, один из операндов в перегруженном операторе должен быть пользовательского типа. Это означает, что вы не можете перегрузить оператор плюс для работы с одним числом </a:t>
            </a:r>
            <a:r>
              <a:rPr lang="ru-RU" b="0" dirty="0" err="1">
                <a:solidFill>
                  <a:srgbClr val="0000FF"/>
                </a:solidFill>
                <a:effectLst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</a:rPr>
              <a:t> и одним числом </a:t>
            </a:r>
            <a:r>
              <a:rPr lang="ru-RU" b="0" dirty="0" err="1">
                <a:solidFill>
                  <a:srgbClr val="0000FF"/>
                </a:solidFill>
                <a:effectLst/>
              </a:rPr>
              <a:t>double</a:t>
            </a:r>
            <a:r>
              <a:rPr lang="ru-RU" b="0" dirty="0">
                <a:solidFill>
                  <a:srgbClr val="000000"/>
                </a:solidFill>
                <a:effectLst/>
              </a:rPr>
              <a:t>. Однако вы можете перегрузить оператор плюс для работы с числом </a:t>
            </a:r>
            <a:r>
              <a:rPr lang="ru-RU" b="0" dirty="0" err="1">
                <a:solidFill>
                  <a:srgbClr val="0000FF"/>
                </a:solidFill>
                <a:effectLst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</a:rPr>
              <a:t> и </a:t>
            </a:r>
            <a:r>
              <a:rPr lang="ru-RU" b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ru-RU" b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0000"/>
                </a:solidFill>
                <a:effectLst/>
              </a:rPr>
              <a:t>В-четвертых, невозможно изменить количество операндов, поддерживаемых оператором.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0000"/>
                </a:solidFill>
                <a:effectLst/>
              </a:rPr>
              <a:t>Наконец, все операторы сохраняют свой приоритет и ассоциативность по умолчанию (независимо от того, для чего они используются), и это не может быть изменено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07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2935156"/>
            <a:ext cx="9519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Consolas" panose="020B0609020204030204" pitchFamily="49" charset="0"/>
              </a:rPr>
              <a:t>Обычная внешняя функция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Consolas" panose="020B0609020204030204" pitchFamily="49" charset="0"/>
              </a:rPr>
              <a:t>Дружественная функция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Consolas" panose="020B0609020204030204" pitchFamily="49" charset="0"/>
              </a:rPr>
              <a:t>Член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65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2384650"/>
            <a:ext cx="95193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8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411313"/>
            <a:ext cx="9519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складываем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Cents + Cents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 помощью дружественной функции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обратите внимание: эта функция не является функцией-членом!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centsSum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cents.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90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382440"/>
            <a:ext cx="9519385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cents.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cents.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95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3139347"/>
            <a:ext cx="9519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0000"/>
                </a:solidFill>
                <a:effectLst/>
              </a:rPr>
              <a:t>Операторы </a:t>
            </a:r>
            <a:r>
              <a:rPr lang="ru-RU" sz="1600" b="0" dirty="0">
                <a:solidFill>
                  <a:srgbClr val="001080"/>
                </a:solidFill>
                <a:effectLst/>
              </a:rPr>
              <a:t>присваивания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(=), </a:t>
            </a:r>
            <a:r>
              <a:rPr lang="ru-RU" sz="1600" b="0" dirty="0">
                <a:solidFill>
                  <a:srgbClr val="001080"/>
                </a:solidFill>
                <a:effectLst/>
              </a:rPr>
              <a:t>индекса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([]), </a:t>
            </a:r>
            <a:r>
              <a:rPr lang="ru-RU" sz="1600" b="0" dirty="0">
                <a:solidFill>
                  <a:srgbClr val="001080"/>
                </a:solidFill>
                <a:effectLst/>
              </a:rPr>
              <a:t>вызова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функции (()) и выбора члена (-&gt;) должны быть перегружены как функции-члены, потому что так требует язык.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6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Принципы ООП</a:t>
            </a:r>
            <a:endParaRPr lang="ru-RU" dirty="0"/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67034ED1-B87B-F9B8-2679-E793E00C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75" y="1825625"/>
            <a:ext cx="6715450" cy="4351338"/>
          </a:xfrm>
        </p:spPr>
      </p:pic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382440"/>
            <a:ext cx="951938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Перегрузка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Cents + 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обратите внимание: эта функция является функцией-членом!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параметр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cents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дружественной версии теперь неявный параметр *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cents.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22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382440"/>
            <a:ext cx="951938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перегруженное приведение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416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247690"/>
            <a:ext cx="9519385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константных объектов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 </a:t>
            </a:r>
            <a:r>
              <a:rPr lang="fr-F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fr-F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fr-F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71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000" b="1" dirty="0"/>
              <a:t>Итератор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115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ru-RU" sz="1600" b="1" i="0" dirty="0">
                <a:solidFill>
                  <a:srgbClr val="333333"/>
                </a:solidFill>
                <a:effectLst/>
              </a:rPr>
              <a:t>Итератор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 — предоставляет последовательный доступ к элементам множества (контейнера)</a:t>
            </a:r>
            <a:r>
              <a:rPr lang="ru-RU" sz="1600" dirty="0">
                <a:solidFill>
                  <a:srgbClr val="333333"/>
                </a:solidFill>
              </a:rPr>
              <a:t>, независимо от его внутреннего устройства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ru-RU" sz="1600" dirty="0">
                <a:solidFill>
                  <a:srgbClr val="333333"/>
                </a:solidFill>
              </a:rPr>
              <a:t>Итератор предоставляет набор методов позволяющих: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tabLst>
                <a:tab pos="457200" algn="l"/>
              </a:tabLst>
            </a:pPr>
            <a:r>
              <a:rPr lang="ru-RU" sz="1600" dirty="0">
                <a:solidFill>
                  <a:srgbClr val="333333"/>
                </a:solidFill>
              </a:rPr>
              <a:t>Получить доступ к текущему элементу</a:t>
            </a:r>
            <a:r>
              <a:rPr lang="en-US" sz="1600" dirty="0">
                <a:solidFill>
                  <a:srgbClr val="333333"/>
                </a:solidFill>
              </a:rPr>
              <a:t>;</a:t>
            </a:r>
            <a:endParaRPr lang="ru-RU" sz="1600" dirty="0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tabLst>
                <a:tab pos="457200" algn="l"/>
              </a:tabLst>
            </a:pPr>
            <a:r>
              <a:rPr lang="ru-RU" sz="1600" dirty="0">
                <a:solidFill>
                  <a:srgbClr val="333333"/>
                </a:solidFill>
              </a:rPr>
              <a:t>Переключится на следующий элемент множества</a:t>
            </a:r>
            <a:r>
              <a:rPr lang="en-US" sz="1600" dirty="0">
                <a:solidFill>
                  <a:srgbClr val="333333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tabLst>
                <a:tab pos="457200" algn="l"/>
              </a:tabLst>
            </a:pPr>
            <a:r>
              <a:rPr lang="ru-RU" sz="1600" dirty="0">
                <a:solidFill>
                  <a:srgbClr val="333333"/>
                </a:solidFill>
              </a:rPr>
              <a:t>Узнать достигнут ли конец множества.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tabLst>
                <a:tab pos="457200" algn="l"/>
              </a:tabLst>
            </a:pPr>
            <a:endParaRPr lang="ru-RU" sz="1600" dirty="0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tabLst>
                <a:tab pos="457200" algn="l"/>
              </a:tabLst>
            </a:pPr>
            <a:endParaRPr lang="ru-RU" sz="1600" dirty="0"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</a:rPr>
              <a:t>begin() – </a:t>
            </a:r>
            <a:r>
              <a:rPr lang="ru-RU" sz="1600" dirty="0">
                <a:solidFill>
                  <a:srgbClr val="333333"/>
                </a:solidFill>
              </a:rPr>
              <a:t>позволяет получить итератор на начало контейнера</a:t>
            </a:r>
            <a:r>
              <a:rPr lang="en-US" sz="1600" dirty="0">
                <a:solidFill>
                  <a:srgbClr val="333333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</a:rPr>
              <a:t>end() – </a:t>
            </a:r>
            <a:r>
              <a:rPr lang="ru-RU" sz="1600" dirty="0">
                <a:solidFill>
                  <a:srgbClr val="333333"/>
                </a:solidFill>
              </a:rPr>
              <a:t>позволяет получить итератор на конец контейнера (элемент за последним)</a:t>
            </a:r>
            <a:r>
              <a:rPr lang="en-US" sz="1600" dirty="0">
                <a:solidFill>
                  <a:srgbClr val="333333"/>
                </a:solidFill>
              </a:rPr>
              <a:t>;</a:t>
            </a:r>
            <a:endParaRPr lang="ru-RU" sz="1600" dirty="0"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ru-RU" sz="1600" dirty="0">
                <a:solidFill>
                  <a:srgbClr val="333333"/>
                </a:solidFill>
              </a:rPr>
              <a:t>* </a:t>
            </a:r>
            <a:r>
              <a:rPr lang="en-US" sz="1600" dirty="0">
                <a:solidFill>
                  <a:srgbClr val="333333"/>
                </a:solidFill>
              </a:rPr>
              <a:t>(</a:t>
            </a:r>
            <a:r>
              <a:rPr lang="ru-RU" sz="1600" dirty="0">
                <a:solidFill>
                  <a:srgbClr val="333333"/>
                </a:solidFill>
              </a:rPr>
              <a:t>оператор звёздочка</a:t>
            </a:r>
            <a:r>
              <a:rPr lang="en-US" sz="1600" dirty="0">
                <a:solidFill>
                  <a:srgbClr val="333333"/>
                </a:solidFill>
              </a:rPr>
              <a:t>) </a:t>
            </a:r>
            <a:r>
              <a:rPr lang="ru-RU" sz="1600" dirty="0">
                <a:solidFill>
                  <a:srgbClr val="333333"/>
                </a:solidFill>
              </a:rPr>
              <a:t>–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ru-RU" sz="1600" dirty="0">
                <a:solidFill>
                  <a:srgbClr val="333333"/>
                </a:solidFill>
              </a:rPr>
              <a:t>позволяет получить доступ к текущему элементу</a:t>
            </a:r>
            <a:r>
              <a:rPr lang="en-US" sz="1600" dirty="0">
                <a:solidFill>
                  <a:srgbClr val="333333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</a:rPr>
              <a:t>++ (</a:t>
            </a:r>
            <a:r>
              <a:rPr lang="ru-RU" sz="1600" dirty="0">
                <a:solidFill>
                  <a:srgbClr val="333333"/>
                </a:solidFill>
              </a:rPr>
              <a:t>инкремент</a:t>
            </a:r>
            <a:r>
              <a:rPr lang="en-US" sz="1600" dirty="0">
                <a:solidFill>
                  <a:srgbClr val="333333"/>
                </a:solidFill>
              </a:rPr>
              <a:t>)</a:t>
            </a:r>
            <a:r>
              <a:rPr lang="ru-RU" sz="1600" dirty="0">
                <a:solidFill>
                  <a:srgbClr val="333333"/>
                </a:solidFill>
              </a:rPr>
              <a:t> – позволяет перейти на следующий элемент</a:t>
            </a:r>
            <a:r>
              <a:rPr lang="en-US" sz="1600" dirty="0">
                <a:solidFill>
                  <a:srgbClr val="333333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</a:rPr>
              <a:t>+ N</a:t>
            </a:r>
            <a:r>
              <a:rPr lang="ru-RU" sz="1600" dirty="0">
                <a:solidFill>
                  <a:srgbClr val="333333"/>
                </a:solidFill>
              </a:rPr>
              <a:t> – позволяет перейти на </a:t>
            </a:r>
            <a:r>
              <a:rPr lang="en-US" sz="1600" dirty="0">
                <a:solidFill>
                  <a:srgbClr val="333333"/>
                </a:solidFill>
              </a:rPr>
              <a:t>N </a:t>
            </a:r>
            <a:r>
              <a:rPr lang="ru-RU" sz="1600" dirty="0">
                <a:solidFill>
                  <a:srgbClr val="333333"/>
                </a:solidFill>
              </a:rPr>
              <a:t>элементов вперёд (работает не для всех).</a:t>
            </a:r>
            <a:endParaRPr lang="en-US" sz="1600" dirty="0"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endParaRPr lang="en-US" sz="1600" dirty="0"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ru-RU" sz="1600" dirty="0">
                <a:solidFill>
                  <a:srgbClr val="333333"/>
                </a:solidFill>
              </a:rPr>
              <a:t>Если нужно брать элементы в обратном порядке: </a:t>
            </a:r>
            <a:r>
              <a:rPr lang="en-US" sz="1600" dirty="0" err="1">
                <a:solidFill>
                  <a:srgbClr val="333333"/>
                </a:solidFill>
              </a:rPr>
              <a:t>rbegin</a:t>
            </a:r>
            <a:r>
              <a:rPr lang="en-US" sz="1600" dirty="0">
                <a:solidFill>
                  <a:srgbClr val="333333"/>
                </a:solidFill>
              </a:rPr>
              <a:t>(), rend() </a:t>
            </a:r>
          </a:p>
        </p:txBody>
      </p:sp>
    </p:spTree>
    <p:extLst>
      <p:ext uri="{BB962C8B-B14F-4D97-AF65-F5344CB8AC3E}">
        <p14:creationId xmlns:p14="http://schemas.microsoft.com/office/powerpoint/2010/main" val="309982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36B6B2-A5FF-FF8F-B66B-CB759180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13" y="2590749"/>
            <a:ext cx="377242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08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1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0346E5-C211-1030-99A9-73E8C605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85" y="0"/>
            <a:ext cx="597283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ED7111-01F0-47E5-70A0-35233398B8ED}"/>
              </a:ext>
            </a:extLst>
          </p:cNvPr>
          <p:cNvSpPr txBox="1"/>
          <p:nvPr/>
        </p:nvSpPr>
        <p:spPr>
          <a:xfrm>
            <a:off x="0" y="6211669"/>
            <a:ext cx="642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hackingcpp.com</a:t>
            </a:r>
            <a:endParaRPr lang="ru-RU" dirty="0"/>
          </a:p>
          <a:p>
            <a:r>
              <a:rPr lang="en-US" dirty="0">
                <a:hlinkClick r:id="rId4"/>
              </a:rPr>
              <a:t>en.cppreference.com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Инкапсуляция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D879E77E-F553-776D-0867-FC47AA7C5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758513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8995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Инкапсуляция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1C3B955-A262-C930-1BA7-A6D2AAF3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5" b="10122"/>
          <a:stretch/>
        </p:blipFill>
        <p:spPr>
          <a:xfrm>
            <a:off x="6887361" y="2084971"/>
            <a:ext cx="4341361" cy="427655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DE4F5A-3380-1CFE-18B9-3375B220E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/>
          <a:stretch/>
        </p:blipFill>
        <p:spPr>
          <a:xfrm>
            <a:off x="712365" y="2084971"/>
            <a:ext cx="5598751" cy="4276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6F49B9-9821-C528-EA18-658CD23502D8}"/>
              </a:ext>
            </a:extLst>
          </p:cNvPr>
          <p:cNvSpPr txBox="1"/>
          <p:nvPr/>
        </p:nvSpPr>
        <p:spPr>
          <a:xfrm>
            <a:off x="2437183" y="1556464"/>
            <a:ext cx="214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Без инкапсуляции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06FF2-0FFE-0A0B-1C6E-7CBE5C4125F8}"/>
              </a:ext>
            </a:extLst>
          </p:cNvPr>
          <p:cNvSpPr txBox="1"/>
          <p:nvPr/>
        </p:nvSpPr>
        <p:spPr>
          <a:xfrm>
            <a:off x="8038787" y="1556464"/>
            <a:ext cx="2038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 инкапсуляцией</a:t>
            </a:r>
          </a:p>
        </p:txBody>
      </p:sp>
    </p:spTree>
    <p:extLst>
      <p:ext uri="{BB962C8B-B14F-4D97-AF65-F5344CB8AC3E}">
        <p14:creationId xmlns:p14="http://schemas.microsoft.com/office/powerpoint/2010/main" val="120567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Инкапсуляция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F49B9-9821-C528-EA18-658CD23502D8}"/>
              </a:ext>
            </a:extLst>
          </p:cNvPr>
          <p:cNvSpPr txBox="1"/>
          <p:nvPr/>
        </p:nvSpPr>
        <p:spPr>
          <a:xfrm>
            <a:off x="1832656" y="1756519"/>
            <a:ext cx="214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Без инкапсуляции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06FF2-0FFE-0A0B-1C6E-7CBE5C4125F8}"/>
              </a:ext>
            </a:extLst>
          </p:cNvPr>
          <p:cNvSpPr txBox="1"/>
          <p:nvPr/>
        </p:nvSpPr>
        <p:spPr>
          <a:xfrm>
            <a:off x="7706798" y="1756519"/>
            <a:ext cx="2038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 инкапсуляцией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FADA1A-36BC-35B5-9235-9A3BEDBBD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1" y="2412242"/>
            <a:ext cx="4658144" cy="3493608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0E981D0-52F4-5999-11C9-B3B86783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4" y="2409214"/>
            <a:ext cx="6210857" cy="34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9A334A-8E5E-4288-96D7-79E23345C926}"/>
              </a:ext>
            </a:extLst>
          </p:cNvPr>
          <p:cNvGraphicFramePr>
            <a:graphicFrameLocks noGrp="1"/>
          </p:cNvGraphicFramePr>
          <p:nvPr/>
        </p:nvGraphicFramePr>
        <p:xfrm>
          <a:off x="1715513" y="968727"/>
          <a:ext cx="8795664" cy="46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372775257"/>
                    </a:ext>
                  </a:extLst>
                </a:gridCol>
                <a:gridCol w="2555664">
                  <a:extLst>
                    <a:ext uri="{9D8B030D-6E8A-4147-A177-3AD203B41FA5}">
                      <a16:colId xmlns:a16="http://schemas.microsoft.com/office/drawing/2014/main" val="2987929264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1645283542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3435030559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888287541"/>
                    </a:ext>
                  </a:extLst>
                </a:gridCol>
              </a:tblGrid>
              <a:tr h="487680">
                <a:tc rowSpan="2" gridSpan="2">
                  <a:txBody>
                    <a:bodyPr/>
                    <a:lstStyle/>
                    <a:p>
                      <a:endParaRPr lang="ru-RU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Модификатор члена класса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873830"/>
                  </a:ext>
                </a:extLst>
              </a:tr>
              <a:tr h="487680">
                <a:tc gridSpan="2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public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48902"/>
                  </a:ext>
                </a:extLst>
              </a:tr>
              <a:tr h="1224000">
                <a:tc row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Место использования</a:t>
                      </a:r>
                    </a:p>
                  </a:txBody>
                  <a:tcPr marL="121920" marR="121920" marT="60960" marB="6096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385165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Наследник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893119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Внешний код: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функции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другие классы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67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2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Дружественные функции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257309"/>
            <a:ext cx="906699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Сделаем функцию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reset()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другом этого класса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reset()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является другом класса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Accumulator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может получить доступ к закрытым данным объектов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Accumulator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добавляем 5 в накапливающий сумматор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сбрасываем накапливающий сумматор в 0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50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000" b="1" dirty="0"/>
              <a:t>Специальные функции-члены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17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/>
              <a:t>Специальные функции-члены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66D5E-D612-FF42-8B90-5B22C3D68203}"/>
              </a:ext>
            </a:extLst>
          </p:cNvPr>
          <p:cNvSpPr txBox="1"/>
          <p:nvPr/>
        </p:nvSpPr>
        <p:spPr>
          <a:xfrm>
            <a:off x="990599" y="1997839"/>
            <a:ext cx="9814249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Деструктор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копирования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перемещения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присваивания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перемещения 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49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1567</Words>
  <Application>Microsoft Office PowerPoint</Application>
  <PresentationFormat>Широкоэкранный</PresentationFormat>
  <Paragraphs>260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Принципы ООП</vt:lpstr>
      <vt:lpstr>Инкапсуляция</vt:lpstr>
      <vt:lpstr>Инкапсуляция</vt:lpstr>
      <vt:lpstr>Инкапсуляция</vt:lpstr>
      <vt:lpstr>Презентация PowerPoint</vt:lpstr>
      <vt:lpstr>Презентация PowerPoint</vt:lpstr>
      <vt:lpstr>Специальные функции-члены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Перегрузка операторов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Итератор</vt:lpstr>
      <vt:lpstr>Итератор</vt:lpstr>
      <vt:lpstr>Итератор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287</cp:revision>
  <dcterms:created xsi:type="dcterms:W3CDTF">2022-09-17T16:00:43Z</dcterms:created>
  <dcterms:modified xsi:type="dcterms:W3CDTF">2023-01-30T06:19:47Z</dcterms:modified>
</cp:coreProperties>
</file>