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48" r:id="rId3"/>
    <p:sldId id="350" r:id="rId4"/>
    <p:sldId id="351" r:id="rId5"/>
    <p:sldId id="353" r:id="rId6"/>
    <p:sldId id="554" r:id="rId7"/>
    <p:sldId id="356" r:id="rId8"/>
    <p:sldId id="562" r:id="rId9"/>
    <p:sldId id="561" r:id="rId10"/>
    <p:sldId id="563" r:id="rId11"/>
    <p:sldId id="557" r:id="rId12"/>
    <p:sldId id="354" r:id="rId13"/>
    <p:sldId id="357" r:id="rId14"/>
    <p:sldId id="359" r:id="rId15"/>
    <p:sldId id="555" r:id="rId16"/>
    <p:sldId id="352" r:id="rId17"/>
    <p:sldId id="355" r:id="rId18"/>
    <p:sldId id="358" r:id="rId19"/>
    <p:sldId id="36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DAISkDauoPcyNO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</a:t>
            </a:r>
            <a:r>
              <a:rPr lang="en-US" sz="3200" dirty="0"/>
              <a:t>5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C947649-75D2-D529-A927-D506D4712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0"/>
            <a:ext cx="9072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4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Передача данных в функцию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400" dirty="0">
                <a:solidFill>
                  <a:srgbClr val="333333"/>
                </a:solidFill>
              </a:rPr>
              <a:t>Создаёт локальную копию передаваемых данных.</a:t>
            </a:r>
            <a:endParaRPr lang="ru-RU" sz="14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дополнительное имя для переменной переданной в качестве аргумента.</a:t>
            </a:r>
            <a:endParaRPr lang="ru-RU" sz="1400" b="1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копию, но не данных, а адреса по которому они находятся.</a:t>
            </a:r>
            <a:endParaRPr lang="en-US" sz="14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*a;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*a = *b;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*b = *t;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11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</a:rPr>
              <a:t>Квалификатор </a:t>
            </a:r>
            <a:r>
              <a:rPr lang="en-US" sz="1400" b="1" dirty="0">
                <a:solidFill>
                  <a:srgbClr val="333333"/>
                </a:solidFill>
              </a:rPr>
              <a:t>const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запрещает изменять параметры.</a:t>
            </a:r>
            <a:endParaRPr lang="ru-RU" sz="14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7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dirty="0">
                <a:solidFill>
                  <a:srgbClr val="333333"/>
                </a:solidFill>
              </a:rPr>
              <a:t>Без параметров</a:t>
            </a:r>
            <a:endParaRPr lang="ru-RU" sz="15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Доступ к параметрам запуска программы</a:t>
            </a:r>
            <a:endParaRPr lang="ru-RU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Доступ к параметрам запуска и переменным окружения</a:t>
            </a:r>
            <a:endParaRPr lang="en-US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ru-RU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ru-RU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*envp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</p:txBody>
      </p:sp>
    </p:spTree>
    <p:extLst>
      <p:ext uri="{BB962C8B-B14F-4D97-AF65-F5344CB8AC3E}">
        <p14:creationId xmlns:p14="http://schemas.microsoft.com/office/powerpoint/2010/main" val="113868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Получение данных из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82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i="0" dirty="0">
                <a:solidFill>
                  <a:srgbClr val="333333"/>
                </a:solidFill>
                <a:effectLst/>
              </a:rPr>
              <a:t>Оператор </a:t>
            </a:r>
            <a:r>
              <a:rPr lang="en-US" sz="1700" b="1" i="0" dirty="0">
                <a:solidFill>
                  <a:srgbClr val="333333"/>
                </a:solidFill>
                <a:effectLst/>
              </a:rPr>
              <a:t>return</a:t>
            </a:r>
            <a:r>
              <a:rPr lang="en-US" sz="170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осуществляет прерывание исполнения текущей функции и возврат потока исполнения в точку вызова.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Для </a:t>
            </a:r>
            <a:r>
              <a:rPr lang="en-US" sz="1700" dirty="0">
                <a:solidFill>
                  <a:srgbClr val="333333"/>
                </a:solidFill>
              </a:rPr>
              <a:t>void </a:t>
            </a:r>
            <a:r>
              <a:rPr lang="ru-RU" sz="1700" dirty="0">
                <a:solidFill>
                  <a:srgbClr val="333333"/>
                </a:solidFill>
              </a:rPr>
              <a:t>функций не обязателен. Функция завершится после выполнения последней команды в теле функции.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Для не </a:t>
            </a:r>
            <a:r>
              <a:rPr lang="en-US" sz="1700" dirty="0">
                <a:solidFill>
                  <a:srgbClr val="333333"/>
                </a:solidFill>
              </a:rPr>
              <a:t>void </a:t>
            </a:r>
            <a:r>
              <a:rPr lang="ru-RU" sz="1700" dirty="0">
                <a:solidFill>
                  <a:srgbClr val="333333"/>
                </a:solidFill>
              </a:rPr>
              <a:t>функций обязателен. После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оператор </a:t>
            </a:r>
            <a:r>
              <a:rPr lang="en-US" sz="1700" i="0" dirty="0">
                <a:solidFill>
                  <a:srgbClr val="333333"/>
                </a:solidFill>
                <a:effectLst/>
              </a:rPr>
              <a:t>return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должно быть указано значение того же (или приводимое) типа, что и в прототипе. Это значение вернётся в качестве результата в вызывающую функци</a:t>
            </a:r>
            <a:r>
              <a:rPr lang="ru-RU" sz="1700" dirty="0">
                <a:solidFill>
                  <a:srgbClr val="333333"/>
                </a:solidFill>
              </a:rPr>
              <a:t>ю.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В функции </a:t>
            </a:r>
            <a:r>
              <a:rPr lang="en-US" sz="1700" dirty="0">
                <a:solidFill>
                  <a:srgbClr val="333333"/>
                </a:solidFill>
              </a:rPr>
              <a:t>main </a:t>
            </a:r>
            <a:r>
              <a:rPr lang="ru-RU" sz="1700" dirty="0">
                <a:solidFill>
                  <a:srgbClr val="333333"/>
                </a:solidFill>
              </a:rPr>
              <a:t>разрешено не указывать. В этом случае результат будет 0.</a:t>
            </a:r>
            <a:endParaRPr lang="en-US" sz="1700" dirty="0">
              <a:solidFill>
                <a:srgbClr val="0000FF"/>
              </a:solidFill>
              <a:effectLst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Может присутствовать в теле функции множество раз.</a:t>
            </a:r>
            <a:endParaRPr lang="en-US" sz="17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rgbClr val="0000FF"/>
              </a:solidFill>
              <a:effectLst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2826C17-7F4D-18CE-B690-B858537BE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69143"/>
              </p:ext>
            </p:extLst>
          </p:nvPr>
        </p:nvGraphicFramePr>
        <p:xfrm>
          <a:off x="927098" y="4164434"/>
          <a:ext cx="1025525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7626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5127626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print_hello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04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Возвращаемое 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 данных</a:t>
            </a:r>
            <a:r>
              <a:rPr lang="ru-RU" sz="14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400" dirty="0">
                <a:solidFill>
                  <a:srgbClr val="333333"/>
                </a:solidFill>
              </a:rPr>
              <a:t>Создаёт копию возвращаемых данных и отдаёт наружу.</a:t>
            </a:r>
            <a:endParaRPr lang="ru-RU" sz="14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4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400" dirty="0">
                <a:solidFill>
                  <a:srgbClr val="333333"/>
                </a:solidFill>
              </a:rPr>
              <a:t>Даёт доступ в нижнему коду к локальной переменной функции</a:t>
            </a:r>
            <a:r>
              <a:rPr lang="ru-RU" sz="140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4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400" dirty="0">
                <a:solidFill>
                  <a:srgbClr val="333333"/>
                </a:solidFill>
                <a:effectLst/>
              </a:rPr>
              <a:t>Передаёт наружу информацию об адресе, по которому лежат данные.</a:t>
            </a:r>
            <a:endParaRPr lang="en-US" sz="14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3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</a:rPr>
              <a:t>Квалификатор </a:t>
            </a:r>
            <a:r>
              <a:rPr lang="en-US" sz="1400" b="1" dirty="0">
                <a:solidFill>
                  <a:srgbClr val="333333"/>
                </a:solidFill>
              </a:rPr>
              <a:t>const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не играет роли если возврат по значению.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В остальных случаях запрещает изменение данных.</a:t>
            </a:r>
            <a:endParaRPr lang="ru-RU" sz="14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9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возвращаемое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600" i="0" dirty="0">
                <a:solidFill>
                  <a:srgbClr val="333333"/>
                </a:solidFill>
                <a:effectLst/>
              </a:rPr>
              <a:t>Согласно стандарту тип возвращаемого значения функции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ru-RU" sz="1600" dirty="0">
                <a:solidFill>
                  <a:srgbClr val="333333"/>
                </a:solidFill>
              </a:rPr>
              <a:t>должен быть только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</a:rPr>
              <a:t>. </a:t>
            </a:r>
            <a:endParaRPr lang="ru-RU" sz="16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Толь</a:t>
            </a:r>
            <a:r>
              <a:rPr lang="ru-RU" sz="1600" dirty="0">
                <a:solidFill>
                  <a:srgbClr val="000000"/>
                </a:solidFill>
              </a:rPr>
              <a:t>ко для функции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разрешается не указывать оператор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</a:rPr>
              <a:t>, для всех остальных не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функций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обязателен. В случае, если в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нет оператора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</a:rPr>
              <a:t>, то гарантируется, что она вернёт 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Значение, которое возвращает функция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передаётся операционной системе как результат работы программы. Это значение в общем случае </a:t>
            </a:r>
            <a:r>
              <a:rPr lang="ru-RU" sz="1600" dirty="0">
                <a:solidFill>
                  <a:srgbClr val="000000"/>
                </a:solidFill>
              </a:rPr>
              <a:t>не влияет ни на что, но его можно использовать в </a:t>
            </a:r>
            <a:r>
              <a:rPr lang="en-US" sz="1600" dirty="0">
                <a:solidFill>
                  <a:srgbClr val="000000"/>
                </a:solidFill>
              </a:rPr>
              <a:t>shell-</a:t>
            </a:r>
            <a:r>
              <a:rPr lang="ru-RU" sz="1600" dirty="0">
                <a:solidFill>
                  <a:srgbClr val="000000"/>
                </a:solidFill>
              </a:rPr>
              <a:t>скриптах.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По соглашению если программа вернёт 0, то считается, что она завершилась корректно, а любые другие значения – это не корректное завышение программы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При этом значение для каждого кода ошибки разработчик придумывает по своему желанию (и описывает в документации).</a:t>
            </a:r>
            <a:endParaRPr lang="en-US" sz="1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144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418CCD-038C-85AF-63D7-3628F3A46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2006600"/>
            <a:ext cx="10350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бъявление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(declaration)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функции вводит имя функции и ее тип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в область видимости 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(scope)</a:t>
            </a:r>
            <a:r>
              <a:rPr lang="en-US" sz="1900" dirty="0"/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пределение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(definition)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функции связывает имя/тип функции с </a:t>
            </a:r>
            <a:r>
              <a:rPr lang="ru-RU" sz="1900" dirty="0">
                <a:solidFill>
                  <a:srgbClr val="000000"/>
                </a:solidFill>
              </a:rPr>
              <a:t>её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телом</a:t>
            </a:r>
            <a:r>
              <a:rPr lang="en-US" sz="1900" dirty="0"/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dirty="0">
                <a:hlinkClick r:id="rId2"/>
              </a:rPr>
              <a:t>https://wandbox.org/permlink/DAISkDauoPcyNOdF</a:t>
            </a:r>
            <a:endParaRPr lang="ru-RU" sz="1800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F8E22EA-3D7E-3177-B1E3-3062CDAD8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23836"/>
              </p:ext>
            </p:extLst>
          </p:nvPr>
        </p:nvGraphicFramePr>
        <p:xfrm>
          <a:off x="927100" y="2329391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F201197-C707-BDD2-2672-0BBBEBAD3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46096"/>
              </p:ext>
            </p:extLst>
          </p:nvPr>
        </p:nvGraphicFramePr>
        <p:xfrm>
          <a:off x="927100" y="3554834"/>
          <a:ext cx="81280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70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Прототипом функции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в языке Си или C++ называется объявление функции, не содержащее тела функции, но указывающее имя функции, арность, типы аргументов и тип возвращаемых данных.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i="0" dirty="0">
              <a:solidFill>
                <a:srgbClr val="333333"/>
              </a:solidFill>
              <a:effectLst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Сигнатура функции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это части прототипа функции, которые компилятор использует для выполнения разрешения перегрузки. 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dirty="0">
                <a:solidFill>
                  <a:srgbClr val="333333"/>
                </a:solidFill>
              </a:rPr>
              <a:t>Формальные параметры (параметры)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это собственно параметры указанные в прототипе/сигнатуре функции (в данном случае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800" dirty="0">
                <a:solidFill>
                  <a:srgbClr val="333333"/>
                </a:solidFill>
              </a:rPr>
              <a:t> и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ru-RU" sz="1800" dirty="0">
                <a:solidFill>
                  <a:srgbClr val="333333"/>
                </a:solidFill>
              </a:rPr>
              <a:t>).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Вызов функции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- передача управления потоком исполнения команд в другую точку программы с последующим возвратом в точку вызова.</a:t>
            </a:r>
          </a:p>
          <a:p>
            <a:pPr marL="0" indent="0">
              <a:buNone/>
            </a:pPr>
            <a:endParaRPr lang="en-US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 =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res &lt;&lt;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333333"/>
                </a:solidFill>
              </a:rPr>
              <a:t>Фактические параметры (аргументы)</a:t>
            </a:r>
            <a:r>
              <a:rPr lang="ru-RU" sz="1800" dirty="0">
                <a:solidFill>
                  <a:srgbClr val="333333"/>
                </a:solidFill>
              </a:rPr>
              <a:t>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конкретные значения, которые передаются формальным параметрам (в данном случае 2 и 2).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3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Код внутри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1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Время жизни и область видимости локальных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333333"/>
                </a:solidFill>
              </a:rPr>
              <a:t>Область видимости локальных переменных, в том числе и параметров. От точки объявления до конца области видимости. Конец области видимости определяется либо концом функции либо концом блока.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800" b="0" dirty="0">
              <a:solidFill>
                <a:srgbClr val="333333"/>
              </a:solidFill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333333"/>
                </a:solidFill>
              </a:rPr>
              <a:t>Локальные переменный функции, в том числе и параметры, живут от момента создания до момента выхода из области видимости. Кроме </a:t>
            </a:r>
            <a:r>
              <a:rPr lang="en-US" sz="1800" b="0" dirty="0">
                <a:solidFill>
                  <a:srgbClr val="333333"/>
                </a:solidFill>
              </a:rPr>
              <a:t>static </a:t>
            </a:r>
            <a:r>
              <a:rPr lang="ru-RU" sz="1800" b="0" dirty="0">
                <a:solidFill>
                  <a:srgbClr val="333333"/>
                </a:solidFill>
              </a:rPr>
              <a:t>переменных.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110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Стек вызова функций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90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Стек вызова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600" b="1" i="0" dirty="0">
                <a:solidFill>
                  <a:srgbClr val="202124"/>
                </a:solidFill>
                <a:effectLst/>
              </a:rPr>
              <a:t>Стек вызовов </a:t>
            </a:r>
            <a:r>
              <a:rPr lang="ru-RU" sz="1600" i="0" dirty="0">
                <a:solidFill>
                  <a:srgbClr val="202124"/>
                </a:solidFill>
                <a:effectLst/>
              </a:rPr>
              <a:t>(стек) 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может использоваться для различных нужд, но основное его назначение — отслеживать место, куда каждая из вызванных процедур должна вернуть управление после своего завершения. Для этого при вызове процедуры (командами </a:t>
            </a:r>
            <a:r>
              <a:rPr lang="ru-RU" sz="1600" b="1" i="0" dirty="0">
                <a:solidFill>
                  <a:srgbClr val="202124"/>
                </a:solidFill>
                <a:effectLst/>
              </a:rPr>
              <a:t>вызова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) в </a:t>
            </a:r>
            <a:r>
              <a:rPr lang="ru-RU" sz="1600" b="1" i="0" dirty="0">
                <a:solidFill>
                  <a:srgbClr val="202124"/>
                </a:solidFill>
                <a:effectLst/>
              </a:rPr>
              <a:t>стек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 заносится адрес команды, следующей за командой </a:t>
            </a:r>
            <a:r>
              <a:rPr lang="ru-RU" sz="1600" b="1" i="0" dirty="0">
                <a:solidFill>
                  <a:srgbClr val="202124"/>
                </a:solidFill>
                <a:effectLst/>
              </a:rPr>
              <a:t>вызова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 («адрес возврата»).</a:t>
            </a:r>
            <a:endParaRPr lang="en-US" sz="1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45850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</TotalTime>
  <Words>1065</Words>
  <Application>Microsoft Office PowerPoint</Application>
  <PresentationFormat>Широкоэкранный</PresentationFormat>
  <Paragraphs>143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Тема Office</vt:lpstr>
      <vt:lpstr>Алгоритмизация и программирование</vt:lpstr>
      <vt:lpstr>Функция</vt:lpstr>
      <vt:lpstr>Функция</vt:lpstr>
      <vt:lpstr>Объявление функции</vt:lpstr>
      <vt:lpstr>Вызов функции</vt:lpstr>
      <vt:lpstr>Код внутри функции</vt:lpstr>
      <vt:lpstr>Время жизни и область видимости локальных переменных</vt:lpstr>
      <vt:lpstr>Стек вызова функций</vt:lpstr>
      <vt:lpstr>Стек вызова функций</vt:lpstr>
      <vt:lpstr>Презентация PowerPoint</vt:lpstr>
      <vt:lpstr>Передача данных в функцию</vt:lpstr>
      <vt:lpstr>Параметры</vt:lpstr>
      <vt:lpstr>const</vt:lpstr>
      <vt:lpstr>Параметры функции main</vt:lpstr>
      <vt:lpstr>Получение данных из функции</vt:lpstr>
      <vt:lpstr>Оператор return</vt:lpstr>
      <vt:lpstr>Возвращаемое значение</vt:lpstr>
      <vt:lpstr>const</vt:lpstr>
      <vt:lpstr>Значение возвращаемое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250</cp:revision>
  <dcterms:created xsi:type="dcterms:W3CDTF">2022-09-17T16:00:43Z</dcterms:created>
  <dcterms:modified xsi:type="dcterms:W3CDTF">2023-01-09T19:25:56Z</dcterms:modified>
</cp:coreProperties>
</file>