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2" r:id="rId3"/>
    <p:sldId id="365" r:id="rId4"/>
    <p:sldId id="366" r:id="rId5"/>
    <p:sldId id="370" r:id="rId6"/>
    <p:sldId id="371" r:id="rId7"/>
    <p:sldId id="363" r:id="rId8"/>
    <p:sldId id="364" r:id="rId9"/>
    <p:sldId id="367" r:id="rId10"/>
    <p:sldId id="378" r:id="rId11"/>
    <p:sldId id="369" r:id="rId12"/>
    <p:sldId id="372" r:id="rId13"/>
    <p:sldId id="373" r:id="rId14"/>
    <p:sldId id="375" r:id="rId15"/>
    <p:sldId id="419" r:id="rId16"/>
    <p:sldId id="377" r:id="rId17"/>
    <p:sldId id="379" r:id="rId18"/>
    <p:sldId id="410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8" r:id="rId27"/>
    <p:sldId id="389" r:id="rId28"/>
    <p:sldId id="387" r:id="rId29"/>
    <p:sldId id="390" r:id="rId30"/>
    <p:sldId id="391" r:id="rId31"/>
    <p:sldId id="392" r:id="rId32"/>
    <p:sldId id="374" r:id="rId33"/>
    <p:sldId id="393" r:id="rId34"/>
    <p:sldId id="394" r:id="rId35"/>
    <p:sldId id="395" r:id="rId36"/>
    <p:sldId id="417" r:id="rId37"/>
    <p:sldId id="416" r:id="rId38"/>
    <p:sldId id="420" r:id="rId39"/>
    <p:sldId id="396" r:id="rId40"/>
    <p:sldId id="398" r:id="rId41"/>
    <p:sldId id="399" r:id="rId42"/>
    <p:sldId id="405" r:id="rId43"/>
    <p:sldId id="400" r:id="rId44"/>
    <p:sldId id="406" r:id="rId45"/>
    <p:sldId id="402" r:id="rId46"/>
    <p:sldId id="403" r:id="rId47"/>
    <p:sldId id="404" r:id="rId48"/>
    <p:sldId id="407" r:id="rId49"/>
    <p:sldId id="408" r:id="rId50"/>
    <p:sldId id="397" r:id="rId51"/>
    <p:sldId id="409" r:id="rId52"/>
    <p:sldId id="411" r:id="rId53"/>
    <p:sldId id="412" r:id="rId54"/>
    <p:sldId id="413" r:id="rId55"/>
    <p:sldId id="415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ref/spec#Predeclared_identifier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3</a:t>
            </a:r>
            <a:r>
              <a:rPr lang="en-US" sz="3200" dirty="0"/>
              <a:t> (Go)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ACC7D-81A1-375B-507C-D808EEE4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подпрограмм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5EA12-ED55-A170-5F99-4C8E62B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664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0" i="0" u="none" strike="noStrike" dirty="0">
                <a:solidFill>
                  <a:srgbClr val="0645AD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возвращает результат. Вызов функции может использоваться в других выражениях или в качестве правой части присваивания.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645AD"/>
                </a:solidFill>
              </a:rPr>
              <a:t>Процедура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НЕ возвращает результат. Вызов процедуры нельзя использовать в выражениях или в качестве правой части присваивания.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4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разделения на подпрограммы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Уменьшение сложности: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Структура основной программы стала проще для понимания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Каждая отдельная подпрограмма</a:t>
            </a:r>
            <a:r>
              <a:rPr lang="en-US" sz="1600" dirty="0"/>
              <a:t> </a:t>
            </a:r>
            <a:r>
              <a:rPr lang="ru-RU" sz="1600" dirty="0"/>
              <a:t>тоже обладает небольшой сложностью</a:t>
            </a:r>
            <a:r>
              <a:rPr lang="en-US" sz="1600" dirty="0"/>
              <a:t>;</a:t>
            </a:r>
            <a:endParaRPr lang="ru-RU" sz="16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Разработка происходит небольшими, законченными этапами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Проще покрыть текстами.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Повторное использование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Совместная работа над решением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F848FA-28D8-773F-6039-C325B4E95D21}"/>
              </a:ext>
            </a:extLst>
          </p:cNvPr>
          <p:cNvSpPr/>
          <p:nvPr/>
        </p:nvSpPr>
        <p:spPr>
          <a:xfrm>
            <a:off x="7016691" y="5008227"/>
            <a:ext cx="4417503" cy="1168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Магическое число семь плюс-минус два («кошелёк Миллера») — закономерность, обнаруженная американским учёным-психологом Джорджем Миллером, согласно которой кратковременная человеческая память, как правило, не может запомнить и повторить более 7 ± 2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34986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Термины</a:t>
            </a:r>
          </a:p>
        </p:txBody>
      </p:sp>
    </p:spTree>
    <p:extLst>
      <p:ext uri="{BB962C8B-B14F-4D97-AF65-F5344CB8AC3E}">
        <p14:creationId xmlns:p14="http://schemas.microsoft.com/office/powerpoint/2010/main" val="29846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Идентификатор (</a:t>
            </a:r>
            <a:r>
              <a:rPr lang="ru-RU" sz="2000" dirty="0" err="1"/>
              <a:t>identifier</a:t>
            </a:r>
            <a:r>
              <a:rPr lang="ru-RU" sz="2000" dirty="0"/>
              <a:t> — опознаватель) — нечто, позволяющее отличить один объект от других, то есть идентифицировать.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реальном мире в качестве идентификаторов мы, обычно, используем </a:t>
            </a:r>
            <a:r>
              <a:rPr lang="ru-RU" sz="2000" b="1" dirty="0"/>
              <a:t>слова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Сам по себе идентификатор ничего не означает. Я придумал слово: «</a:t>
            </a:r>
            <a:r>
              <a:rPr lang="ru-RU" sz="2000" dirty="0" err="1"/>
              <a:t>Джиоптирум</a:t>
            </a:r>
            <a:r>
              <a:rPr lang="ru-RU" sz="2000" dirty="0"/>
              <a:t>». У него нет значения, но сам по себе он </a:t>
            </a:r>
            <a:r>
              <a:rPr lang="ru-RU" sz="2000" b="1" dirty="0"/>
              <a:t>уникальный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идентификатор (имя) – произвольная, уникальная, последовательность символов которая начинается с буквы или символа подчёркивания. В именах не используются пробелы и спец. символы. В </a:t>
            </a:r>
            <a:r>
              <a:rPr lang="en-US" sz="2000" dirty="0"/>
              <a:t>Go </a:t>
            </a:r>
            <a:r>
              <a:rPr lang="ru-RU" sz="2000" dirty="0"/>
              <a:t>регистр имеет значение.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person_name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0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 (англ. </a:t>
            </a:r>
            <a:r>
              <a:rPr lang="en-US" dirty="0"/>
              <a:t>declaration)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создаёт идентификатор, описывает, но не создает, программную сущность и устанавливает связь между ними.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используется, чтобы уведомить компилятор о существовании программной сущности </a:t>
            </a:r>
            <a:r>
              <a:rPr lang="ru-RU" sz="2000" b="1" dirty="0"/>
              <a:t>без её создания</a:t>
            </a:r>
            <a:r>
              <a:rPr lang="ru-RU" sz="2000" dirty="0"/>
              <a:t>, т.к. по не некоторым причинам она создаётся в другом месте.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Пусть «</a:t>
            </a:r>
            <a:r>
              <a:rPr lang="ru-RU" sz="2000" dirty="0" err="1"/>
              <a:t>Джиоптирум</a:t>
            </a:r>
            <a:r>
              <a:rPr lang="ru-RU" sz="2000" dirty="0"/>
              <a:t>» - это мой ноутбук. Это объявление. Теперь использование слова «</a:t>
            </a:r>
            <a:r>
              <a:rPr lang="ru-RU" sz="2000" dirty="0" err="1"/>
              <a:t>Джиоптирум</a:t>
            </a:r>
            <a:r>
              <a:rPr lang="ru-RU" sz="2000" dirty="0"/>
              <a:t>» в предложении будет аналогично использованию слов «мой ноутбук».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объявление связывает идентификатор с программной сущностью (переменной, типом, функцией, и т.д.)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Go</a:t>
            </a:r>
            <a:r>
              <a:rPr lang="ru-RU" sz="2000" dirty="0">
                <a:solidFill>
                  <a:srgbClr val="000000"/>
                </a:solidFill>
              </a:rPr>
              <a:t> чистые объявления существуют только для функций и используются когда функция реализована вне </a:t>
            </a:r>
            <a:r>
              <a:rPr lang="en-US" sz="2000" dirty="0">
                <a:solidFill>
                  <a:srgbClr val="000000"/>
                </a:solidFill>
              </a:rPr>
              <a:t>Go. </a:t>
            </a:r>
            <a:r>
              <a:rPr lang="ru-RU" sz="2000" dirty="0">
                <a:solidFill>
                  <a:srgbClr val="000000"/>
                </a:solidFill>
              </a:rPr>
              <a:t>В этом случае у функции  не указывается тело.</a:t>
            </a: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2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(англ. </a:t>
            </a:r>
            <a:r>
              <a:rPr lang="en-US" dirty="0"/>
              <a:t>definition)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создаёт идентификатор, программную сущность и устанавливает связь между ними.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Во время определения </a:t>
            </a:r>
            <a:r>
              <a:rPr lang="ru-RU" sz="2000" b="1" dirty="0"/>
              <a:t>создаётся</a:t>
            </a:r>
            <a:r>
              <a:rPr lang="ru-RU" sz="2000" dirty="0"/>
              <a:t> переменная, функция, класс, и т.д., а также описывается их свойства и поведение.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включаем в себя объявление и создание сущности.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сленге часто используют слово "объявление" даже в тех случаях когда код - это "определение".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 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Прежде чем функцией можно будет пользоваться её нужно определить в коде. Функция не может быть определена внутри другой функции или типа.</a:t>
            </a:r>
          </a:p>
          <a:p>
            <a:pPr marL="0" indent="0">
              <a:buNone/>
            </a:pPr>
            <a:r>
              <a:rPr lang="ru-RU" sz="2000" dirty="0"/>
              <a:t>Общая структура определения:</a:t>
            </a:r>
            <a:endParaRPr lang="en-US" sz="2000" dirty="0"/>
          </a:p>
          <a:p>
            <a:pPr marL="0" indent="0">
              <a:buNone/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_функции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список_параметров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результатов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выполняемые_операторы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C4C935-D603-4065-B1FE-F5FAFB17EF80}"/>
              </a:ext>
            </a:extLst>
          </p:cNvPr>
          <p:cNvCxnSpPr/>
          <p:nvPr/>
        </p:nvCxnSpPr>
        <p:spPr>
          <a:xfrm>
            <a:off x="8620125" y="3028950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A781F71-EC74-9520-6538-5F071D4331C3}"/>
              </a:ext>
            </a:extLst>
          </p:cNvPr>
          <p:cNvCxnSpPr>
            <a:cxnSpLocks/>
          </p:cNvCxnSpPr>
          <p:nvPr/>
        </p:nvCxnSpPr>
        <p:spPr>
          <a:xfrm>
            <a:off x="1143000" y="4010025"/>
            <a:ext cx="7896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05D3B20-9AAC-BA0D-D03B-15054449959D}"/>
              </a:ext>
            </a:extLst>
          </p:cNvPr>
          <p:cNvCxnSpPr/>
          <p:nvPr/>
        </p:nvCxnSpPr>
        <p:spPr>
          <a:xfrm>
            <a:off x="9039225" y="3028950"/>
            <a:ext cx="0" cy="9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4A3-0520-D028-7A72-7674F41DD826}"/>
              </a:ext>
            </a:extLst>
          </p:cNvPr>
          <p:cNvSpPr txBox="1"/>
          <p:nvPr/>
        </p:nvSpPr>
        <p:spPr>
          <a:xfrm>
            <a:off x="9145035" y="333482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668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Сигнатура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Часть объявления функции которая используется компилятором для того, чтобы однозначно отличить одну функцию от другой. Функции с одинаковой сигнатурой с точки зрения компилятора не различимы и считаются переопределением.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Обычно в сигнатуру входит: название функции и типы параметров, но в зависимости от языка понятие сигнатуры может меняться.</a:t>
            </a:r>
            <a:endParaRPr lang="en-US" sz="2000" dirty="0"/>
          </a:p>
          <a:p>
            <a:pPr marL="0" indent="0"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Сигнатура функции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согласно спецификации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64395"/>
            <a:ext cx="11068820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Функции в </a:t>
            </a:r>
            <a:r>
              <a:rPr lang="en-US" sz="1800" dirty="0">
                <a:solidFill>
                  <a:srgbClr val="000000"/>
                </a:solidFill>
              </a:rPr>
              <a:t>Go </a:t>
            </a:r>
            <a:r>
              <a:rPr lang="ru-RU" sz="1800" dirty="0">
                <a:solidFill>
                  <a:srgbClr val="000000"/>
                </a:solidFill>
              </a:rPr>
              <a:t>имеют определённый тип, так же как и переменные. Тип функции можно получить из заголовка если отбросить все идентификаторы указанные в ней: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заголовок функции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функции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Если создать переменную или параметр такого типа, то ей можно будет присвоить любую подходящую функцию и, в дальнейшем обращаться к этой функции при помощи идентификатора переменной/параметра.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&lt; b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Результат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44047" y="5590601"/>
            <a:ext cx="2280491" cy="3525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6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Через параметры функция получает входные данные. С точки зрения функции, параметры это её локальные переменные. Параметры указываются в скобках после имени функции. Для каждого параметра указывается имя и тип (как для обычной переменной, но без слова </a:t>
            </a:r>
            <a:r>
              <a:rPr lang="en-US" sz="2000" dirty="0"/>
              <a:t>var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Параметры разделяются запятыми. Если несколько параметров одного типа идут подряд, то тип можно указать 1 раз после последнего.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6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Неопределенное количество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Иногда в функцию нужно передать неопределённое количество значений (</a:t>
            </a:r>
            <a:r>
              <a:rPr lang="en-US" sz="2000" dirty="0"/>
              <a:t>0</a:t>
            </a:r>
            <a:r>
              <a:rPr lang="ru-RU" sz="2000" dirty="0"/>
              <a:t>, 5, 100, и т.д.) . Язык </a:t>
            </a:r>
            <a:r>
              <a:rPr lang="en-US" sz="2000" dirty="0"/>
              <a:t>Go </a:t>
            </a:r>
            <a:r>
              <a:rPr lang="ru-RU" sz="2000" dirty="0"/>
              <a:t>разрешает это делать, но только для значений одного типа. </a:t>
            </a:r>
          </a:p>
          <a:p>
            <a:pPr marL="0" indent="0">
              <a:buNone/>
            </a:pPr>
            <a:r>
              <a:rPr lang="ru-RU" sz="2000" dirty="0"/>
              <a:t>Чтобы показать, функции можно передать любое количество аргументов, перед типом параметра нужно поставить троеточие: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...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Такой тип параметра можно комбинировать с обычными, но параметр с троеточием обязательно должен быть в конце списка: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equalAnyOf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...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В теле функции параметр с троеточием доступен в виде среза.</a:t>
            </a:r>
            <a:endParaRPr lang="en-US" sz="2000" dirty="0"/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2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Неопределенное количество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При вызове мы можем передать в функцию </a:t>
            </a:r>
            <a:r>
              <a:rPr lang="en-US" sz="2000" b="1" dirty="0"/>
              <a:t>sum</a:t>
            </a:r>
            <a:r>
              <a:rPr lang="ru-RU" sz="2000" dirty="0"/>
              <a:t> разное количество чисел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(1, 2, 3, 4)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Несмотря на то, что внутри функции аргументы будут доступны в виде среза, сам срез в обычном виде передать нельзя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Можно, если дописать троеточие после аргумента: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Go </a:t>
            </a:r>
            <a:r>
              <a:rPr lang="ru-RU" sz="2000" dirty="0">
                <a:solidFill>
                  <a:srgbClr val="000000"/>
                </a:solidFill>
              </a:rPr>
              <a:t>ф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ункции могут возвращать результат или не возвращать ничего.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не возвращает ничего, то список возвращаемых значений не указывается: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что-либо одно, то указывается тип возвращаемого значения в круглых скобках или без них: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более одного результата, то указываются тип всех возвращаемых значений, обязательно в круглых скобках: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43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можно, но не обязательно,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без указания значения. Используется для досрочного выхода из функции.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обязательно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 значением совпадающим с типом возвращаемого значения указанного в заголовке.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обязательно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, при этом количество и типы значений должны совпадать с количеством и типами указанными в заголовке.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, в теле функции, можно использовать произвольное количество раз.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4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Именованные 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что-либо, то перед типом возвращаемого результата можно указать имя. Это имя будет доступно в теле функции как обычная локальная переменная.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Список именованных возвращаемых значений обязательно записывается в скобочках: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вернуть результат из функции объявленной таким образом можно: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воспользоваться обычным синтаксисом возврата </a:t>
            </a:r>
            <a:r>
              <a:rPr lang="en-US" sz="1600" dirty="0">
                <a:solidFill>
                  <a:srgbClr val="000000"/>
                </a:solidFill>
              </a:rPr>
              <a:t>return </a:t>
            </a:r>
            <a:r>
              <a:rPr lang="ru-RU" sz="1600" dirty="0">
                <a:solidFill>
                  <a:srgbClr val="000000"/>
                </a:solidFill>
              </a:rPr>
              <a:t>со значениями.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В этом случае именно эти значения и будет результатом функции.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воспользоваться </a:t>
            </a:r>
            <a:r>
              <a:rPr lang="en-US" sz="1600" dirty="0">
                <a:solidFill>
                  <a:srgbClr val="000000"/>
                </a:solidFill>
              </a:rPr>
              <a:t>return </a:t>
            </a:r>
            <a:r>
              <a:rPr lang="ru-RU" sz="1600" dirty="0">
                <a:solidFill>
                  <a:srgbClr val="000000"/>
                </a:solidFill>
              </a:rPr>
              <a:t>без значений.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В этом случае результат функции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будет определяться последним значением, которое было присвоено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переменным использующимся для возврата.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При этом </a:t>
            </a:r>
            <a:r>
              <a:rPr lang="en-US" sz="1600" dirty="0">
                <a:solidFill>
                  <a:srgbClr val="000000"/>
                </a:solidFill>
              </a:rPr>
              <a:t>return </a:t>
            </a:r>
            <a:r>
              <a:rPr lang="ru-RU" sz="1600" dirty="0">
                <a:solidFill>
                  <a:srgbClr val="000000"/>
                </a:solidFill>
              </a:rPr>
              <a:t>нельзя указывать в блоках в которых имена выходных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переменных сокрыты ("затенены") .</a:t>
            </a: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25477" y="4171950"/>
            <a:ext cx="3526956" cy="819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A6196BA-5FA6-028A-9F3B-2C427EE00B1B}"/>
              </a:ext>
            </a:extLst>
          </p:cNvPr>
          <p:cNvSpPr/>
          <p:nvPr/>
        </p:nvSpPr>
        <p:spPr>
          <a:xfrm>
            <a:off x="7725476" y="5055544"/>
            <a:ext cx="3526957" cy="10763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+ b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18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Вызов функции возможен только в теле другой функции. Для этого нужно указать имя функции и в круглых скобках список аргументов, в том же количестве, в том же порядке и тех же типов, что и параметры в сигнатуре.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 качестве аргументов можно использовать как переменные, так и литералы (значения):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(one, two)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При вызове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исполнение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. Функция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2000" b="0" dirty="0">
                <a:solidFill>
                  <a:srgbClr val="795E26"/>
                </a:solidFill>
                <a:effectLst/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вызывая функцию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 тоже 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. Т.е. функции как бы складываются в стопку (стек) и в этой стопке исполняется только та функция которая лежит на вершине.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2198CA-34C6-E63C-D023-C4B3258CC572}"/>
              </a:ext>
            </a:extLst>
          </p:cNvPr>
          <p:cNvSpPr/>
          <p:nvPr/>
        </p:nvSpPr>
        <p:spPr>
          <a:xfrm>
            <a:off x="516254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B29C36-C4AF-8A0A-D978-5674E39DEB10}"/>
              </a:ext>
            </a:extLst>
          </p:cNvPr>
          <p:cNvSpPr/>
          <p:nvPr/>
        </p:nvSpPr>
        <p:spPr>
          <a:xfrm>
            <a:off x="632459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AD7D18-ED96-E84F-FCE7-705A44F766F5}"/>
              </a:ext>
            </a:extLst>
          </p:cNvPr>
          <p:cNvSpPr/>
          <p:nvPr/>
        </p:nvSpPr>
        <p:spPr>
          <a:xfrm>
            <a:off x="6324599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2A0ECB-456C-75D7-90DC-F16313BD4CA5}"/>
              </a:ext>
            </a:extLst>
          </p:cNvPr>
          <p:cNvSpPr/>
          <p:nvPr/>
        </p:nvSpPr>
        <p:spPr>
          <a:xfrm>
            <a:off x="7486650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9DB08D-1B3D-24F0-F043-2F593109A350}"/>
              </a:ext>
            </a:extLst>
          </p:cNvPr>
          <p:cNvSpPr/>
          <p:nvPr/>
        </p:nvSpPr>
        <p:spPr>
          <a:xfrm>
            <a:off x="7486650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905F2E-452F-D42B-E02C-17E13E68FCDC}"/>
              </a:ext>
            </a:extLst>
          </p:cNvPr>
          <p:cNvSpPr/>
          <p:nvPr/>
        </p:nvSpPr>
        <p:spPr>
          <a:xfrm>
            <a:off x="7486649" y="3609975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042D64-B164-041E-B0DE-94BB091AAE28}"/>
              </a:ext>
            </a:extLst>
          </p:cNvPr>
          <p:cNvSpPr/>
          <p:nvPr/>
        </p:nvSpPr>
        <p:spPr>
          <a:xfrm>
            <a:off x="8648701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20B857-B0B5-E074-6E24-67484BDFD83F}"/>
              </a:ext>
            </a:extLst>
          </p:cNvPr>
          <p:cNvSpPr/>
          <p:nvPr/>
        </p:nvSpPr>
        <p:spPr>
          <a:xfrm>
            <a:off x="8648701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E315AD-1C90-9652-0DE3-166EA322D51E}"/>
              </a:ext>
            </a:extLst>
          </p:cNvPr>
          <p:cNvSpPr/>
          <p:nvPr/>
        </p:nvSpPr>
        <p:spPr>
          <a:xfrm>
            <a:off x="9810752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18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Стек-трейс (</a:t>
            </a:r>
            <a:r>
              <a:rPr lang="en-US" dirty="0"/>
              <a:t>stack trace)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0" i="0" dirty="0">
                <a:effectLst/>
              </a:rPr>
              <a:t>Стек-трейс (</a:t>
            </a:r>
            <a:r>
              <a:rPr lang="ru-RU" sz="2000" b="0" i="0" dirty="0" err="1">
                <a:effectLst/>
              </a:rPr>
              <a:t>stack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trace</a:t>
            </a:r>
            <a:r>
              <a:rPr lang="ru-RU" sz="2000" b="0" i="0" dirty="0">
                <a:effectLst/>
              </a:rPr>
              <a:t>) – это информация о последовательности вызовов функций и методов. Стек-трейс полезен при поиске ошибок в коде и автоматическ</a:t>
            </a:r>
            <a:r>
              <a:rPr lang="ru-RU" sz="2000" dirty="0"/>
              <a:t>и выводится в терминал при падении программы.</a:t>
            </a:r>
            <a:endParaRPr lang="ru-RU" sz="2000" b="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/ b)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тут ошибка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19A35-2B82-C07C-107E-4FE18E8A81FA}"/>
              </a:ext>
            </a:extLst>
          </p:cNvPr>
          <p:cNvSpPr txBox="1"/>
          <p:nvPr/>
        </p:nvSpPr>
        <p:spPr>
          <a:xfrm>
            <a:off x="6530740" y="3232455"/>
            <a:ext cx="406106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panic: runtime error: integer divide by zero</a:t>
            </a:r>
          </a:p>
          <a:p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goroutine 1 [running]:</a:t>
            </a: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main.two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/home/main.go:12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main.one()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/home/main.go:16 +0x7c</a:t>
            </a: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main.main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/home/main.go:20 +0x7b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8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</a:t>
            </a:r>
            <a:r>
              <a:rPr lang="en-US" sz="1600" dirty="0">
                <a:solidFill>
                  <a:srgbClr val="000000"/>
                </a:solidFill>
              </a:rPr>
              <a:t>Go </a:t>
            </a:r>
            <a:r>
              <a:rPr lang="ru-RU" sz="1600" dirty="0">
                <a:solidFill>
                  <a:srgbClr val="000000"/>
                </a:solidFill>
              </a:rPr>
              <a:t>функцию можно вызвать: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Немедленно. Вызываем функцию обычным образом. При этом поток исполнения «перепрыгивает» из вызывающей функции в вызываемую и после её завершения возвращается обратно.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Отложенный вызов. Перед вызовом функции указываем ключевое слово </a:t>
            </a:r>
            <a:r>
              <a:rPr lang="en-US" sz="1600" dirty="0">
                <a:solidFill>
                  <a:srgbClr val="000000"/>
                </a:solidFill>
              </a:rPr>
              <a:t>defer. </a:t>
            </a:r>
            <a:r>
              <a:rPr lang="ru-RU" sz="1600" dirty="0">
                <a:solidFill>
                  <a:srgbClr val="000000"/>
                </a:solidFill>
              </a:rPr>
              <a:t>При этом поток исполнения вызывающей функции продолжает выполнять свои команды игнорируя вызываемую функцию. Перед тем, как вызывающая функция завершится (любым путём) будут вызваны все функции отмеченные как </a:t>
            </a:r>
            <a:r>
              <a:rPr lang="en-US" sz="1600" dirty="0">
                <a:solidFill>
                  <a:srgbClr val="000000"/>
                </a:solidFill>
              </a:rPr>
              <a:t>defer</a:t>
            </a:r>
            <a:r>
              <a:rPr lang="ru-RU" sz="1600" dirty="0">
                <a:solidFill>
                  <a:srgbClr val="000000"/>
                </a:solidFill>
              </a:rPr>
              <a:t>, при этом они будут исполнятся в обратном порядке.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 (</a:t>
            </a:r>
            <a:r>
              <a:rPr lang="ru-RU" sz="1600" dirty="0" err="1">
                <a:solidFill>
                  <a:srgbClr val="000000"/>
                </a:solidFill>
              </a:rPr>
              <a:t>горутина</a:t>
            </a:r>
            <a:r>
              <a:rPr lang="ru-RU" sz="1600" dirty="0">
                <a:solidFill>
                  <a:srgbClr val="000000"/>
                </a:solidFill>
              </a:rPr>
              <a:t>). Перед вызовом функции указываем ключевое слово </a:t>
            </a:r>
            <a:r>
              <a:rPr lang="en-US" sz="1600" dirty="0">
                <a:solidFill>
                  <a:srgbClr val="000000"/>
                </a:solidFill>
              </a:rPr>
              <a:t>go. </a:t>
            </a:r>
            <a:r>
              <a:rPr lang="ru-RU" sz="1600" dirty="0">
                <a:solidFill>
                  <a:srgbClr val="000000"/>
                </a:solidFill>
              </a:rPr>
              <a:t>Вызывающая функция продолжает работать игнорируя вызываемую функцию. При этом для вызываемой функции создаётся отдельный «поток» и она начинает работать параллельно с вызывающей.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Немедленный вызов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Отложенный вызов: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 </a:t>
            </a: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2A4B3-C9B2-1865-CAB4-1B3A09D67771}"/>
              </a:ext>
            </a:extLst>
          </p:cNvPr>
          <p:cNvSpPr txBox="1"/>
          <p:nvPr/>
        </p:nvSpPr>
        <p:spPr>
          <a:xfrm>
            <a:off x="5911615" y="2456229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E30E6-9BDB-9936-10C7-171BB0B28468}"/>
              </a:ext>
            </a:extLst>
          </p:cNvPr>
          <p:cNvSpPr txBox="1"/>
          <p:nvPr/>
        </p:nvSpPr>
        <p:spPr>
          <a:xfrm>
            <a:off x="5911615" y="5100935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3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2059806"/>
            <a:ext cx="10044762" cy="412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&amp;b)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a + b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1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 (</a:t>
            </a:r>
            <a:r>
              <a:rPr lang="ru-RU" sz="1600" dirty="0" err="1">
                <a:solidFill>
                  <a:srgbClr val="000000"/>
                </a:solidFill>
              </a:rPr>
              <a:t>горутина</a:t>
            </a:r>
            <a:r>
              <a:rPr lang="ru-RU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этом примере функция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завершилась раньше, чем функция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успела вывести сообщение на экран. Это возможно, т.к. после вызова, функция </a:t>
            </a:r>
            <a:r>
              <a:rPr lang="en-US" sz="1600" b="0" dirty="0">
                <a:solidFill>
                  <a:srgbClr val="795E26"/>
                </a:solidFill>
                <a:effectLst/>
              </a:rPr>
              <a:t>other</a:t>
            </a:r>
            <a:r>
              <a:rPr lang="ru-RU" sz="1600" b="0" dirty="0">
                <a:solidFill>
                  <a:srgbClr val="795E26"/>
                </a:solidFill>
                <a:effectLst/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получила свой собственный поток исполнения команд, а функция </a:t>
            </a:r>
            <a:r>
              <a:rPr lang="en-US" sz="1600" b="0" dirty="0">
                <a:solidFill>
                  <a:srgbClr val="795E26"/>
                </a:solidFill>
                <a:effectLst/>
              </a:rPr>
              <a:t>main</a:t>
            </a:r>
            <a:r>
              <a:rPr lang="ru-RU" sz="1600" dirty="0">
                <a:solidFill>
                  <a:srgbClr val="000000"/>
                </a:solidFill>
              </a:rPr>
              <a:t> осталась в своём потоке.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этом примере вывод мог бы быть и другим. Например здесь сообщение «</a:t>
            </a:r>
            <a:r>
              <a:rPr lang="en-US" sz="1600" dirty="0">
                <a:solidFill>
                  <a:srgbClr val="000000"/>
                </a:solidFill>
              </a:rPr>
              <a:t>other</a:t>
            </a:r>
            <a:r>
              <a:rPr lang="ru-RU" sz="1600" dirty="0">
                <a:solidFill>
                  <a:srgbClr val="000000"/>
                </a:solidFill>
              </a:rPr>
              <a:t>» будет каждый раз между разными цифрами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2A4B3-C9B2-1865-CAB4-1B3A09D67771}"/>
              </a:ext>
            </a:extLst>
          </p:cNvPr>
          <p:cNvSpPr txBox="1"/>
          <p:nvPr/>
        </p:nvSpPr>
        <p:spPr>
          <a:xfrm>
            <a:off x="5911615" y="2303829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аргументов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6451834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</a:t>
            </a:r>
            <a:r>
              <a:rPr lang="en-US" sz="1500" dirty="0">
                <a:solidFill>
                  <a:srgbClr val="000000"/>
                </a:solidFill>
              </a:rPr>
              <a:t>Go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значению.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передаваемых </a:t>
            </a:r>
            <a:r>
              <a:rPr lang="ru-RU" sz="1500" b="1" dirty="0">
                <a:solidFill>
                  <a:srgbClr val="000000"/>
                </a:solidFill>
              </a:rPr>
              <a:t>данных</a:t>
            </a:r>
            <a:r>
              <a:rPr lang="ru-RU" sz="1500" dirty="0">
                <a:solidFill>
                  <a:srgbClr val="000000"/>
                </a:solidFill>
              </a:rPr>
              <a:t>. Следовательно вызываемая функция не имеет доступа к данным из вызывающей функции.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Стоит отметить, что происходит не глубокое копирование, т.е. если передать структуру, которая хранит указатель на данные, то сама структура будет скопирована, а данные на которые она указывает нет. Для слайсов, словарей и каналов также не происходит копирования данных, т.к. эти три типа являются ссылочными, т.е. это указатели, которые сам язык автоматически разыменовывает при обращении к ним.</a:t>
            </a:r>
            <a:endParaRPr lang="en-US" sz="1500" dirty="0">
              <a:solidFill>
                <a:srgbClr val="000000"/>
              </a:solidFill>
            </a:endParaRPr>
          </a:p>
          <a:p>
            <a:endParaRPr lang="ru-RU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ru-RU" sz="1500" dirty="0">
                <a:solidFill>
                  <a:srgbClr val="000000"/>
                </a:solidFill>
              </a:rPr>
              <a:t>по указателю.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</a:t>
            </a:r>
            <a:r>
              <a:rPr lang="ru-RU" sz="1500" b="1" dirty="0">
                <a:solidFill>
                  <a:srgbClr val="000000"/>
                </a:solidFill>
              </a:rPr>
              <a:t>адресов</a:t>
            </a:r>
            <a:r>
              <a:rPr lang="ru-RU" sz="1500" dirty="0">
                <a:solidFill>
                  <a:srgbClr val="000000"/>
                </a:solidFill>
              </a:rPr>
              <a:t> передаваемых данных. Зная адрес размещения оригинальных данных вызываемая функция может прочитать и изменить данные вызывающей функции.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указателю в качестве параметра функции используются указатели, а в качестве аргумента – адреса данных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636342" y="1648001"/>
            <a:ext cx="3174534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7636341" y="4130123"/>
            <a:ext cx="3174535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*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*a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*b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(&amp;first, &amp;second)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7799EBAF-0E8A-2AC7-27A5-FE8813971386}"/>
              </a:ext>
            </a:extLst>
          </p:cNvPr>
          <p:cNvSpPr/>
          <p:nvPr/>
        </p:nvSpPr>
        <p:spPr>
          <a:xfrm>
            <a:off x="10850318" y="1648000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0850318" y="4130123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7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памяти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CC1F434-4390-C298-118F-12D9B4444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650529"/>
              </p:ext>
            </p:extLst>
          </p:nvPr>
        </p:nvGraphicFramePr>
        <p:xfrm>
          <a:off x="5915868" y="1831105"/>
          <a:ext cx="5437932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216115918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48426719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30745245"/>
                    </a:ext>
                  </a:extLst>
                </a:gridCol>
                <a:gridCol w="1753978">
                  <a:extLst>
                    <a:ext uri="{9D8B030D-6E8A-4147-A177-3AD203B41FA5}">
                      <a16:colId xmlns:a16="http://schemas.microsoft.com/office/drawing/2014/main" val="339420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7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*int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0xc00007e028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*int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0xc00007e020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5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0xc000074038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1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1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second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4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203569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490ED2-4BD0-9B61-9A06-F43105FCEC75}"/>
              </a:ext>
            </a:extLst>
          </p:cNvPr>
          <p:cNvSpPr/>
          <p:nvPr/>
        </p:nvSpPr>
        <p:spPr>
          <a:xfrm>
            <a:off x="1035516" y="3152540"/>
            <a:ext cx="3174535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*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*a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*b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(&amp;first, &amp;second)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2FAE024-84BB-3727-0483-DE543BD637C7}"/>
              </a:ext>
            </a:extLst>
          </p:cNvPr>
          <p:cNvCxnSpPr/>
          <p:nvPr/>
        </p:nvCxnSpPr>
        <p:spPr>
          <a:xfrm flipH="1">
            <a:off x="5372100" y="3124200"/>
            <a:ext cx="5437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E23DA1C-6FAD-5AF0-D442-6F50C71EBE33}"/>
              </a:ext>
            </a:extLst>
          </p:cNvPr>
          <p:cNvCxnSpPr/>
          <p:nvPr/>
        </p:nvCxnSpPr>
        <p:spPr>
          <a:xfrm>
            <a:off x="5372100" y="3124200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D5C6C3A-C9C7-5FF1-A2D5-6D417549413A}"/>
              </a:ext>
            </a:extLst>
          </p:cNvPr>
          <p:cNvCxnSpPr/>
          <p:nvPr/>
        </p:nvCxnSpPr>
        <p:spPr>
          <a:xfrm>
            <a:off x="5372100" y="4962525"/>
            <a:ext cx="54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0E04EA0-B1DF-4EFA-4EA0-53CBBE316E18}"/>
              </a:ext>
            </a:extLst>
          </p:cNvPr>
          <p:cNvCxnSpPr>
            <a:cxnSpLocks/>
          </p:cNvCxnSpPr>
          <p:nvPr/>
        </p:nvCxnSpPr>
        <p:spPr>
          <a:xfrm flipH="1">
            <a:off x="5124450" y="2770905"/>
            <a:ext cx="7914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9E20243-78D6-4E1F-D3F6-9620055D7A16}"/>
              </a:ext>
            </a:extLst>
          </p:cNvPr>
          <p:cNvCxnSpPr>
            <a:cxnSpLocks/>
          </p:cNvCxnSpPr>
          <p:nvPr/>
        </p:nvCxnSpPr>
        <p:spPr>
          <a:xfrm>
            <a:off x="5124450" y="2770905"/>
            <a:ext cx="0" cy="1828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092B15-F582-6138-D2A7-55CF6F75F18C}"/>
              </a:ext>
            </a:extLst>
          </p:cNvPr>
          <p:cNvCxnSpPr>
            <a:cxnSpLocks/>
          </p:cNvCxnSpPr>
          <p:nvPr/>
        </p:nvCxnSpPr>
        <p:spPr>
          <a:xfrm flipV="1">
            <a:off x="5124450" y="4599705"/>
            <a:ext cx="791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B227D705-68F5-FE3C-F786-9E69E1DC808C}"/>
              </a:ext>
            </a:extLst>
          </p:cNvPr>
          <p:cNvSpPr txBox="1">
            <a:spLocks/>
          </p:cNvSpPr>
          <p:nvPr/>
        </p:nvSpPr>
        <p:spPr>
          <a:xfrm>
            <a:off x="939567" y="1831104"/>
            <a:ext cx="4184882" cy="370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Состояние переменных в памяти сразу после вызова функции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3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 предназначена для хранения адреса в памяти. Чтобы создать переменную-указатель нужно перед типом данных поставить символ звёздочка: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тип_даных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pointer3 *[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массива из 3х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 по умолчанию имеет специальное значение </a:t>
            </a:r>
            <a:r>
              <a:rPr lang="en-US" sz="1600" dirty="0">
                <a:solidFill>
                  <a:srgbClr val="000000"/>
                </a:solidFill>
              </a:rPr>
              <a:t>nil</a:t>
            </a:r>
            <a:r>
              <a:rPr lang="ru-RU" sz="1600" dirty="0">
                <a:solidFill>
                  <a:srgbClr val="000000"/>
                </a:solidFill>
              </a:rPr>
              <a:t>. Это говорит о том, что этот указатель не хранит адрес (никуда не указывает).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pointer1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2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получение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сохранить в переменную адрес его сначала нужно получить. Для этого используется оператор взятия адреса –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Его нужно написать перед именем объекта адрес которого нам нужен (например переменной) или получить как результат работы функции.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ru-RU" sz="1600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    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Положить в переменную что-то кроме адреса нельзя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pointer2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ждёт адрес, а не значение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Совместимы только адреса объектов одного типа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адреса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02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доступ к значению через адрес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Зная адрес можно получить доступ к данным расположенным по этому адресу. Через адрес можно как читать данные, так и изменять их. Для получения доступа используется оператор разыменования (звёздочка) который нужно написать перед </a:t>
            </a:r>
            <a:r>
              <a:rPr lang="ru-RU" sz="1600" b="1" dirty="0">
                <a:solidFill>
                  <a:srgbClr val="000000"/>
                </a:solidFill>
              </a:rPr>
              <a:t>переменной-указателем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(*pointer)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имеет значение каким образом получен адрес, если к нему применить оператор разыменования, то мы получим то, на что указывает адрес. Если к результату применить оператор взятия адреса, то мы снова получим адрес и т.д.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(*&amp;*&amp;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так. Это тоже самое, что и просто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Здесь операторы применяются справа налево (</a:t>
            </a:r>
            <a:r>
              <a:rPr lang="en-US" sz="1600" dirty="0">
                <a:solidFill>
                  <a:srgbClr val="000000"/>
                </a:solidFill>
              </a:rPr>
              <a:t>&lt;--</a:t>
            </a:r>
            <a:r>
              <a:rPr lang="ru-RU" sz="1600" dirty="0">
                <a:solidFill>
                  <a:srgbClr val="000000"/>
                </a:solidFill>
              </a:rPr>
              <a:t>) начиная от имени переменной.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6588593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Слайс устроен так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SliceHeader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Pointer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 на массив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Cap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При передаче слайса по значению в функцию получается: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96990D-0FE7-66FC-F315-E44FACB2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10" y="3245634"/>
            <a:ext cx="3804324" cy="34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7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94008" y="1724824"/>
            <a:ext cx="3174534" cy="43642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4218581" y="1724824"/>
            <a:ext cx="1048743" cy="4364213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529067" y="1724823"/>
            <a:ext cx="3175200" cy="43642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9771656" y="1724824"/>
            <a:ext cx="1220194" cy="4364211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[1 2 3]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53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94008" y="1400175"/>
            <a:ext cx="3174534" cy="468886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4218581" y="1400174"/>
            <a:ext cx="1220194" cy="4688864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[1 2 3 4]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497403" y="1400175"/>
            <a:ext cx="3175200" cy="468886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9739992" y="1400174"/>
            <a:ext cx="1458000" cy="4688863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83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 по указателю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6289007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</a:t>
            </a:r>
            <a:r>
              <a:rPr lang="en-US" sz="1600" dirty="0">
                <a:solidFill>
                  <a:srgbClr val="000000"/>
                </a:solidFill>
              </a:rPr>
              <a:t>Go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значению. В этом случае вызывающая функция получит </a:t>
            </a:r>
            <a:r>
              <a:rPr lang="ru-RU" sz="1600" b="1" dirty="0">
                <a:solidFill>
                  <a:srgbClr val="000000"/>
                </a:solidFill>
              </a:rPr>
              <a:t>копию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данных</a:t>
            </a:r>
            <a:r>
              <a:rPr lang="ru-RU" sz="1600" dirty="0">
                <a:solidFill>
                  <a:srgbClr val="000000"/>
                </a:solidFill>
              </a:rPr>
              <a:t> которые были в вызываемой функции.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по указателю.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копии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адресов</a:t>
            </a:r>
            <a:r>
              <a:rPr lang="ru-RU" sz="1600" dirty="0">
                <a:solidFill>
                  <a:srgbClr val="000000"/>
                </a:solidFill>
              </a:rPr>
              <a:t> объектов созданных или переданных в вызываемую функцию. В </a:t>
            </a:r>
            <a:r>
              <a:rPr lang="en-US" sz="1600" dirty="0">
                <a:solidFill>
                  <a:srgbClr val="000000"/>
                </a:solidFill>
              </a:rPr>
              <a:t>Go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указателю безопасен, т.к. за удаление объектов отвечает сборщик мусора </a:t>
            </a:r>
            <a:r>
              <a:rPr lang="en-US" sz="1600" dirty="0">
                <a:solidFill>
                  <a:srgbClr val="000000"/>
                </a:solidFill>
              </a:rPr>
              <a:t>(GC) </a:t>
            </a:r>
            <a:r>
              <a:rPr lang="ru-RU" sz="1600" dirty="0">
                <a:solidFill>
                  <a:srgbClr val="000000"/>
                </a:solidFill>
              </a:rPr>
              <a:t>и сами объекты создаются с учётом того будут ли они чисто локальными по отношению к функции  или их передадут наружу как результат.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636342" y="1381301"/>
            <a:ext cx="3174534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7636341" y="3977724"/>
            <a:ext cx="3174535" cy="204770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&amp;bord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5F1680E-3FB8-9158-ADD8-75805C755EC1}"/>
              </a:ext>
            </a:extLst>
          </p:cNvPr>
          <p:cNvSpPr/>
          <p:nvPr/>
        </p:nvSpPr>
        <p:spPr>
          <a:xfrm>
            <a:off x="7636341" y="3463551"/>
            <a:ext cx="3174534" cy="308350"/>
          </a:xfrm>
          <a:prstGeom prst="roundRect">
            <a:avLst>
              <a:gd name="adj" fmla="val 137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[[1 1 1] [1 1 1] [1 1 1]]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E093E65-AA63-2812-FD80-7430545C4C3F}"/>
              </a:ext>
            </a:extLst>
          </p:cNvPr>
          <p:cNvSpPr/>
          <p:nvPr/>
        </p:nvSpPr>
        <p:spPr>
          <a:xfrm>
            <a:off x="7636341" y="6067547"/>
            <a:ext cx="3174534" cy="308350"/>
          </a:xfrm>
          <a:prstGeom prst="roundRect">
            <a:avLst>
              <a:gd name="adj" fmla="val 137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[[1 1 1] [1 1 1] [1 1 1]]</a:t>
            </a:r>
          </a:p>
        </p:txBody>
      </p:sp>
    </p:spTree>
    <p:extLst>
      <p:ext uri="{BB962C8B-B14F-4D97-AF65-F5344CB8AC3E}">
        <p14:creationId xmlns:p14="http://schemas.microsoft.com/office/powerpoint/2010/main" val="315647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побольше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1578544"/>
            <a:ext cx="10044762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strconv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ввода):"</a:t>
            </a: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(&amp;input)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==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strconv.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Некорректный ввод. Попробуйте еще раз."</a:t>
            </a: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(numbers, 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total +=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(total) /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значение:"</a:t>
            </a: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28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Область видимости (</a:t>
            </a:r>
            <a:r>
              <a:rPr lang="en-US" sz="4400" dirty="0"/>
              <a:t>scope</a:t>
            </a:r>
            <a:r>
              <a:rPr lang="ru-RU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85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/>
              <a:t>scope)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Область видимости — </a:t>
            </a:r>
            <a:r>
              <a:rPr lang="ru-RU" sz="1500" b="1" dirty="0">
                <a:solidFill>
                  <a:srgbClr val="000000"/>
                </a:solidFill>
                <a:effectLst/>
              </a:rPr>
              <a:t>часть программы</a:t>
            </a:r>
            <a:r>
              <a:rPr lang="ru-RU" sz="1500" dirty="0">
                <a:solidFill>
                  <a:srgbClr val="000000"/>
                </a:solidFill>
                <a:effectLst/>
              </a:rPr>
              <a:t> (кода)</a:t>
            </a:r>
            <a:r>
              <a:rPr lang="ru-RU" sz="1500" b="0" dirty="0">
                <a:solidFill>
                  <a:srgbClr val="000000"/>
                </a:solidFill>
                <a:effectLst/>
              </a:rPr>
              <a:t>, в пределах которой идентификатор, объявленный как имя некоторой программной сущности (обычно — переменной, типа данных или функции), остаётся связанным с этой сущностью, то есть позволяет посредством себя обратиться к ней.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Говорят, что идентификатор объекта «виден» в определённом месте программы, если в данном месте по нему можно обратиться к данному объекту. За пределами области видимости тот же самый идентификатор может быть связан с другой переменной или функцией, либо быть свободным (не связанным ни с какой из них). Область видимости может, но не обязана совпадать с областью существования объекта, с которым связано имя.</a:t>
            </a:r>
            <a:endParaRPr lang="en-US" sz="15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/>
          </a:p>
        </p:txBody>
      </p:sp>
      <p:pic>
        <p:nvPicPr>
          <p:cNvPr id="1026" name="Picture 2" descr="https://sun9-75.userapi.com/impg/l-Ewqg7CdD5hPaP03HFoogHEEiz617i6peePjg/-ZfJxsPcz8M.jpg?size=800x600&amp;quality=95&amp;sign=e556007f3fac2ccd49acc75ef1a78a58&amp;c_uniq_tag=J8QCwXR81T3rmhRLY5Eops4Rj-O0jNl472Opm8a0II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00" y="3922005"/>
            <a:ext cx="3391856" cy="2543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451" y="3613532"/>
            <a:ext cx="608131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В пределах одной области видимости идентификатор может быть связан только с одной программной сущностью. Добавление идентификатора в область видимости происходит через объявление/определение. Таким образом, в одной области видимости может быть только одно определение.</a:t>
            </a:r>
          </a:p>
          <a:p>
            <a:pPr>
              <a:lnSpc>
                <a:spcPct val="110000"/>
              </a:lnSpc>
            </a:pPr>
            <a:endParaRPr lang="ru-RU" sz="15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Области видимости входят друг в друга и </a:t>
            </a:r>
            <a:r>
              <a:rPr lang="ru-RU" sz="1500" b="1" dirty="0">
                <a:solidFill>
                  <a:srgbClr val="000000"/>
                </a:solidFill>
              </a:rPr>
              <a:t>составляют иерархию</a:t>
            </a:r>
            <a:r>
              <a:rPr lang="ru-RU" sz="1500" dirty="0">
                <a:solidFill>
                  <a:srgbClr val="000000"/>
                </a:solidFill>
              </a:rPr>
              <a:t>, от локальной области видимости, ограниченную функцией (или даже её частью), до глобальной, идентификаторы которой доступны во всей программе. Также в зависимости от правил конкретного языка программирования области видимости могут быть реализованы двумя способами: лексически (статически) или динамически</a:t>
            </a:r>
            <a:endParaRPr lang="en-US" sz="1500" dirty="0">
              <a:solidFill>
                <a:srgbClr val="000000"/>
              </a:solidFill>
            </a:endParaRP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38454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en-US" dirty="0"/>
              <a:t>Shadowing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64395"/>
            <a:ext cx="6364616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Говорят, что идентификатор скрывает "затеняет" другой идентификатор, если он переопределяет его в более конкретной области видимости, т.е. ближе по иерархии к точке, в которой указано обращение к идентификатору.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Т.к. в процессе связывания выбирается идентификатор из ближайшей области видимости, одноимённая переменная становится, как бы, на время невидимой (скрытой в тени).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0" y="3869602"/>
            <a:ext cx="3528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"outer:"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0" y="1636390"/>
            <a:ext cx="3528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x&lt;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x++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8" y="163639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7" y="3869602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55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Связывание идентификатора (</a:t>
            </a:r>
            <a:r>
              <a:rPr lang="en-US" dirty="0"/>
              <a:t>binding)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Связывание идентификатора — </a:t>
            </a:r>
            <a:r>
              <a:rPr lang="ru-RU" sz="1600" b="1" dirty="0">
                <a:solidFill>
                  <a:srgbClr val="000000"/>
                </a:solidFill>
                <a:effectLst/>
              </a:rPr>
              <a:t>процесс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определения программного объекта, доступ к которому даёт идентификатор в конкретном месте программы и в конкретный момент её выполнения.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лексическое (статическое)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(</a:t>
            </a:r>
            <a:r>
              <a:rPr lang="ru-RU" sz="1600" b="0" i="1" dirty="0" err="1">
                <a:effectLst/>
              </a:rPr>
              <a:t>static</a:t>
            </a:r>
            <a:r>
              <a:rPr lang="ru-RU" sz="1600" b="0" i="1" dirty="0">
                <a:effectLst/>
              </a:rPr>
              <a:t>)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</a:t>
            </a:r>
            <a:r>
              <a:rPr lang="ru-RU" sz="1600" b="1" i="0" dirty="0">
                <a:effectLst/>
              </a:rPr>
              <a:t>лексическая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лексический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только с учётом размещения идентификатора в коде.</a:t>
            </a: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r>
              <a:rPr lang="ru-RU" sz="1600" b="1" i="0" dirty="0">
                <a:effectLst/>
              </a:rPr>
              <a:t>динамическое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или </a:t>
            </a:r>
            <a:r>
              <a:rPr lang="ru-RU" sz="1600" b="1" i="0" dirty="0">
                <a:effectLst/>
              </a:rPr>
              <a:t>динамическая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динамический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с учётом истории выполнения кода.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2" y="4521694"/>
            <a:ext cx="2510077" cy="212934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0" y="2312979"/>
            <a:ext cx="2510079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5F14B10C-22BA-25BB-FC01-0B897335D858}"/>
              </a:ext>
            </a:extLst>
          </p:cNvPr>
          <p:cNvSpPr/>
          <p:nvPr/>
        </p:nvSpPr>
        <p:spPr>
          <a:xfrm>
            <a:off x="10334625" y="2312979"/>
            <a:ext cx="118118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Ошибка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компиляции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FDEB7449-3AD5-30ED-D675-7739AAF002AE}"/>
              </a:ext>
            </a:extLst>
          </p:cNvPr>
          <p:cNvSpPr/>
          <p:nvPr/>
        </p:nvSpPr>
        <p:spPr>
          <a:xfrm>
            <a:off x="10334625" y="4521694"/>
            <a:ext cx="1181183" cy="212934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17221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Пустой идентификатор (</a:t>
            </a:r>
            <a:r>
              <a:rPr lang="en-US" dirty="0"/>
              <a:t>blank identifier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Пустой идентификатор представлен символом подчеркивания _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Он служит анонимным заполнителем вместо обычного (непустого) идентификатора и имеет особое значение в объявлениях, в качестве операнда и в операторах присваивания.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Пустой идентификатор может использоваться как любой другой идентификатор </a:t>
            </a:r>
            <a:r>
              <a:rPr lang="ru-RU" sz="1600" b="1" dirty="0"/>
              <a:t>в объявлении</a:t>
            </a:r>
            <a:r>
              <a:rPr lang="ru-RU" sz="1600" dirty="0"/>
              <a:t>, но для него не выполняется привязка и, следовательно, объявлять его не нужно.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Т.к. привязка для пустого идентификатора не выполняется, то и использование его в обычных выражениях нельзя.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Используется, когда функция или выражение возвращает больше значений, чем вам реально нужно для игнорирования лишних.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03754" y="1932574"/>
            <a:ext cx="3435770" cy="119021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 :=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test.go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Fatal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03753" y="3197380"/>
            <a:ext cx="3435771" cy="456658"/>
          </a:xfrm>
          <a:prstGeom prst="roundRect">
            <a:avLst>
              <a:gd name="adj" fmla="val 1133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Ошибка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объявлен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но не используется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0CADB27-A393-7DB3-496D-2A484A8988A6}"/>
              </a:ext>
            </a:extLst>
          </p:cNvPr>
          <p:cNvSpPr/>
          <p:nvPr/>
        </p:nvSpPr>
        <p:spPr>
          <a:xfrm>
            <a:off x="8003754" y="4100105"/>
            <a:ext cx="3435770" cy="120532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 :=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test.go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Fatal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AFB8F440-78EA-659C-F1E4-967DA3290EC1}"/>
              </a:ext>
            </a:extLst>
          </p:cNvPr>
          <p:cNvSpPr/>
          <p:nvPr/>
        </p:nvSpPr>
        <p:spPr>
          <a:xfrm>
            <a:off x="8003754" y="5380017"/>
            <a:ext cx="3477511" cy="45665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ОК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97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Начало области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9214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зависимости от языка программирования точка </a:t>
            </a:r>
            <a:r>
              <a:rPr lang="ru-RU" sz="1600" b="1" dirty="0">
                <a:solidFill>
                  <a:srgbClr val="000000"/>
                </a:solidFill>
              </a:rPr>
              <a:t>начала</a:t>
            </a:r>
            <a:r>
              <a:rPr lang="ru-RU" sz="1600" dirty="0">
                <a:solidFill>
                  <a:srgbClr val="000000"/>
                </a:solidFill>
              </a:rPr>
              <a:t> действия объявления внутри области видимости может определяться по разному: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Начало действия от точки объявления и ниже по коду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В этом случае в процессе связывания просматриваются объявления текущей области видимости от точки обращения к идентификатору и выше по коду. Если объявлений не обнаружено, то поиск продолжается в следующей по иерархии области видимости.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Идентификатор действует сразу во всей области видимости независимо от того, в каком её месте находится объявление. В этом случае в процессе связывания просматриваются вся текущей области видимости и если объявление найдено, то происходит связывание, а если не найдено, то поиск продолжается в следующей по иерархии области видимости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43966" y="4408960"/>
            <a:ext cx="2502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  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43966" y="2165887"/>
            <a:ext cx="2502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2165887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4410706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481596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Блочная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487277"/>
            <a:ext cx="6364616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Ещё один нюанс в семантике лексической области видимости — наличие или отсутствие так называемой «блочной видимости», то есть возможности объявить локальную переменную не только внутри функции, процедуры или модуля, но и внутри отдельного блока команд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ru-RU" sz="1600" dirty="0" err="1"/>
              <a:t>Go</a:t>
            </a:r>
            <a:r>
              <a:rPr lang="ru-RU" sz="1600" dirty="0"/>
              <a:t> блок операторов образует локальную область видимости, и объявляемая внутри цикла переменная x — это новая переменная, областью видимости которой является только тело цикла.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ru-RU" sz="1600" dirty="0" err="1"/>
              <a:t>JavaScript</a:t>
            </a:r>
            <a:r>
              <a:rPr lang="ru-RU" sz="1600" dirty="0"/>
              <a:t> нет блочной области видимости (в версиях, предшествующих ES6), а повторное объявление локальной переменной работает просто как обычное присваивание.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4449471"/>
            <a:ext cx="3528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f()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2265040"/>
            <a:ext cx="3528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9" y="226504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8" y="4449471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3211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Блоки в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Universe block. </a:t>
            </a:r>
            <a:r>
              <a:rPr lang="ru-RU" sz="1800" dirty="0"/>
              <a:t>Стартовый блок в иерархии. Содержит весь код из всех файлов используемых в программе. Содержит </a:t>
            </a:r>
            <a:r>
              <a:rPr lang="ru-RU" sz="1800" dirty="0">
                <a:hlinkClick r:id="rId2"/>
              </a:rPr>
              <a:t>предварительно объявленные идентификаторы</a:t>
            </a:r>
            <a:r>
              <a:rPr lang="ru-RU" sz="1800" dirty="0"/>
              <a:t> типов, констант, функций.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Package block</a:t>
            </a:r>
            <a:r>
              <a:rPr lang="ru-RU" sz="1800" dirty="0"/>
              <a:t>. У каждого пакета есть собственный блок. Он содержит весь исходный код из всех файлов которые относятся к одному пакету. Файлы как правило размещают в одной папке, но это не обязательно.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file block</a:t>
            </a:r>
            <a:r>
              <a:rPr lang="ru-RU" sz="1800" b="1" dirty="0"/>
              <a:t>.</a:t>
            </a:r>
            <a:r>
              <a:rPr lang="ru-RU" sz="1800" dirty="0"/>
              <a:t> Каждый файл содержит файловый блок, содержащий весь исходный код в этом файле.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control structure block</a:t>
            </a:r>
            <a:r>
              <a:rPr lang="ru-RU" sz="1800" b="1" dirty="0"/>
              <a:t>.</a:t>
            </a:r>
            <a:r>
              <a:rPr lang="ru-RU" sz="1800" dirty="0"/>
              <a:t> Считается, что каждый оператор "</a:t>
            </a:r>
            <a:r>
              <a:rPr lang="ru-RU" sz="1800" dirty="0" err="1"/>
              <a:t>if</a:t>
            </a:r>
            <a:r>
              <a:rPr lang="ru-RU" sz="1800" dirty="0"/>
              <a:t>", "</a:t>
            </a:r>
            <a:r>
              <a:rPr lang="ru-RU" sz="1800" dirty="0" err="1"/>
              <a:t>for</a:t>
            </a:r>
            <a:r>
              <a:rPr lang="ru-RU" sz="1800" dirty="0"/>
              <a:t>" и "</a:t>
            </a:r>
            <a:r>
              <a:rPr lang="ru-RU" sz="1800" dirty="0" err="1"/>
              <a:t>switch</a:t>
            </a:r>
            <a:r>
              <a:rPr lang="ru-RU" sz="1800" dirty="0"/>
              <a:t>" находится в своем собственном неявном блоке. Блок начинается перед ключевым словом и заканчивается после последней закрывающей фигурной скобки.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Clause block</a:t>
            </a:r>
            <a:r>
              <a:rPr lang="ru-RU" sz="1800" b="1" dirty="0"/>
              <a:t>.</a:t>
            </a:r>
            <a:r>
              <a:rPr lang="ru-RU" sz="1800" dirty="0"/>
              <a:t> Каждое предложение "</a:t>
            </a:r>
            <a:r>
              <a:rPr lang="en-US" sz="1800" dirty="0"/>
              <a:t>case</a:t>
            </a:r>
            <a:r>
              <a:rPr lang="ru-RU" sz="1800" dirty="0"/>
              <a:t>" в операторе "</a:t>
            </a:r>
            <a:r>
              <a:rPr lang="ru-RU" sz="1800" dirty="0" err="1"/>
              <a:t>switch</a:t>
            </a:r>
            <a:r>
              <a:rPr lang="ru-RU" sz="1800" dirty="0"/>
              <a:t>" или "</a:t>
            </a:r>
            <a:r>
              <a:rPr lang="ru-RU" sz="1800" dirty="0" err="1"/>
              <a:t>select</a:t>
            </a:r>
            <a:r>
              <a:rPr lang="ru-RU" sz="1800" dirty="0"/>
              <a:t>" действует как неявный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Блоки могут быть вложенными и создают отдельные области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7755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Областью действия предварительно объявленного идентификатора является </a:t>
            </a:r>
            <a:r>
              <a:rPr lang="en-US" sz="1600" dirty="0"/>
              <a:t>Universe block</a:t>
            </a:r>
            <a:r>
              <a:rPr lang="ru-RU" sz="1600" dirty="0"/>
              <a:t>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Идентификаторы, обозначающего константу, тип, переменную или функцию (но не метод), объявленную на верхнем уровне (вне какой-либо функции) видны во всех файлах одного пакета.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 видимости имени импортируемого пакета - это файловый блок файла, содержащего объявление импорта.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Областью видимости идентификатора, обозначающего приемник метода, параметр функции или переменную возврата, является тело функции.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Область видимости идентификатора, обозначающего параметр типа функции или объявленного приёмником метода, начинается после имени функции и заканчивается в конце тела функции.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Область видимости  идентификатора, обозначающего параметр типа, начинается после имени типа и заканчивается в конце спецификации типа.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Область видимости </a:t>
            </a:r>
            <a:r>
              <a:rPr lang="ru-RU" sz="1600" dirty="0"/>
              <a:t>идентификатора константы или переменной, объявленный внутри функции начинается в конце объявления и действует до конца функции или блока.</a:t>
            </a: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 видимости идентификатора типа, объявленного внутри функции. Начинается с идентификатора в объявлении типа и действует до конца функции или блока.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3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641413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Метки используются в операторах "</a:t>
            </a:r>
            <a:r>
              <a:rPr lang="ru-RU" sz="1600" dirty="0" err="1"/>
              <a:t>break</a:t>
            </a:r>
            <a:r>
              <a:rPr lang="ru-RU" sz="1600" dirty="0"/>
              <a:t>", "</a:t>
            </a:r>
            <a:r>
              <a:rPr lang="ru-RU" sz="1600" dirty="0" err="1"/>
              <a:t>continue</a:t>
            </a:r>
            <a:r>
              <a:rPr lang="ru-RU" sz="1600" dirty="0"/>
              <a:t>" и "</a:t>
            </a:r>
            <a:r>
              <a:rPr lang="ru-RU" sz="1600" dirty="0" err="1"/>
              <a:t>goto</a:t>
            </a:r>
            <a:r>
              <a:rPr lang="ru-RU" sz="1600" dirty="0"/>
              <a:t>".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В отличие от других идентификаторов, метки не ограничены областью блока и не конфликтуют с идентификаторами, которые не являются метками. Область видимости метки - это тело функции, в которой она объявлена исключая тело любой вложенной функции.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Запрещено определять метку, которая никогда не используется.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Запрещено "перепрыгивать" с помощью метки через объявления </a:t>
            </a:r>
            <a:r>
              <a:rPr lang="ru-RU" sz="1600" b="1" dirty="0">
                <a:solidFill>
                  <a:srgbClr val="000000"/>
                </a:solidFill>
              </a:rPr>
              <a:t>новых</a:t>
            </a:r>
            <a:r>
              <a:rPr lang="ru-RU" sz="1600" dirty="0">
                <a:solidFill>
                  <a:srgbClr val="000000"/>
                </a:solidFill>
              </a:rPr>
              <a:t> переменных. Т.е. перепрыгивать назад можно.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CB9CA88-B74B-3E81-5F70-D8CF59B75B2F}"/>
              </a:ext>
            </a:extLst>
          </p:cNvPr>
          <p:cNvSpPr/>
          <p:nvPr/>
        </p:nvSpPr>
        <p:spPr>
          <a:xfrm>
            <a:off x="7589750" y="1532524"/>
            <a:ext cx="3528000" cy="183071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RowLoop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endOfRow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RowLoop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row[x] = data +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0CA143-BBE0-ECAC-A4D9-1A09453F0C2D}"/>
              </a:ext>
            </a:extLst>
          </p:cNvPr>
          <p:cNvSpPr/>
          <p:nvPr/>
        </p:nvSpPr>
        <p:spPr>
          <a:xfrm>
            <a:off x="7589750" y="3494767"/>
            <a:ext cx="3528000" cy="252000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OuterLoop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m;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Error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OuterLoop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Found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OuterLoop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66562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002C5-1025-408F-5E06-ADB789C8F60C}"/>
              </a:ext>
            </a:extLst>
          </p:cNvPr>
          <p:cNvSpPr txBox="1"/>
          <p:nvPr/>
        </p:nvSpPr>
        <p:spPr>
          <a:xfrm>
            <a:off x="838200" y="1709436"/>
            <a:ext cx="91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Декомпозицией называют разделение задачи на отдельные небольшие шаги — подзадачи</a:t>
            </a:r>
          </a:p>
        </p:txBody>
      </p:sp>
      <p:pic>
        <p:nvPicPr>
          <p:cNvPr id="1030" name="Picture 6" descr="Пример декомпозиции в общем виде">
            <a:extLst>
              <a:ext uri="{FF2B5EF4-FFF2-40B4-BE49-F238E27FC236}">
                <a16:creationId xmlns:a16="http://schemas.microsoft.com/office/drawing/2014/main" id="{4D8F03F6-1584-2748-8927-148F82DB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1" y="2785360"/>
            <a:ext cx="71532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50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78575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Анонимные функции - это функции, которым не назначен идентификатор. Они отличаются от обычных функций также тем, что они могут определяться внутри других функций и также могут иметь доступ к контексту выполнения.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Очень удобно использовать анонимные функции в качестве аргументов других функций: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(n1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n2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operation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(n1, n2)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 })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* y })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8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результат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2000" dirty="0"/>
              <a:t>Анонимная функция может быть результатом другой функции: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n==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n==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 y}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* y}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13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096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Доступ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5551010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Преимуществом анонимных функций является то, что они имеют доступ к окружению, в котором они определяются.</a:t>
            </a: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Замыкание (англ. </a:t>
            </a:r>
            <a:r>
              <a:rPr lang="ru-RU" sz="1500" dirty="0" err="1"/>
              <a:t>closure</a:t>
            </a:r>
            <a:r>
              <a:rPr lang="ru-RU" sz="1500" dirty="0"/>
              <a:t>) в программировании — функция первого класса, в теле которой присутствуют ссылки на переменные, объявленные вне тела этой функции в окружающем коде и не являющиеся её параметрами. Говоря другим языком, замыкание — функция, которая ссылается на свободные переменные в своей области видимости.</a:t>
            </a: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Замыкание — это особый вид функции. Она определена в теле другой функции и создаётся каждый раз во время её выполнения. Синтаксически это выглядит как функция, находящаяся целиком в теле другой функции. При этом вложенная внутренняя функция содержит ссылки на локальные переменные внешней функции. Каждый раз при выполнении внешней функции происходит создание нового экземпляра внутренней функции, с новыми ссылками на переменные внешней функции.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5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Нелокальные переменные</a:t>
            </a:r>
            <a:r>
              <a:rPr lang="en-US" sz="1500" dirty="0"/>
              <a:t> – </a:t>
            </a:r>
            <a:r>
              <a:rPr lang="ru-RU" sz="1500" dirty="0"/>
              <a:t>с точки зрения функции это переменные которые не являются её локальными переменными, параметрами, переменными возврата, глобальными переменными.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489853" y="4119511"/>
            <a:ext cx="3979913" cy="253152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489853" y="1642011"/>
            <a:ext cx="3979913" cy="23680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x + y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y, z)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533042" y="1642011"/>
            <a:ext cx="1122803" cy="2368013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586C00B-A8FD-888A-EA88-F24902F5B85E}"/>
              </a:ext>
            </a:extLst>
          </p:cNvPr>
          <p:cNvSpPr/>
          <p:nvPr/>
        </p:nvSpPr>
        <p:spPr>
          <a:xfrm>
            <a:off x="10549293" y="4119511"/>
            <a:ext cx="1122803" cy="253152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1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600" dirty="0"/>
              <a:t>Функцию называют функцией </a:t>
            </a:r>
            <a:r>
              <a:rPr lang="ru-RU" sz="1600" b="1" dirty="0"/>
              <a:t>первого класса</a:t>
            </a:r>
            <a:r>
              <a:rPr lang="ru-RU" sz="1600" dirty="0"/>
              <a:t>, если она является объектом первого класса.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Функция высшего порядка </a:t>
            </a:r>
            <a:r>
              <a:rPr lang="ru-RU" sz="1600" dirty="0"/>
              <a:t>— в программировании функция, принимающая в качестве аргументов другие функции или возвращающая другую функцию в качестве результата. Основная идея состоит в том, что функции имеют тот же статус, что и другие объекты данных.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Чистая функция </a:t>
            </a:r>
            <a:r>
              <a:rPr lang="ru-RU" sz="1600" dirty="0"/>
              <a:t>— это функция, которая: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является детерминированной. Функция является детерминированной, если для одного и того же набора входных значений она возвращает одинаковый результат. Т.е. функция не зависит не от чего, кроме своих параметров и не имеет внутреннего состояния.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не обладает побочными эффектами. В императивных языках некоторые функции в процессе выполнения своих вычислений могут модифицировать значения глобальных переменных, осуществлять операции ввода-вывода, реагировать на исключительные ситуации, вызывая их обработчики. Такие функции называются </a:t>
            </a:r>
            <a:r>
              <a:rPr lang="ru-RU" sz="1600" b="1" dirty="0"/>
              <a:t>функциями с побочными эффектами</a:t>
            </a:r>
            <a:r>
              <a:rPr lang="ru-RU" sz="1600" dirty="0"/>
              <a:t>. Другим видом побочных эффектов является модификация переданных в функцию параметров (переменных), когда в процессе вычисления выходного значения функции изменяется и значение входного параметра.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14400" y="1956567"/>
            <a:ext cx="10906125" cy="128239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Объект называют «объектом первого класса», если он: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сохранен в переменной или структурах данных;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передан в функцию как аргумент;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возвращен из функции как результат;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может быть создан во время выполнения программы;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не зависим от именования.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9547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pic>
        <p:nvPicPr>
          <p:cNvPr id="2050" name="Picture 2" descr="Пример группировки задач">
            <a:extLst>
              <a:ext uri="{FF2B5EF4-FFF2-40B4-BE49-F238E27FC236}">
                <a16:creationId xmlns:a16="http://schemas.microsoft.com/office/drawing/2014/main" id="{9082292C-5BA1-88A8-D1AE-A9BD266D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6" y="1690688"/>
            <a:ext cx="93440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7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32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BE807EF-A563-1A3C-1FF4-FDE5452B3BD6}"/>
              </a:ext>
            </a:extLst>
          </p:cNvPr>
          <p:cNvSpPr/>
          <p:nvPr/>
        </p:nvSpPr>
        <p:spPr>
          <a:xfrm>
            <a:off x="3811604" y="2269155"/>
            <a:ext cx="4572000" cy="231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7680766-9989-5A2B-6476-1BB2253F1676}"/>
              </a:ext>
            </a:extLst>
          </p:cNvPr>
          <p:cNvGrpSpPr/>
          <p:nvPr/>
        </p:nvGrpSpPr>
        <p:grpSpPr>
          <a:xfrm>
            <a:off x="3960673" y="3156979"/>
            <a:ext cx="1621978" cy="544046"/>
            <a:chOff x="4526054" y="2575960"/>
            <a:chExt cx="5086375" cy="170607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3449D141-2D59-C254-3D2B-C9332A1C5DA8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0C13224-ED45-8E16-6A80-A1011EE2E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24" name="Стрелка: вправо 23">
              <a:extLst>
                <a:ext uri="{FF2B5EF4-FFF2-40B4-BE49-F238E27FC236}">
                  <a16:creationId xmlns:a16="http://schemas.microsoft.com/office/drawing/2014/main" id="{0B5D2596-248F-7942-4EAE-8706FDF4A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5B9D85DB-B636-2818-9AA2-824465306650}"/>
              </a:ext>
            </a:extLst>
          </p:cNvPr>
          <p:cNvGrpSpPr/>
          <p:nvPr/>
        </p:nvGrpSpPr>
        <p:grpSpPr>
          <a:xfrm>
            <a:off x="4984635" y="3156979"/>
            <a:ext cx="2242686" cy="544046"/>
            <a:chOff x="2579571" y="2575960"/>
            <a:chExt cx="7032858" cy="1706078"/>
          </a:xfrm>
        </p:grpSpPr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8D53A41A-900A-0136-1455-2810FE721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6E8CD22-8CC7-7CEF-F14D-1A9951ADC097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A896066-BBE1-1AA3-4A2F-767C1A8B5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30" name="Стрелка: вправо 29">
              <a:extLst>
                <a:ext uri="{FF2B5EF4-FFF2-40B4-BE49-F238E27FC236}">
                  <a16:creationId xmlns:a16="http://schemas.microsoft.com/office/drawing/2014/main" id="{C9896EFB-30C8-AEC3-3541-40E6ADD5D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967935A-8456-EF1B-6174-C7926157D712}"/>
              </a:ext>
            </a:extLst>
          </p:cNvPr>
          <p:cNvGrpSpPr/>
          <p:nvPr/>
        </p:nvGrpSpPr>
        <p:grpSpPr>
          <a:xfrm>
            <a:off x="6629305" y="3156979"/>
            <a:ext cx="1621978" cy="544046"/>
            <a:chOff x="2579571" y="2575960"/>
            <a:chExt cx="5086375" cy="1706078"/>
          </a:xfrm>
        </p:grpSpPr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id="{C1992CF8-2B0B-95CE-99A9-A1DCFE501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344A6944-D4D7-4EF6-8ED4-5168B75472FF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84D62BCE-7B20-9BFD-C6A6-FCF51C850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</p:grp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B643CA84-0314-2C6D-6606-D3EFD4AF8FF2}"/>
              </a:ext>
            </a:extLst>
          </p:cNvPr>
          <p:cNvSpPr>
            <a:spLocks noChangeAspect="1"/>
          </p:cNvSpPr>
          <p:nvPr/>
        </p:nvSpPr>
        <p:spPr>
          <a:xfrm>
            <a:off x="1266831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C8244299-8965-2F8D-F484-58956B589959}"/>
              </a:ext>
            </a:extLst>
          </p:cNvPr>
          <p:cNvSpPr>
            <a:spLocks noChangeAspect="1"/>
          </p:cNvSpPr>
          <p:nvPr/>
        </p:nvSpPr>
        <p:spPr>
          <a:xfrm>
            <a:off x="8588377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4480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Код побольше + декомпозиция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414232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strconv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6DB277F-5D21-797F-09A2-F259906EE33D}"/>
              </a:ext>
            </a:extLst>
          </p:cNvPr>
          <p:cNvSpPr/>
          <p:nvPr/>
        </p:nvSpPr>
        <p:spPr>
          <a:xfrm>
            <a:off x="6309217" y="5325476"/>
            <a:ext cx="5264094" cy="1325563"/>
          </a:xfrm>
          <a:prstGeom prst="roundRect">
            <a:avLst>
              <a:gd name="adj" fmla="val 26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 []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total +=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(total) /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average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EBF8FB-4A32-B251-94CA-962DF18BF1DC}"/>
              </a:ext>
            </a:extLst>
          </p:cNvPr>
          <p:cNvSpPr/>
          <p:nvPr/>
        </p:nvSpPr>
        <p:spPr>
          <a:xfrm>
            <a:off x="6309217" y="1316511"/>
            <a:ext cx="5264094" cy="3962945"/>
          </a:xfrm>
          <a:prstGeom prst="roundRect">
            <a:avLst>
              <a:gd name="adj" fmla="val 261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[]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ввода):"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Scanln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(&amp;input)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==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strconv.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Некорректный ввод. Попробуйте еще раз."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(numbers, 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7227B9-00DC-A734-C553-CC999FB9B0FE}"/>
              </a:ext>
            </a:extLst>
          </p:cNvPr>
          <p:cNvCxnSpPr>
            <a:cxnSpLocks/>
          </p:cNvCxnSpPr>
          <p:nvPr/>
        </p:nvCxnSpPr>
        <p:spPr>
          <a:xfrm>
            <a:off x="4513277" y="3196206"/>
            <a:ext cx="1633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EF7EA21-1F00-F2A5-DF64-30F2C9BDADB5}"/>
              </a:ext>
            </a:extLst>
          </p:cNvPr>
          <p:cNvCxnSpPr/>
          <p:nvPr/>
        </p:nvCxnSpPr>
        <p:spPr>
          <a:xfrm>
            <a:off x="4513277" y="3357816"/>
            <a:ext cx="587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1C01184-D398-1F20-B956-C9E666B0BB7A}"/>
              </a:ext>
            </a:extLst>
          </p:cNvPr>
          <p:cNvCxnSpPr/>
          <p:nvPr/>
        </p:nvCxnSpPr>
        <p:spPr>
          <a:xfrm>
            <a:off x="5100506" y="3357816"/>
            <a:ext cx="0" cy="256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22CA538-2298-BB96-7AD2-C12032C98538}"/>
              </a:ext>
            </a:extLst>
          </p:cNvPr>
          <p:cNvCxnSpPr>
            <a:cxnSpLocks/>
          </p:cNvCxnSpPr>
          <p:nvPr/>
        </p:nvCxnSpPr>
        <p:spPr>
          <a:xfrm>
            <a:off x="5100506" y="5922628"/>
            <a:ext cx="99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5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6642</Words>
  <Application>Microsoft Office PowerPoint</Application>
  <PresentationFormat>Широкоэкранный</PresentationFormat>
  <Paragraphs>961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1" baseType="lpstr">
      <vt:lpstr>-apple-system</vt:lpstr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Программа</vt:lpstr>
      <vt:lpstr>Простой код</vt:lpstr>
      <vt:lpstr>Код побольше</vt:lpstr>
      <vt:lpstr>Декомпозиция</vt:lpstr>
      <vt:lpstr>Декомпозиция</vt:lpstr>
      <vt:lpstr>Подпрограмма</vt:lpstr>
      <vt:lpstr>Программа</vt:lpstr>
      <vt:lpstr>Код побольше + декомпозиция </vt:lpstr>
      <vt:lpstr>Виды подпрограмм</vt:lpstr>
      <vt:lpstr>Плюсы разделения на подпрограммы</vt:lpstr>
      <vt:lpstr>Термины</vt:lpstr>
      <vt:lpstr>Идентификатор</vt:lpstr>
      <vt:lpstr>Объявление  (англ. declaration)</vt:lpstr>
      <vt:lpstr>Определение (англ. definition)</vt:lpstr>
      <vt:lpstr>Определение функции</vt:lpstr>
      <vt:lpstr>Сигнатура функции</vt:lpstr>
      <vt:lpstr>Тип функции</vt:lpstr>
      <vt:lpstr>Параметры функции</vt:lpstr>
      <vt:lpstr>Неопределенное количество параметров</vt:lpstr>
      <vt:lpstr>Неопределенное количество параметров</vt:lpstr>
      <vt:lpstr>Возвращаемые значения</vt:lpstr>
      <vt:lpstr>Возвращаемые значения</vt:lpstr>
      <vt:lpstr>Именованные возвращаемые значения</vt:lpstr>
      <vt:lpstr>Вызов функции</vt:lpstr>
      <vt:lpstr>Стек вызовов</vt:lpstr>
      <vt:lpstr>Стек-трейс (stack trace)</vt:lpstr>
      <vt:lpstr>Вызов функции</vt:lpstr>
      <vt:lpstr>Вызов функции</vt:lpstr>
      <vt:lpstr>Вызов функции</vt:lpstr>
      <vt:lpstr>Передача аргументов в функцию</vt:lpstr>
      <vt:lpstr>Переменные в памяти</vt:lpstr>
      <vt:lpstr>Указатели</vt:lpstr>
      <vt:lpstr>Указатели – получение адреса</vt:lpstr>
      <vt:lpstr>Указатели – доступ к значению через адрес</vt:lpstr>
      <vt:lpstr>Передача слайсов в функцию</vt:lpstr>
      <vt:lpstr>Передача слайсов в функцию</vt:lpstr>
      <vt:lpstr>Передача слайсов в функцию</vt:lpstr>
      <vt:lpstr>Возврат результата по указателю</vt:lpstr>
      <vt:lpstr>Область видимости (scope)</vt:lpstr>
      <vt:lpstr>Область видимости (scope)</vt:lpstr>
      <vt:lpstr>Shadowing </vt:lpstr>
      <vt:lpstr>Связывание идентификатора (binding)</vt:lpstr>
      <vt:lpstr>Пустой идентификатор (blank identifier)</vt:lpstr>
      <vt:lpstr>Начало области видимости</vt:lpstr>
      <vt:lpstr>Блочная область видимости</vt:lpstr>
      <vt:lpstr>Блоки в Go</vt:lpstr>
      <vt:lpstr>Области видимости в Go</vt:lpstr>
      <vt:lpstr>Области видимости в Go</vt:lpstr>
      <vt:lpstr>Анонимные функции</vt:lpstr>
      <vt:lpstr>Анонимные функции</vt:lpstr>
      <vt:lpstr>Анонимная функция как аргумент функции</vt:lpstr>
      <vt:lpstr>Анонимная функция как результат функции</vt:lpstr>
      <vt:lpstr>Доступ к окружению (замыкания)</vt:lpstr>
      <vt:lpstr>Классификация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453</cp:revision>
  <dcterms:created xsi:type="dcterms:W3CDTF">2022-09-17T16:00:43Z</dcterms:created>
  <dcterms:modified xsi:type="dcterms:W3CDTF">2023-09-30T15:38:19Z</dcterms:modified>
</cp:coreProperties>
</file>