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345" r:id="rId4"/>
    <p:sldId id="348" r:id="rId5"/>
    <p:sldId id="349" r:id="rId6"/>
    <p:sldId id="347" r:id="rId7"/>
    <p:sldId id="343" r:id="rId8"/>
    <p:sldId id="344" r:id="rId9"/>
    <p:sldId id="302" r:id="rId10"/>
    <p:sldId id="323" r:id="rId11"/>
    <p:sldId id="324" r:id="rId12"/>
    <p:sldId id="303" r:id="rId13"/>
    <p:sldId id="304" r:id="rId14"/>
    <p:sldId id="307" r:id="rId15"/>
    <p:sldId id="305" r:id="rId16"/>
    <p:sldId id="309" r:id="rId17"/>
    <p:sldId id="325" r:id="rId18"/>
    <p:sldId id="326" r:id="rId19"/>
    <p:sldId id="311" r:id="rId20"/>
    <p:sldId id="350" r:id="rId21"/>
    <p:sldId id="351" r:id="rId22"/>
    <p:sldId id="312" r:id="rId23"/>
    <p:sldId id="327" r:id="rId24"/>
    <p:sldId id="329" r:id="rId25"/>
    <p:sldId id="328" r:id="rId26"/>
    <p:sldId id="315" r:id="rId27"/>
    <p:sldId id="330" r:id="rId28"/>
    <p:sldId id="332" r:id="rId29"/>
    <p:sldId id="339" r:id="rId30"/>
    <p:sldId id="340" r:id="rId31"/>
    <p:sldId id="341" r:id="rId32"/>
    <p:sldId id="317" r:id="rId33"/>
    <p:sldId id="352" r:id="rId34"/>
    <p:sldId id="353" r:id="rId35"/>
    <p:sldId id="322" r:id="rId36"/>
    <p:sldId id="337" r:id="rId37"/>
    <p:sldId id="319" r:id="rId38"/>
    <p:sldId id="354" r:id="rId39"/>
    <p:sldId id="355" r:id="rId40"/>
    <p:sldId id="356" r:id="rId41"/>
    <p:sldId id="333" r:id="rId42"/>
    <p:sldId id="334" r:id="rId43"/>
    <p:sldId id="338" r:id="rId44"/>
    <p:sldId id="342" r:id="rId45"/>
    <p:sldId id="336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#Boolean_convers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#Boolean_conversion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2 (С++)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Ожидается, что выражение в скобочках типа </a:t>
            </a:r>
            <a:r>
              <a:rPr lang="en-US" sz="2000" dirty="0">
                <a:latin typeface="Consolas" panose="020B0609020204030204" pitchFamily="49" charset="0"/>
              </a:rPr>
              <a:t>bool</a:t>
            </a:r>
            <a:r>
              <a:rPr lang="ru-RU" sz="2000" dirty="0"/>
              <a:t>, поэтому будет попытка  неявно </a:t>
            </a:r>
            <a:r>
              <a:rPr lang="ru-RU" sz="2000" dirty="0">
                <a:hlinkClick r:id="rId2"/>
              </a:rPr>
              <a:t>преобразовать его к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bool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Если преобразование не допустимо, то – ошибка.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095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f(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инициализация</a:t>
            </a:r>
            <a:r>
              <a:rPr lang="en-US" b="0" i="0" dirty="0">
                <a:solidFill>
                  <a:srgbClr val="333333"/>
                </a:solidFill>
                <a:effectLst/>
              </a:rPr>
              <a:t>; </a:t>
            </a:r>
            <a:r>
              <a:rPr lang="ru-RU" dirty="0">
                <a:solidFill>
                  <a:srgbClr val="333333"/>
                </a:solidFill>
              </a:rPr>
              <a:t>проверка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res =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&gt; b; res)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283458" y="2262188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init</a:t>
            </a:r>
            <a:r>
              <a:rPr lang="en-US" sz="2000" dirty="0"/>
              <a:t>-statement</a:t>
            </a:r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94226" y="26622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2505075" y="2839212"/>
            <a:ext cx="2981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4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f-else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325994" y="1840446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893058" y="125253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10192618" y="183219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if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3893058" y="3286095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08576" y="165264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084320" y="1829562"/>
            <a:ext cx="1097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4608576" y="3687030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4084320" y="3863944"/>
            <a:ext cx="1097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B8B398-DA59-3DDF-6B86-E9E2E8BE5F2F}"/>
              </a:ext>
            </a:extLst>
          </p:cNvPr>
          <p:cNvSpPr txBox="1"/>
          <p:nvPr/>
        </p:nvSpPr>
        <p:spPr>
          <a:xfrm>
            <a:off x="325994" y="2371264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иначе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12E3D-45FA-E08B-1617-6390EF7D7855}"/>
              </a:ext>
            </a:extLst>
          </p:cNvPr>
          <p:cNvSpPr txBox="1"/>
          <p:nvPr/>
        </p:nvSpPr>
        <p:spPr>
          <a:xfrm>
            <a:off x="10192618" y="2372881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else</a:t>
            </a:r>
            <a:endParaRPr lang="ru-RU" sz="2000" b="1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03FC24E-3FE0-FC9C-B132-6EC0F40A0E4C}"/>
              </a:ext>
            </a:extLst>
          </p:cNvPr>
          <p:cNvCxnSpPr>
            <a:stCxn id="6" idx="3"/>
          </p:cNvCxnSpPr>
          <p:nvPr/>
        </p:nvCxnSpPr>
        <p:spPr>
          <a:xfrm>
            <a:off x="2863868" y="2040501"/>
            <a:ext cx="415780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93358A4-7518-F872-C080-B57BDFA2A863}"/>
              </a:ext>
            </a:extLst>
          </p:cNvPr>
          <p:cNvCxnSpPr>
            <a:stCxn id="5" idx="3"/>
          </p:cNvCxnSpPr>
          <p:nvPr/>
        </p:nvCxnSpPr>
        <p:spPr>
          <a:xfrm>
            <a:off x="3012948" y="2571319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C3AECB44-612E-FBEF-5CAE-B1ED0065FB35}"/>
              </a:ext>
            </a:extLst>
          </p:cNvPr>
          <p:cNvCxnSpPr>
            <a:stCxn id="9" idx="1"/>
          </p:cNvCxnSpPr>
          <p:nvPr/>
        </p:nvCxnSpPr>
        <p:spPr>
          <a:xfrm flipH="1">
            <a:off x="9705975" y="2032252"/>
            <a:ext cx="486643" cy="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11C0162-2E35-D14C-34B3-111A6A5C0AF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266176" y="2571319"/>
            <a:ext cx="1926442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C346C0-2706-E1CF-DED9-B3F281B17EAD}"/>
              </a:ext>
            </a:extLst>
          </p:cNvPr>
          <p:cNvSpPr txBox="1"/>
          <p:nvPr/>
        </p:nvSpPr>
        <p:spPr>
          <a:xfrm>
            <a:off x="379210" y="38896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357481-3784-5B57-A878-146B45FB3488}"/>
              </a:ext>
            </a:extLst>
          </p:cNvPr>
          <p:cNvSpPr txBox="1"/>
          <p:nvPr/>
        </p:nvSpPr>
        <p:spPr>
          <a:xfrm>
            <a:off x="379210" y="4915745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иначе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161A08B-9EE4-C005-8F3A-177105D9766F}"/>
              </a:ext>
            </a:extLst>
          </p:cNvPr>
          <p:cNvCxnSpPr>
            <a:stCxn id="36" idx="3"/>
          </p:cNvCxnSpPr>
          <p:nvPr/>
        </p:nvCxnSpPr>
        <p:spPr>
          <a:xfrm>
            <a:off x="2917084" y="4089682"/>
            <a:ext cx="415780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7CFAEE2-963E-F599-7E28-C8F786D40B18}"/>
              </a:ext>
            </a:extLst>
          </p:cNvPr>
          <p:cNvCxnSpPr>
            <a:stCxn id="37" idx="3"/>
          </p:cNvCxnSpPr>
          <p:nvPr/>
        </p:nvCxnSpPr>
        <p:spPr>
          <a:xfrm>
            <a:off x="3066164" y="51158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558A4D-C1A5-1734-4D20-8E4D72CA9D27}"/>
              </a:ext>
            </a:extLst>
          </p:cNvPr>
          <p:cNvSpPr txBox="1"/>
          <p:nvPr/>
        </p:nvSpPr>
        <p:spPr>
          <a:xfrm>
            <a:off x="10192618" y="440394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if</a:t>
            </a:r>
            <a:endParaRPr lang="ru-RU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687DAC-8074-1BDF-F8C1-B2E6BEDE9B03}"/>
              </a:ext>
            </a:extLst>
          </p:cNvPr>
          <p:cNvSpPr txBox="1"/>
          <p:nvPr/>
        </p:nvSpPr>
        <p:spPr>
          <a:xfrm>
            <a:off x="10192618" y="548755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else</a:t>
            </a:r>
            <a:endParaRPr lang="ru-RU" sz="2000" b="1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17525B5-83B0-CA38-4B29-0648FECB01D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8324850" y="4604002"/>
            <a:ext cx="1867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3E7A687-C8A0-3454-F105-8AA68D596D5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991475" y="5687611"/>
            <a:ext cx="2201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12F7F914-885C-A760-077E-BF9788F4CC8D}"/>
              </a:ext>
            </a:extLst>
          </p:cNvPr>
          <p:cNvCxnSpPr/>
          <p:nvPr/>
        </p:nvCxnSpPr>
        <p:spPr>
          <a:xfrm>
            <a:off x="8324850" y="3889627"/>
            <a:ext cx="0" cy="1226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E4F68243-1405-3015-9149-D7068DEE6717}"/>
              </a:ext>
            </a:extLst>
          </p:cNvPr>
          <p:cNvCxnSpPr/>
          <p:nvPr/>
        </p:nvCxnSpPr>
        <p:spPr>
          <a:xfrm>
            <a:off x="7991475" y="5115800"/>
            <a:ext cx="0" cy="1227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8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595E085-F734-E3DC-57A8-DFDE5A9BF248}"/>
              </a:ext>
            </a:extLst>
          </p:cNvPr>
          <p:cNvSpPr/>
          <p:nvPr/>
        </p:nvSpPr>
        <p:spPr>
          <a:xfrm>
            <a:off x="941787" y="1274823"/>
            <a:ext cx="2016253" cy="10338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287F455-9174-6C98-5780-398DB215CE57}"/>
              </a:ext>
            </a:extLst>
          </p:cNvPr>
          <p:cNvSpPr/>
          <p:nvPr/>
        </p:nvSpPr>
        <p:spPr>
          <a:xfrm>
            <a:off x="3238262" y="1274823"/>
            <a:ext cx="2105031" cy="19873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034A5AB-67C8-8FC4-F568-B9649D462BE8}"/>
              </a:ext>
            </a:extLst>
          </p:cNvPr>
          <p:cNvSpPr/>
          <p:nvPr/>
        </p:nvSpPr>
        <p:spPr>
          <a:xfrm>
            <a:off x="5623515" y="1274823"/>
            <a:ext cx="2822452" cy="2962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1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2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092ACDB-C974-ED1B-6AAF-DB88B2624247}"/>
              </a:ext>
            </a:extLst>
          </p:cNvPr>
          <p:cNvSpPr/>
          <p:nvPr/>
        </p:nvSpPr>
        <p:spPr>
          <a:xfrm>
            <a:off x="8725351" y="1274823"/>
            <a:ext cx="2521655" cy="51554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07F1D-B901-9677-2CDE-705113712730}"/>
              </a:ext>
            </a:extLst>
          </p:cNvPr>
          <p:cNvSpPr txBox="1"/>
          <p:nvPr/>
        </p:nvSpPr>
        <p:spPr>
          <a:xfrm>
            <a:off x="941787" y="747075"/>
            <a:ext cx="201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</a:t>
            </a:r>
            <a:endParaRPr lang="ru-R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D6AEB-91C4-6132-8E5C-B31F2C682892}"/>
              </a:ext>
            </a:extLst>
          </p:cNvPr>
          <p:cNvSpPr txBox="1"/>
          <p:nvPr/>
        </p:nvSpPr>
        <p:spPr>
          <a:xfrm>
            <a:off x="3238262" y="747075"/>
            <a:ext cx="21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If-else</a:t>
            </a:r>
            <a:endParaRPr lang="ru-RU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C3CFB0-F05E-2F6C-1204-7614F014D4C4}"/>
              </a:ext>
            </a:extLst>
          </p:cNvPr>
          <p:cNvSpPr txBox="1"/>
          <p:nvPr/>
        </p:nvSpPr>
        <p:spPr>
          <a:xfrm>
            <a:off x="5623515" y="747075"/>
            <a:ext cx="282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If-else if</a:t>
            </a:r>
            <a:endParaRPr lang="ru-R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8D768C-71CB-E231-A8C1-A8CFEAAFF6D0}"/>
              </a:ext>
            </a:extLst>
          </p:cNvPr>
          <p:cNvSpPr txBox="1"/>
          <p:nvPr/>
        </p:nvSpPr>
        <p:spPr>
          <a:xfrm>
            <a:off x="8725352" y="742455"/>
            <a:ext cx="252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Вложенный</a:t>
            </a:r>
            <a:r>
              <a:rPr lang="en-US" b="1" dirty="0"/>
              <a:t> if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3132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If-else</a:t>
            </a:r>
            <a:r>
              <a:rPr lang="ru-RU" dirty="0">
                <a:solidFill>
                  <a:srgbClr val="333333"/>
                </a:solidFill>
              </a:rPr>
              <a:t> (ошибки)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774" y="1825625"/>
            <a:ext cx="820102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b);</a:t>
            </a:r>
          </a:p>
          <a:p>
            <a:pPr marL="0" indent="0">
              <a:buNone/>
            </a:pPr>
            <a:endParaRPr lang="ru-RU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c)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12053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Тернарный оператор</a:t>
            </a:r>
            <a:r>
              <a:rPr lang="en-US" dirty="0">
                <a:solidFill>
                  <a:srgbClr val="333333"/>
                </a:solidFill>
              </a:rPr>
              <a:t> (?:)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 &gt; b ? a : b;</a:t>
            </a: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1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результат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условие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выражение 1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выражение 2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effectLst/>
            </a:endParaRPr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r>
              <a:rPr lang="ru-RU" sz="1600" dirty="0"/>
              <a:t>* выражение 1 и выражение 2 должны быть одного или приводимого к одному типу</a:t>
            </a:r>
            <a:endParaRPr lang="ru-RU" sz="1600" b="0" dirty="0">
              <a:effectLst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EFB5D69C-7461-2A8A-8398-6334FAB74280}"/>
              </a:ext>
            </a:extLst>
          </p:cNvPr>
          <p:cNvGrpSpPr/>
          <p:nvPr/>
        </p:nvGrpSpPr>
        <p:grpSpPr>
          <a:xfrm>
            <a:off x="4340888" y="3299468"/>
            <a:ext cx="5336512" cy="1788550"/>
            <a:chOff x="4340888" y="3137543"/>
            <a:chExt cx="5336512" cy="1788550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5E37A6AF-12E5-DB5C-7CA7-1350246341CE}"/>
                </a:ext>
              </a:extLst>
            </p:cNvPr>
            <p:cNvCxnSpPr/>
            <p:nvPr/>
          </p:nvCxnSpPr>
          <p:spPr>
            <a:xfrm flipV="1">
              <a:off x="4340888" y="3506875"/>
              <a:ext cx="0" cy="281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4A8DB7A0-7AD9-975A-C8B1-9355FD1A8424}"/>
                </a:ext>
              </a:extLst>
            </p:cNvPr>
            <p:cNvCxnSpPr>
              <a:cxnSpLocks/>
            </p:cNvCxnSpPr>
            <p:nvPr/>
          </p:nvCxnSpPr>
          <p:spPr>
            <a:xfrm>
              <a:off x="4340888" y="3506875"/>
              <a:ext cx="24015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B48A2C9-F761-52D2-D690-99FB1D120F66}"/>
                </a:ext>
              </a:extLst>
            </p:cNvPr>
            <p:cNvCxnSpPr/>
            <p:nvPr/>
          </p:nvCxnSpPr>
          <p:spPr>
            <a:xfrm>
              <a:off x="6747159" y="3506875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55AAC0-B804-D9DA-1032-50BA63625E02}"/>
                </a:ext>
              </a:extLst>
            </p:cNvPr>
            <p:cNvSpPr txBox="1"/>
            <p:nvPr/>
          </p:nvSpPr>
          <p:spPr>
            <a:xfrm>
              <a:off x="5252164" y="313754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  <a:endParaRPr lang="ru-RU" dirty="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12EAD4A2-63D0-FBCC-227F-A0ECC15E6025}"/>
                </a:ext>
              </a:extLst>
            </p:cNvPr>
            <p:cNvCxnSpPr/>
            <p:nvPr/>
          </p:nvCxnSpPr>
          <p:spPr>
            <a:xfrm>
              <a:off x="4340888" y="4267200"/>
              <a:ext cx="0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B713BC9F-67A6-38E7-A939-79842666374B}"/>
                </a:ext>
              </a:extLst>
            </p:cNvPr>
            <p:cNvCxnSpPr/>
            <p:nvPr/>
          </p:nvCxnSpPr>
          <p:spPr>
            <a:xfrm>
              <a:off x="4340888" y="4549140"/>
              <a:ext cx="53365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80867570-09F7-B843-6D93-4D75D2A12570}"/>
                </a:ext>
              </a:extLst>
            </p:cNvPr>
            <p:cNvCxnSpPr/>
            <p:nvPr/>
          </p:nvCxnSpPr>
          <p:spPr>
            <a:xfrm flipV="1">
              <a:off x="9677400" y="4183380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8679DD-194A-B900-DE3D-89FB79B20073}"/>
                </a:ext>
              </a:extLst>
            </p:cNvPr>
            <p:cNvSpPr txBox="1"/>
            <p:nvPr/>
          </p:nvSpPr>
          <p:spPr>
            <a:xfrm>
              <a:off x="6699444" y="4556761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73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925684" y="3400425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965063" y="125253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56201" y="165264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324350" y="1825625"/>
            <a:ext cx="771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03FC24E-3FE0-FC9C-B132-6EC0F40A0E4C}"/>
              </a:ext>
            </a:extLst>
          </p:cNvPr>
          <p:cNvCxnSpPr>
            <a:cxnSpLocks/>
          </p:cNvCxnSpPr>
          <p:nvPr/>
        </p:nvCxnSpPr>
        <p:spPr>
          <a:xfrm flipV="1">
            <a:off x="2891287" y="3209925"/>
            <a:ext cx="1909313" cy="4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8ED88C2-1ED0-5F35-714D-B566213219E3}"/>
              </a:ext>
            </a:extLst>
          </p:cNvPr>
          <p:cNvCxnSpPr>
            <a:cxnSpLocks/>
          </p:cNvCxnSpPr>
          <p:nvPr/>
        </p:nvCxnSpPr>
        <p:spPr>
          <a:xfrm flipV="1">
            <a:off x="2891287" y="2576528"/>
            <a:ext cx="988051" cy="85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BCB3F9C-72D8-7B9B-7254-ACECBF6A1B86}"/>
              </a:ext>
            </a:extLst>
          </p:cNvPr>
          <p:cNvCxnSpPr>
            <a:cxnSpLocks/>
          </p:cNvCxnSpPr>
          <p:nvPr/>
        </p:nvCxnSpPr>
        <p:spPr>
          <a:xfrm>
            <a:off x="2853187" y="3838575"/>
            <a:ext cx="988051" cy="85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4DE878A-9C2C-FFE5-478D-55EE7D201568}"/>
              </a:ext>
            </a:extLst>
          </p:cNvPr>
          <p:cNvCxnSpPr>
            <a:cxnSpLocks/>
          </p:cNvCxnSpPr>
          <p:nvPr/>
        </p:nvCxnSpPr>
        <p:spPr>
          <a:xfrm flipV="1">
            <a:off x="2809875" y="2162205"/>
            <a:ext cx="552450" cy="120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r>
              <a:rPr lang="ru-RU" dirty="0">
                <a:solidFill>
                  <a:srgbClr val="333333"/>
                </a:solidFill>
              </a:rPr>
              <a:t> </a:t>
            </a:r>
            <a:r>
              <a:rPr lang="en-US" dirty="0"/>
              <a:t>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 перечислимого типа (целого),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ru-RU" sz="2000" dirty="0"/>
              <a:t>или что-то, что можно преобразовать в эти типы.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502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r>
              <a:rPr lang="en-US" b="0" i="0" dirty="0">
                <a:solidFill>
                  <a:srgbClr val="333333"/>
                </a:solidFill>
                <a:effectLst/>
              </a:rPr>
              <a:t>(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инициализация</a:t>
            </a:r>
            <a:r>
              <a:rPr lang="en-US" b="0" i="0" dirty="0">
                <a:solidFill>
                  <a:srgbClr val="333333"/>
                </a:solidFill>
                <a:effectLst/>
              </a:rPr>
              <a:t>; </a:t>
            </a:r>
            <a:r>
              <a:rPr lang="ru-RU" dirty="0">
                <a:solidFill>
                  <a:srgbClr val="333333"/>
                </a:solidFill>
              </a:rPr>
              <a:t>выражение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675" y="1825625"/>
            <a:ext cx="900112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 res =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&gt; b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res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":)"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":("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4235958" y="2262188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init</a:t>
            </a:r>
            <a:r>
              <a:rPr lang="en-US" sz="2000" dirty="0"/>
              <a:t>-statement</a:t>
            </a:r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5046726" y="26622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762375" y="2839212"/>
            <a:ext cx="2571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</a:rPr>
              <a:t>goto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350" y="1825625"/>
            <a:ext cx="702944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label;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EC5DF8F-BAE8-1285-8F99-66E50064106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ru-RU" sz="1600" dirty="0"/>
              <a:t>* </a:t>
            </a:r>
            <a:r>
              <a:rPr lang="en-US" sz="1600" dirty="0"/>
              <a:t>label –</a:t>
            </a:r>
            <a:r>
              <a:rPr lang="ru-RU" sz="1600" dirty="0"/>
              <a:t> обычный идентификатор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253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Условный оператор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51CA0D-BE85-20D4-21F6-87F25116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452563"/>
            <a:ext cx="9763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0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трехстороннего сравнения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1825625"/>
            <a:ext cx="1033462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0" dirty="0">
                <a:effectLst/>
              </a:rPr>
              <a:t>Оператор &lt;=&gt;, также известный как оператор "</a:t>
            </a:r>
            <a:r>
              <a:rPr lang="ru-RU" sz="2000" b="0" dirty="0" err="1">
                <a:effectLst/>
              </a:rPr>
              <a:t>spaceship</a:t>
            </a:r>
            <a:r>
              <a:rPr lang="ru-RU" sz="2000" b="0" dirty="0">
                <a:effectLst/>
              </a:rPr>
              <a:t>" (космический корабль), был представлен в стандарте </a:t>
            </a:r>
            <a:r>
              <a:rPr lang="ru-RU" sz="2000" b="1" dirty="0">
                <a:effectLst/>
              </a:rPr>
              <a:t>C++20</a:t>
            </a:r>
            <a:r>
              <a:rPr lang="ru-RU" sz="2000" b="0" dirty="0">
                <a:effectLst/>
              </a:rPr>
              <a:t>. Этот оператор используется для сравнения двух значений и возвращает отрицательное число, ноль или положительное число</a:t>
            </a:r>
            <a:r>
              <a:rPr lang="en-US" sz="2000" dirty="0"/>
              <a:t>.</a:t>
            </a:r>
            <a:endParaRPr lang="en-US" sz="2000" b="0" dirty="0">
              <a:effectLst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Результатом оператора &lt;=&gt; будет объект типа </a:t>
            </a:r>
            <a:r>
              <a:rPr lang="en-US" sz="2000" dirty="0"/>
              <a:t>std::</a:t>
            </a:r>
            <a:r>
              <a:rPr lang="en-US" sz="2000" dirty="0" err="1"/>
              <a:t>strong_ordering</a:t>
            </a:r>
            <a:r>
              <a:rPr lang="en-US" sz="2000" dirty="0"/>
              <a:t>, </a:t>
            </a:r>
            <a:r>
              <a:rPr lang="ru-RU" sz="2000" dirty="0"/>
              <a:t>который может принимать одно из 4 значений:</a:t>
            </a:r>
            <a:endParaRPr lang="en-US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std::</a:t>
            </a:r>
            <a:r>
              <a:rPr lang="en-US" sz="2000" dirty="0" err="1"/>
              <a:t>strong_ordering</a:t>
            </a:r>
            <a:r>
              <a:rPr lang="en-US" sz="2000" dirty="0"/>
              <a:t>::less</a:t>
            </a:r>
            <a:endParaRPr lang="ru-RU" sz="2000" dirty="0"/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std::</a:t>
            </a:r>
            <a:r>
              <a:rPr lang="en-US" sz="2000" dirty="0" err="1"/>
              <a:t>strong_ordering</a:t>
            </a:r>
            <a:r>
              <a:rPr lang="en-US" sz="2000" dirty="0"/>
              <a:t>::equivalent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std::</a:t>
            </a:r>
            <a:r>
              <a:rPr lang="en-US" sz="2000" dirty="0" err="1"/>
              <a:t>strong_ordering</a:t>
            </a:r>
            <a:r>
              <a:rPr lang="en-US" sz="2000" dirty="0"/>
              <a:t>::equal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std::</a:t>
            </a:r>
            <a:r>
              <a:rPr lang="en-US" sz="2000" dirty="0" err="1"/>
              <a:t>strong_ordering</a:t>
            </a:r>
            <a:r>
              <a:rPr lang="en-US" sz="2000" dirty="0"/>
              <a:t>::greater.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Оператор позволяет уменьшить количество сравнений.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73148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трехстороннего сравнения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1825625"/>
            <a:ext cx="10334624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&lt;compare&gt;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для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strong_ordering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&lt;=&gt; str2;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std::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strong_ordering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strong_ordering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::less)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Первая строка меньше второй"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strong_ordering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::equal)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Строки равны"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strong_ordering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::greater)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Первая строка больше второй"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936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34B1B1-A785-73BD-CC48-E6D3CEC5A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0" b="1844"/>
          <a:stretch/>
        </p:blipFill>
        <p:spPr>
          <a:xfrm>
            <a:off x="1181100" y="1423988"/>
            <a:ext cx="10515600" cy="465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E311D-69C9-1FA2-DE07-F7C4F28ECA53}"/>
              </a:ext>
            </a:extLst>
          </p:cNvPr>
          <p:cNvSpPr txBox="1"/>
          <p:nvPr/>
        </p:nvSpPr>
        <p:spPr>
          <a:xfrm>
            <a:off x="3048000" y="6095762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while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E8024-A17E-B16A-1DE5-14DA6950B6FE}"/>
              </a:ext>
            </a:extLst>
          </p:cNvPr>
          <p:cNvSpPr txBox="1"/>
          <p:nvPr/>
        </p:nvSpPr>
        <p:spPr>
          <a:xfrm>
            <a:off x="8734425" y="6083062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do-while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26477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while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3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141804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5139028" y="169068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717831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1418049" y="3733770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5117588" y="372561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774981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400851" y="2090798"/>
            <a:ext cx="1555072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58373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stCxn id="9" idx="2"/>
          </p:cNvCxnSpPr>
          <p:nvPr/>
        </p:nvCxnSpPr>
        <p:spPr>
          <a:xfrm flipH="1">
            <a:off x="8053959" y="2090798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5313045" y="2267712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6769989" y="2261616"/>
            <a:ext cx="26597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2686986" y="4134705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5846826" y="4134705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8111109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5322570" y="4311619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6685420" y="430552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9435465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313801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7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do-while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3" y="211137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1570449" y="3135600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5403338" y="4211394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089181" y="197736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3619500" y="3425190"/>
            <a:ext cx="728001" cy="24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>
            <a:cxnSpLocks/>
          </p:cNvCxnSpPr>
          <p:nvPr/>
        </p:nvCxnSpPr>
        <p:spPr>
          <a:xfrm flipV="1">
            <a:off x="6132576" y="4125669"/>
            <a:ext cx="0" cy="21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7425309" y="237829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5522595" y="4111594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5999620" y="254911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8749665" y="254911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7628001" y="405917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0AB34ED-D937-BF10-B23A-257F633ED090}"/>
              </a:ext>
            </a:extLst>
          </p:cNvPr>
          <p:cNvCxnSpPr>
            <a:cxnSpLocks/>
          </p:cNvCxnSpPr>
          <p:nvPr/>
        </p:nvCxnSpPr>
        <p:spPr>
          <a:xfrm flipV="1">
            <a:off x="3591922" y="2929890"/>
            <a:ext cx="391578" cy="31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24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Ожидается, что выражение в скобочках типа </a:t>
            </a:r>
            <a:r>
              <a:rPr lang="en-US" sz="2000" dirty="0">
                <a:latin typeface="Consolas" panose="020B0609020204030204" pitchFamily="49" charset="0"/>
              </a:rPr>
              <a:t>bool</a:t>
            </a:r>
            <a:r>
              <a:rPr lang="ru-RU" sz="2000" dirty="0"/>
              <a:t>, поэтому будет попытка  неявно </a:t>
            </a:r>
            <a:r>
              <a:rPr lang="ru-RU" sz="2000" dirty="0">
                <a:hlinkClick r:id="rId2"/>
              </a:rPr>
              <a:t>преобразовать его к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bool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Если преобразование не допустимо, то – ошибка.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2995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r>
              <a:rPr lang="en-US" dirty="0">
                <a:solidFill>
                  <a:srgbClr val="333333"/>
                </a:solidFill>
              </a:rPr>
              <a:t> for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3A15E2-6E61-595D-FB56-234B2D42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6" y="1476375"/>
            <a:ext cx="8232206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2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03" y="1825625"/>
            <a:ext cx="94913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44649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300703" y="1690688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9318031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9279931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29301" y="2090798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466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cxnSpLocks/>
          </p:cNvCxnSpPr>
          <p:nvPr/>
        </p:nvCxnSpPr>
        <p:spPr>
          <a:xfrm flipH="1">
            <a:off x="9654159" y="2081273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434053" y="2267712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8255888" y="2271141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9616059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8190370" y="430552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10940415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9818751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D01C81-E365-2B32-F96F-F270D3D546DA}"/>
              </a:ext>
            </a:extLst>
          </p:cNvPr>
          <p:cNvSpPr txBox="1"/>
          <p:nvPr/>
        </p:nvSpPr>
        <p:spPr>
          <a:xfrm>
            <a:off x="5225151" y="1681163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97ABB43-DC2F-C38D-1F7F-7FCD83EBFB43}"/>
              </a:ext>
            </a:extLst>
          </p:cNvPr>
          <p:cNvCxnSpPr/>
          <p:nvPr/>
        </p:nvCxnSpPr>
        <p:spPr>
          <a:xfrm>
            <a:off x="5999624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3153B78-FBF2-F8CE-3FF0-A54494E747A9}"/>
              </a:ext>
            </a:extLst>
          </p:cNvPr>
          <p:cNvCxnSpPr>
            <a:cxnSpLocks/>
          </p:cNvCxnSpPr>
          <p:nvPr/>
        </p:nvCxnSpPr>
        <p:spPr>
          <a:xfrm>
            <a:off x="5168000" y="2267712"/>
            <a:ext cx="1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639C41-214B-9A16-357D-8C1DF418493D}"/>
              </a:ext>
            </a:extLst>
          </p:cNvPr>
          <p:cNvSpPr txBox="1"/>
          <p:nvPr/>
        </p:nvSpPr>
        <p:spPr>
          <a:xfrm>
            <a:off x="6853729" y="1681163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3</a:t>
            </a:r>
            <a:endParaRPr lang="ru-RU" sz="20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ED1E236-A386-9659-318E-496F749CC0C2}"/>
              </a:ext>
            </a:extLst>
          </p:cNvPr>
          <p:cNvCxnSpPr/>
          <p:nvPr/>
        </p:nvCxnSpPr>
        <p:spPr>
          <a:xfrm>
            <a:off x="7628202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8242CA7-CC3F-91A8-6902-0805FEE1A89C}"/>
              </a:ext>
            </a:extLst>
          </p:cNvPr>
          <p:cNvCxnSpPr>
            <a:cxnSpLocks/>
          </p:cNvCxnSpPr>
          <p:nvPr/>
        </p:nvCxnSpPr>
        <p:spPr>
          <a:xfrm>
            <a:off x="7301403" y="2267712"/>
            <a:ext cx="6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5C2E90-73F4-230C-6880-8ABA43551948}"/>
              </a:ext>
            </a:extLst>
          </p:cNvPr>
          <p:cNvSpPr txBox="1"/>
          <p:nvPr/>
        </p:nvSpPr>
        <p:spPr>
          <a:xfrm>
            <a:off x="446499" y="37366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5F87B-B8D2-7056-8DD2-38DD1249CBD7}"/>
              </a:ext>
            </a:extLst>
          </p:cNvPr>
          <p:cNvSpPr txBox="1"/>
          <p:nvPr/>
        </p:nvSpPr>
        <p:spPr>
          <a:xfrm>
            <a:off x="3300703" y="3736654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1</a:t>
            </a:r>
            <a:endParaRPr lang="ru-RU" sz="2000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02B7B30-5016-38CF-9CC3-A3C82FA8563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429301" y="4136764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635E3FA-9E61-6E08-57E7-A84D8AD482AD}"/>
              </a:ext>
            </a:extLst>
          </p:cNvPr>
          <p:cNvCxnSpPr/>
          <p:nvPr/>
        </p:nvCxnSpPr>
        <p:spPr>
          <a:xfrm>
            <a:off x="4046601" y="4136764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9D712C-749C-B04A-6A58-FA2CFD105E55}"/>
              </a:ext>
            </a:extLst>
          </p:cNvPr>
          <p:cNvCxnSpPr>
            <a:cxnSpLocks/>
          </p:cNvCxnSpPr>
          <p:nvPr/>
        </p:nvCxnSpPr>
        <p:spPr>
          <a:xfrm>
            <a:off x="3434053" y="4313678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245DC-C27A-89B0-0AF0-9833ED7CCFCC}"/>
              </a:ext>
            </a:extLst>
          </p:cNvPr>
          <p:cNvSpPr txBox="1"/>
          <p:nvPr/>
        </p:nvSpPr>
        <p:spPr>
          <a:xfrm>
            <a:off x="5225151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9C0C9D-6C28-E018-F2E3-D98D84A089BA}"/>
              </a:ext>
            </a:extLst>
          </p:cNvPr>
          <p:cNvCxnSpPr/>
          <p:nvPr/>
        </p:nvCxnSpPr>
        <p:spPr>
          <a:xfrm>
            <a:off x="5999624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5C27A1A-DEC5-FD99-652C-3C1BDA366F0C}"/>
              </a:ext>
            </a:extLst>
          </p:cNvPr>
          <p:cNvCxnSpPr>
            <a:cxnSpLocks/>
          </p:cNvCxnSpPr>
          <p:nvPr/>
        </p:nvCxnSpPr>
        <p:spPr>
          <a:xfrm>
            <a:off x="5168000" y="4313678"/>
            <a:ext cx="1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12B32A4-5D36-1474-AE84-3E5BF76D2825}"/>
              </a:ext>
            </a:extLst>
          </p:cNvPr>
          <p:cNvSpPr txBox="1"/>
          <p:nvPr/>
        </p:nvSpPr>
        <p:spPr>
          <a:xfrm>
            <a:off x="6853729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3</a:t>
            </a:r>
            <a:endParaRPr lang="ru-RU" sz="2000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BAB2900-69BB-ED1C-5422-1FD764D6865B}"/>
              </a:ext>
            </a:extLst>
          </p:cNvPr>
          <p:cNvCxnSpPr/>
          <p:nvPr/>
        </p:nvCxnSpPr>
        <p:spPr>
          <a:xfrm>
            <a:off x="7628202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0B33713-B17A-3BEF-AC4A-FD58C30CAEC7}"/>
              </a:ext>
            </a:extLst>
          </p:cNvPr>
          <p:cNvCxnSpPr>
            <a:cxnSpLocks/>
          </p:cNvCxnSpPr>
          <p:nvPr/>
        </p:nvCxnSpPr>
        <p:spPr>
          <a:xfrm>
            <a:off x="7301403" y="4313678"/>
            <a:ext cx="6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28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(</a:t>
            </a:r>
            <a:r>
              <a:rPr lang="ru-RU" sz="4000" dirty="0"/>
              <a:t>выражение</a:t>
            </a:r>
            <a:r>
              <a:rPr lang="en-US" sz="4000" dirty="0"/>
              <a:t>1; </a:t>
            </a:r>
            <a:r>
              <a:rPr lang="ru-RU" sz="4000" dirty="0"/>
              <a:t>выражение</a:t>
            </a:r>
            <a:r>
              <a:rPr lang="en-US" sz="4000" dirty="0"/>
              <a:t>2; </a:t>
            </a:r>
            <a:r>
              <a:rPr lang="ru-RU" sz="4000" dirty="0"/>
              <a:t>выражение</a:t>
            </a:r>
            <a:r>
              <a:rPr lang="en-US" sz="4000" dirty="0"/>
              <a:t>3)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1</a:t>
            </a:r>
            <a:r>
              <a:rPr lang="ru-RU" sz="2000" dirty="0"/>
              <a:t> – любое выражение или инициализация переменной</a:t>
            </a:r>
            <a:r>
              <a:rPr lang="en-US" sz="2000" dirty="0"/>
              <a:t>. </a:t>
            </a:r>
            <a:r>
              <a:rPr lang="ru-RU" sz="2000" dirty="0"/>
              <a:t>Обычно - инициализация</a:t>
            </a:r>
            <a:r>
              <a:rPr lang="en-US" sz="2000" dirty="0"/>
              <a:t> </a:t>
            </a:r>
            <a:r>
              <a:rPr lang="ru-RU" sz="2000" dirty="0"/>
              <a:t>переменной счётчика или нескольких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2</a:t>
            </a:r>
            <a:r>
              <a:rPr lang="ru-RU" sz="2000" dirty="0"/>
              <a:t> – любое выражение или инициализация переменной. Обычно - выражение проверяющее условие работы цикла. Если выражение не указано, то считается, что оно равно </a:t>
            </a:r>
            <a:r>
              <a:rPr lang="en-US" sz="2000" dirty="0">
                <a:latin typeface="Consolas" panose="020B0609020204030204" pitchFamily="49" charset="0"/>
              </a:rPr>
              <a:t>true</a:t>
            </a:r>
            <a:r>
              <a:rPr lang="ru-RU" sz="2000" dirty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3</a:t>
            </a:r>
            <a:r>
              <a:rPr lang="ru-RU" sz="2000" dirty="0"/>
              <a:t> – выражение. Обычно инкремент/декремент счётчика(</a:t>
            </a:r>
            <a:r>
              <a:rPr lang="ru-RU" sz="2000" dirty="0" err="1"/>
              <a:t>ов</a:t>
            </a:r>
            <a:r>
              <a:rPr lang="ru-RU" sz="2000" dirty="0"/>
              <a:t>).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1700" dirty="0"/>
              <a:t>* каждое из выражение не обязательное (можно не писать), но точки с запятой писать нужно.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66252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range-based 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03" y="1825625"/>
            <a:ext cx="94913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: array)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[key, value] :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mymap)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44649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300703" y="1690688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Переменная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574956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9765706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29301" y="2090798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466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cxnSpLocks/>
          </p:cNvCxnSpPr>
          <p:nvPr/>
        </p:nvCxnSpPr>
        <p:spPr>
          <a:xfrm flipH="1">
            <a:off x="7911084" y="2081273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434053" y="2267712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6512813" y="2271141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10101834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8676145" y="4305523"/>
            <a:ext cx="2791955" cy="6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D01C81-E365-2B32-F96F-F270D3D546DA}"/>
              </a:ext>
            </a:extLst>
          </p:cNvPr>
          <p:cNvSpPr txBox="1"/>
          <p:nvPr/>
        </p:nvSpPr>
        <p:spPr>
          <a:xfrm>
            <a:off x="4996551" y="1681163"/>
            <a:ext cx="1356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Контейнер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97ABB43-DC2F-C38D-1F7F-7FCD83EBFB43}"/>
              </a:ext>
            </a:extLst>
          </p:cNvPr>
          <p:cNvCxnSpPr/>
          <p:nvPr/>
        </p:nvCxnSpPr>
        <p:spPr>
          <a:xfrm>
            <a:off x="5656724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3153B78-FBF2-F8CE-3FF0-A54494E747A9}"/>
              </a:ext>
            </a:extLst>
          </p:cNvPr>
          <p:cNvCxnSpPr>
            <a:cxnSpLocks/>
          </p:cNvCxnSpPr>
          <p:nvPr/>
        </p:nvCxnSpPr>
        <p:spPr>
          <a:xfrm>
            <a:off x="5168000" y="2267712"/>
            <a:ext cx="1013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5C2E90-73F4-230C-6880-8ABA43551948}"/>
              </a:ext>
            </a:extLst>
          </p:cNvPr>
          <p:cNvSpPr txBox="1"/>
          <p:nvPr/>
        </p:nvSpPr>
        <p:spPr>
          <a:xfrm>
            <a:off x="446499" y="37366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5F87B-B8D2-7056-8DD2-38DD1249CBD7}"/>
              </a:ext>
            </a:extLst>
          </p:cNvPr>
          <p:cNvSpPr txBox="1"/>
          <p:nvPr/>
        </p:nvSpPr>
        <p:spPr>
          <a:xfrm>
            <a:off x="4319878" y="3736654"/>
            <a:ext cx="1619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Переменный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02B7B30-5016-38CF-9CC3-A3C82FA8563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429301" y="4136764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635E3FA-9E61-6E08-57E7-A84D8AD482AD}"/>
              </a:ext>
            </a:extLst>
          </p:cNvPr>
          <p:cNvCxnSpPr/>
          <p:nvPr/>
        </p:nvCxnSpPr>
        <p:spPr>
          <a:xfrm>
            <a:off x="5122926" y="4136764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9D712C-749C-B04A-6A58-FA2CFD105E55}"/>
              </a:ext>
            </a:extLst>
          </p:cNvPr>
          <p:cNvCxnSpPr>
            <a:cxnSpLocks/>
          </p:cNvCxnSpPr>
          <p:nvPr/>
        </p:nvCxnSpPr>
        <p:spPr>
          <a:xfrm>
            <a:off x="3434053" y="4313678"/>
            <a:ext cx="3242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245DC-C27A-89B0-0AF0-9833ED7CCFCC}"/>
              </a:ext>
            </a:extLst>
          </p:cNvPr>
          <p:cNvSpPr txBox="1"/>
          <p:nvPr/>
        </p:nvSpPr>
        <p:spPr>
          <a:xfrm>
            <a:off x="6987276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9C0C9D-6C28-E018-F2E3-D98D84A089BA}"/>
              </a:ext>
            </a:extLst>
          </p:cNvPr>
          <p:cNvCxnSpPr/>
          <p:nvPr/>
        </p:nvCxnSpPr>
        <p:spPr>
          <a:xfrm>
            <a:off x="7761749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5C27A1A-DEC5-FD99-652C-3C1BDA366F0C}"/>
              </a:ext>
            </a:extLst>
          </p:cNvPr>
          <p:cNvCxnSpPr>
            <a:cxnSpLocks/>
          </p:cNvCxnSpPr>
          <p:nvPr/>
        </p:nvCxnSpPr>
        <p:spPr>
          <a:xfrm>
            <a:off x="7296150" y="4304153"/>
            <a:ext cx="955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6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Тип </a:t>
            </a:r>
            <a:r>
              <a:rPr lang="en-US" dirty="0">
                <a:solidFill>
                  <a:srgbClr val="333333"/>
                </a:solidFill>
              </a:rPr>
              <a:t>bool 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F616BC6-3430-F68C-BBA9-DF0B86A6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Истина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Ложь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8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Маленькими буквами</a:t>
            </a:r>
          </a:p>
        </p:txBody>
      </p:sp>
    </p:spTree>
    <p:extLst>
      <p:ext uri="{BB962C8B-B14F-4D97-AF65-F5344CB8AC3E}">
        <p14:creationId xmlns:p14="http://schemas.microsoft.com/office/powerpoint/2010/main" val="3709708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ru-RU" sz="4000" dirty="0"/>
              <a:t> </a:t>
            </a:r>
            <a:r>
              <a:rPr lang="en-US" sz="4000" dirty="0"/>
              <a:t>: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2000" dirty="0"/>
              <a:t>	 –</a:t>
            </a:r>
            <a:r>
              <a:rPr lang="ru-RU" sz="2000" dirty="0"/>
              <a:t> любое выражение, представляющее последовательность элементов (либо массив, либо объект, для которого определены методы или функции </a:t>
            </a:r>
            <a:r>
              <a:rPr lang="ru-RU" sz="2000" dirty="0" err="1">
                <a:latin typeface="Consolas" panose="020B0609020204030204" pitchFamily="49" charset="0"/>
              </a:rPr>
              <a:t>begin</a:t>
            </a:r>
            <a:r>
              <a:rPr lang="ru-RU" sz="2000" dirty="0"/>
              <a:t> и </a:t>
            </a:r>
            <a:r>
              <a:rPr lang="ru-RU" sz="2000" dirty="0" err="1">
                <a:latin typeface="Consolas" panose="020B0609020204030204" pitchFamily="49" charset="0"/>
              </a:rPr>
              <a:t>end</a:t>
            </a:r>
            <a:r>
              <a:rPr lang="ru-RU" sz="2000" dirty="0"/>
              <a:t>) или список инициализации.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en-US" sz="2000" dirty="0"/>
              <a:t> – </a:t>
            </a:r>
            <a:r>
              <a:rPr lang="ru-RU" sz="2000" dirty="0"/>
              <a:t>объявление именованной переменной, тип которой является типом элемента последовательности, представленного </a:t>
            </a:r>
            <a:r>
              <a:rPr lang="ru-RU" sz="2000" dirty="0" err="1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ru-RU" sz="2000" dirty="0"/>
              <a:t>, или ссылкой на этот тип. Часто использует</a:t>
            </a:r>
            <a:r>
              <a:rPr lang="en-US" sz="2000" dirty="0"/>
              <a:t> </a:t>
            </a:r>
            <a:r>
              <a:rPr lang="ru-RU" sz="2000" dirty="0"/>
              <a:t>спецификатор </a:t>
            </a:r>
            <a:r>
              <a:rPr lang="en-US" sz="2000" dirty="0">
                <a:latin typeface="Consolas" panose="020B0609020204030204" pitchFamily="49" charset="0"/>
              </a:rPr>
              <a:t>auto</a:t>
            </a:r>
            <a:r>
              <a:rPr lang="ru-RU" sz="2000" dirty="0"/>
              <a:t> для автоматического определения типа. </a:t>
            </a:r>
          </a:p>
        </p:txBody>
      </p:sp>
    </p:spTree>
    <p:extLst>
      <p:ext uri="{BB962C8B-B14F-4D97-AF65-F5344CB8AC3E}">
        <p14:creationId xmlns:p14="http://schemas.microsoft.com/office/powerpoint/2010/main" val="899123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5"/>
            <a:ext cx="111168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for(</a:t>
            </a:r>
            <a:r>
              <a:rPr lang="ru-RU" sz="3600" dirty="0"/>
              <a:t>инициализация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ru-RU" sz="3600" dirty="0"/>
              <a:t> 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199" y="1825625"/>
            <a:ext cx="96678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 = {1,2,3}; </a:t>
            </a:r>
            <a:r>
              <a:rPr lang="nn-NO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auto 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n-NO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9381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2C3FE3-0232-C3F3-5E4B-48F7C5DA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7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с </a:t>
            </a:r>
            <a:r>
              <a:rPr lang="en-US" dirty="0"/>
              <a:t>std::string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90675"/>
            <a:ext cx="10363200" cy="4586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word =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Получение символа по индексу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 =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Символ по индексу 1: "</a:t>
            </a: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letter &lt;&lt;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Изменение символа по индексу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'J'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Измененное слово: "</a:t>
            </a: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 &lt;&lt;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Получение длины строки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length =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Длина строки: "</a:t>
            </a: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 &lt;&lt;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Использование цикла для обращения к каждому символу по индексу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length;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Символ по индексу "</a:t>
            </a: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489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Считывание всей строки до конца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input;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Введите строку: "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Считывание строки со стандартного ввода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input);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Вы ввели: "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 &lt;&lt;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2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Статические :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Динамические: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STL: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(10)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59258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F7FF86-FD9E-B255-5C52-AC7CE910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75" y="0"/>
            <a:ext cx="9168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05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91F66B-D7A2-2A74-CA24-F5F16DA3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7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с </a:t>
            </a:r>
            <a:r>
              <a:rPr lang="en-US" dirty="0"/>
              <a:t>std::vector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90675"/>
            <a:ext cx="10363200" cy="4586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numbers;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Добавление элементов в вектор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Обращение к элементам вектора по индексу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5981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с </a:t>
            </a:r>
            <a:r>
              <a:rPr lang="en-US" dirty="0"/>
              <a:t>std::vector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90675"/>
            <a:ext cx="10363200" cy="4586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::string&gt; words = {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"grape"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searchWord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Введите слово для поиска: "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searchWord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wordFound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Поиск слова в векторе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word : words)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(word ==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searchWord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wordFound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wordFound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Слово найдено в векторе"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Слово не найдено в векторе"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610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Преобразование типа </a:t>
            </a:r>
            <a:r>
              <a:rPr lang="en-US" dirty="0">
                <a:solidFill>
                  <a:srgbClr val="333333"/>
                </a:solidFill>
              </a:rPr>
              <a:t>bool 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F616BC6-3430-F68C-BBA9-DF0B86A6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ru-RU" sz="2000" b="1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000" b="1" dirty="0">
                <a:solidFill>
                  <a:srgbClr val="000000"/>
                </a:solidFill>
                <a:effectLst/>
              </a:rPr>
              <a:t>Преобразование </a:t>
            </a:r>
            <a:r>
              <a:rPr lang="ru-RU" sz="2000" b="1" dirty="0" err="1">
                <a:solidFill>
                  <a:srgbClr val="0000FF"/>
                </a:solidFill>
                <a:effectLst/>
              </a:rPr>
              <a:t>bool</a:t>
            </a:r>
            <a:r>
              <a:rPr lang="ru-RU" sz="2000" b="1" dirty="0">
                <a:solidFill>
                  <a:srgbClr val="000000"/>
                </a:solidFill>
                <a:effectLst/>
              </a:rPr>
              <a:t> в другие типы:</a:t>
            </a:r>
          </a:p>
          <a:p>
            <a:pPr>
              <a:spcBef>
                <a:spcPts val="600"/>
              </a:spcBef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Значение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true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преобразуется в </a:t>
            </a:r>
            <a:r>
              <a:rPr lang="ru-RU" sz="2000" b="0" dirty="0">
                <a:solidFill>
                  <a:srgbClr val="098658"/>
                </a:solidFill>
                <a:effectLst/>
              </a:rPr>
              <a:t>1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для типов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int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,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float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,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double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и других числовых типов.</a:t>
            </a:r>
          </a:p>
          <a:p>
            <a:pPr>
              <a:spcBef>
                <a:spcPts val="600"/>
              </a:spcBef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Значение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false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преобразуется в </a:t>
            </a:r>
            <a:r>
              <a:rPr lang="ru-RU" sz="2000" b="0" dirty="0">
                <a:solidFill>
                  <a:srgbClr val="098658"/>
                </a:solidFill>
                <a:effectLst/>
              </a:rPr>
              <a:t>0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для типов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int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,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float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,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double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и других числовых типов.</a:t>
            </a: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000" b="1" dirty="0">
                <a:solidFill>
                  <a:srgbClr val="000000"/>
                </a:solidFill>
                <a:effectLst/>
              </a:rPr>
              <a:t>Преобразование других типов в </a:t>
            </a:r>
            <a:r>
              <a:rPr lang="ru-RU" sz="2000" b="1" dirty="0" err="1">
                <a:solidFill>
                  <a:srgbClr val="0000FF"/>
                </a:solidFill>
                <a:effectLst/>
              </a:rPr>
              <a:t>bool</a:t>
            </a:r>
            <a:r>
              <a:rPr lang="ru-RU" sz="2000" b="1" dirty="0">
                <a:solidFill>
                  <a:srgbClr val="000000"/>
                </a:solidFill>
                <a:effectLst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Любое </a:t>
            </a:r>
            <a:r>
              <a:rPr lang="ru-RU" sz="2000" b="0" dirty="0" err="1">
                <a:solidFill>
                  <a:srgbClr val="000000"/>
                </a:solidFill>
                <a:effectLst/>
              </a:rPr>
              <a:t>НЕнулевое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значение числового типа преобразуется в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true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Значение </a:t>
            </a:r>
            <a:r>
              <a:rPr lang="ru-RU" sz="2000" b="0" dirty="0">
                <a:solidFill>
                  <a:srgbClr val="098658"/>
                </a:solidFill>
                <a:effectLst/>
              </a:rPr>
              <a:t>0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числового типа преобразуется в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false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Преобразование происходит автоматически</a:t>
            </a:r>
            <a:endParaRPr lang="ru-RU" sz="2000" b="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301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с </a:t>
            </a:r>
            <a:r>
              <a:rPr lang="en-US" dirty="0"/>
              <a:t>std::vector</a:t>
            </a:r>
            <a:r>
              <a:rPr lang="ru-RU" dirty="0"/>
              <a:t> - матрица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90675"/>
            <a:ext cx="10363200" cy="4586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18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matrix = {{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Вывод элементов двумерного массива с перебором индексов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++j)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9608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Итератор — это структура данных, предназначенная, для того чтобы перебирать элементы контейнера (последовательности), при этом не задумываясь, с каким именно контейнером происходит работа. 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Получить итераторы у контейнера можно через: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r>
              <a:rPr lang="ru-RU" sz="2000" dirty="0"/>
              <a:t>методы </a:t>
            </a:r>
            <a:r>
              <a:rPr lang="en-US" sz="2000" dirty="0">
                <a:latin typeface="Consolas" panose="020B0609020204030204" pitchFamily="49" charset="0"/>
              </a:rPr>
              <a:t>begin()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>
                <a:latin typeface="Consolas" panose="020B0609020204030204" pitchFamily="49" charset="0"/>
              </a:rPr>
              <a:t>end()</a:t>
            </a:r>
            <a:r>
              <a:rPr lang="en-US" sz="2000" dirty="0"/>
              <a:t>: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одноимённые функции: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(array);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75000"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Чтобы ходить по контейнеру в обратном направлении используются реверс-итераторы: </a:t>
            </a:r>
            <a:r>
              <a:rPr lang="en-US" sz="2000" dirty="0" err="1"/>
              <a:t>r</a:t>
            </a:r>
            <a:r>
              <a:rPr lang="en-US" sz="2000" dirty="0" err="1">
                <a:latin typeface="Consolas" panose="020B0609020204030204" pitchFamily="49" charset="0"/>
              </a:rPr>
              <a:t>begin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r</a:t>
            </a:r>
            <a:r>
              <a:rPr lang="en-US" sz="2000" dirty="0">
                <a:latin typeface="Consolas" panose="020B0609020204030204" pitchFamily="49" charset="0"/>
              </a:rPr>
              <a:t>end().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34892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1ACA27-3297-9A02-64F3-7A49FA5A0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0887" y="2238375"/>
            <a:ext cx="5610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81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8BC28F44-9F9B-0AC4-5955-AC5E54742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769"/>
          <a:stretch/>
        </p:blipFill>
        <p:spPr>
          <a:xfrm>
            <a:off x="2756786" y="1885155"/>
            <a:ext cx="6678427" cy="3795713"/>
          </a:xfrm>
        </p:spPr>
      </p:pic>
    </p:spTree>
    <p:extLst>
      <p:ext uri="{BB962C8B-B14F-4D97-AF65-F5344CB8AC3E}">
        <p14:creationId xmlns:p14="http://schemas.microsoft.com/office/powerpoint/2010/main" val="799735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76AD68B-F8DB-FD62-ED17-AC895737B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338" y="1882775"/>
            <a:ext cx="5845324" cy="4351338"/>
          </a:xfrm>
        </p:spPr>
      </p:pic>
    </p:spTree>
    <p:extLst>
      <p:ext uri="{BB962C8B-B14F-4D97-AF65-F5344CB8AC3E}">
        <p14:creationId xmlns:p14="http://schemas.microsoft.com/office/powerpoint/2010/main" val="1827946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3D1B55-1AE6-22CD-2363-B71C94386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Преобразование типа </a:t>
            </a:r>
            <a:r>
              <a:rPr lang="en-US" dirty="0">
                <a:solidFill>
                  <a:srgbClr val="333333"/>
                </a:solidFill>
              </a:rPr>
              <a:t>bool 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F616BC6-3430-F68C-BBA9-DF0B86A6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int,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равно 1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float,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равно 0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bool,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b2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равно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num3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bool,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b2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равно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b3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num3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bool,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b2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равно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"int: 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"float: 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 умолчанию тип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выводится на экран как 1 и 0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меняет способ вывода на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"bool: 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"bool: 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b3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98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Откуда берётся </a:t>
            </a:r>
            <a:r>
              <a:rPr lang="en-US" dirty="0">
                <a:solidFill>
                  <a:srgbClr val="333333"/>
                </a:solidFill>
              </a:rPr>
              <a:t>true </a:t>
            </a:r>
            <a:r>
              <a:rPr lang="ru-RU" dirty="0">
                <a:solidFill>
                  <a:srgbClr val="333333"/>
                </a:solidFill>
              </a:rPr>
              <a:t>и </a:t>
            </a:r>
            <a:r>
              <a:rPr lang="en-US" dirty="0">
                <a:solidFill>
                  <a:srgbClr val="333333"/>
                </a:solidFill>
              </a:rPr>
              <a:t>false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F616BC6-3430-F68C-BBA9-DF0B86A6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Операторы сравнения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3" name="Таблица 14">
            <a:extLst>
              <a:ext uri="{FF2B5EF4-FFF2-40B4-BE49-F238E27FC236}">
                <a16:creationId xmlns:a16="http://schemas.microsoft.com/office/drawing/2014/main" id="{05F6C3D3-FA8A-26BE-67D7-4E3821574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885"/>
              </p:ext>
            </p:extLst>
          </p:nvPr>
        </p:nvGraphicFramePr>
        <p:xfrm>
          <a:off x="1600200" y="2703354"/>
          <a:ext cx="7919149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91451">
                  <a:extLst>
                    <a:ext uri="{9D8B030D-6E8A-4147-A177-3AD203B41FA5}">
                      <a16:colId xmlns:a16="http://schemas.microsoft.com/office/drawing/2014/main" val="1481471315"/>
                    </a:ext>
                  </a:extLst>
                </a:gridCol>
                <a:gridCol w="2106930">
                  <a:extLst>
                    <a:ext uri="{9D8B030D-6E8A-4147-A177-3AD203B41FA5}">
                      <a16:colId xmlns:a16="http://schemas.microsoft.com/office/drawing/2014/main" val="3286879739"/>
                    </a:ext>
                  </a:extLst>
                </a:gridCol>
                <a:gridCol w="2588768">
                  <a:extLst>
                    <a:ext uri="{9D8B030D-6E8A-4147-A177-3AD203B41FA5}">
                      <a16:colId xmlns:a16="http://schemas.microsoft.com/office/drawing/2014/main" val="39124843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63839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Проверяет 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Пример использования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Результат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8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r>
                        <a:rPr lang="ru-RU" dirty="0">
                          <a:effectLst/>
                        </a:rPr>
                        <a:t> == </a:t>
                      </a:r>
                      <a:r>
                        <a:rPr lang="en-US" dirty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false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6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Неравенство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r>
                        <a:rPr lang="ru-RU" dirty="0">
                          <a:effectLst/>
                        </a:rPr>
                        <a:t> != </a:t>
                      </a:r>
                      <a:r>
                        <a:rPr lang="en-US" dirty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true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66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Меньше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3 &lt;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true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98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Больше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r>
                        <a:rPr lang="ru-RU" dirty="0">
                          <a:effectLst/>
                        </a:rPr>
                        <a:t> &gt; </a:t>
                      </a:r>
                      <a:r>
                        <a:rPr lang="en-US" dirty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false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83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Меньше или равно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  <a:r>
                        <a:rPr lang="ru-RU" dirty="0">
                          <a:effectLst/>
                        </a:rPr>
                        <a:t> &lt;= </a:t>
                      </a:r>
                      <a:r>
                        <a:rPr lang="en-US" dirty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true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66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Больше или равно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  <a:r>
                        <a:rPr lang="ru-RU" dirty="0">
                          <a:effectLst/>
                        </a:rPr>
                        <a:t> &gt;= </a:t>
                      </a:r>
                      <a:r>
                        <a:rPr lang="en-US" dirty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true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22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14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Логические операторы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r>
              <a:rPr lang="ru-RU" sz="1800" dirty="0"/>
              <a:t>Логические операторы применяются только к операндам типа </a:t>
            </a:r>
            <a:r>
              <a:rPr lang="en-US" sz="1800" dirty="0">
                <a:latin typeface="Consolas" panose="020B0609020204030204" pitchFamily="49" charset="0"/>
              </a:rPr>
              <a:t>bool</a:t>
            </a:r>
            <a:r>
              <a:rPr lang="ru-RU" sz="1800" dirty="0"/>
              <a:t>, поэтому перед их применением будет попытка преобразовать операнды в </a:t>
            </a:r>
            <a:r>
              <a:rPr lang="en-US" sz="1800" dirty="0">
                <a:latin typeface="Consolas" panose="020B0609020204030204" pitchFamily="49" charset="0"/>
              </a:rPr>
              <a:t>bool</a:t>
            </a:r>
            <a:r>
              <a:rPr lang="ru-RU" sz="1800" dirty="0"/>
              <a:t>. Если это не возможно, то получаем ошибку.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0" dirty="0">
                <a:effectLst/>
              </a:rPr>
              <a:t>Операторы </a:t>
            </a:r>
            <a:r>
              <a:rPr lang="ru-RU" sz="1800" dirty="0"/>
              <a:t>И </a:t>
            </a:r>
            <a:r>
              <a:rPr lang="ru-RU" sz="1800" dirty="0" err="1"/>
              <a:t>и</a:t>
            </a:r>
            <a:r>
              <a:rPr lang="ru-RU" sz="1800" dirty="0"/>
              <a:t> ИЛИ вычисляются по сокращённым правилам, т.к. если результат можно получить вычислив первый аргумент, второй не вычисляется: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пусто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2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51B323FB-86CA-2F23-AD9D-CE787692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88189"/>
              </p:ext>
            </p:extLst>
          </p:nvPr>
        </p:nvGraphicFramePr>
        <p:xfrm>
          <a:off x="1188974" y="1886427"/>
          <a:ext cx="466890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1214395674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1607375117"/>
                    </a:ext>
                  </a:extLst>
                </a:gridCol>
                <a:gridCol w="746379">
                  <a:extLst>
                    <a:ext uri="{9D8B030D-6E8A-4147-A177-3AD203B41FA5}">
                      <a16:colId xmlns:a16="http://schemas.microsoft.com/office/drawing/2014/main" val="3408613901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4288831101"/>
                    </a:ext>
                  </a:extLst>
                </a:gridCol>
                <a:gridCol w="1039304">
                  <a:extLst>
                    <a:ext uri="{9D8B030D-6E8A-4147-A177-3AD203B41FA5}">
                      <a16:colId xmlns:a16="http://schemas.microsoft.com/office/drawing/2014/main" val="200671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Название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Как выглядит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Как использовать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4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&amp;&amp; b;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3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|| b;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or b;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!a;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84318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C612D97-C4FA-DD33-EBFD-8A3A73068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089261"/>
              </p:ext>
            </p:extLst>
          </p:nvPr>
        </p:nvGraphicFramePr>
        <p:xfrm>
          <a:off x="6856094" y="1701007"/>
          <a:ext cx="3737612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5798">
                  <a:extLst>
                    <a:ext uri="{9D8B030D-6E8A-4147-A177-3AD203B41FA5}">
                      <a16:colId xmlns:a16="http://schemas.microsoft.com/office/drawing/2014/main" val="1214395674"/>
                    </a:ext>
                  </a:extLst>
                </a:gridCol>
                <a:gridCol w="665798">
                  <a:extLst>
                    <a:ext uri="{9D8B030D-6E8A-4147-A177-3AD203B41FA5}">
                      <a16:colId xmlns:a16="http://schemas.microsoft.com/office/drawing/2014/main" val="1607375117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34086139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4288831101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671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and 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or 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a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3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4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>
                <a:solidFill>
                  <a:srgbClr val="333333"/>
                </a:solidFill>
              </a:rPr>
              <a:t>Логические операторы. Возможные ошибки</a:t>
            </a:r>
            <a:endParaRPr lang="ru-RU" sz="4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 &lt;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/>
              <a:t>Последнее выражение вычисляется последовательно:</a:t>
            </a: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 &lt;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/>
              <a:t> </a:t>
            </a:r>
            <a:endParaRPr lang="ru-RU" sz="2000" dirty="0"/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true &lt;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2</a:t>
            </a:r>
            <a:endParaRPr lang="ru-RU" sz="2000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true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Если хотите получить результат по математическим правилам</a:t>
            </a:r>
            <a:r>
              <a:rPr lang="en-US" sz="2000" dirty="0"/>
              <a:t> </a:t>
            </a:r>
            <a:r>
              <a:rPr lang="ru-RU" sz="2000" dirty="0"/>
              <a:t>пишите: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a) and (a &lt;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false</a:t>
            </a: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4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741774" y="1690688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910303" y="169068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308256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741774" y="3733770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3879338" y="372561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308256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10711" y="2090798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08576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stCxn id="9" idx="2"/>
          </p:cNvCxnSpPr>
          <p:nvPr/>
        </p:nvCxnSpPr>
        <p:spPr>
          <a:xfrm flipH="1">
            <a:off x="7644384" y="2090798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084320" y="2267712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5541264" y="2261616"/>
            <a:ext cx="4044863" cy="6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2010711" y="4134705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4608576" y="4134705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7644384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4084320" y="4311619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5447170" y="4305523"/>
            <a:ext cx="3940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9387840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266176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911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</TotalTime>
  <Words>2503</Words>
  <Application>Microsoft Office PowerPoint</Application>
  <PresentationFormat>Широкоэкранный</PresentationFormat>
  <Paragraphs>547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Тема Office</vt:lpstr>
      <vt:lpstr>Алгоритмизация и программирование</vt:lpstr>
      <vt:lpstr>Условный оператор</vt:lpstr>
      <vt:lpstr>Тип bool </vt:lpstr>
      <vt:lpstr>Преобразование типа bool </vt:lpstr>
      <vt:lpstr>Преобразование типа bool </vt:lpstr>
      <vt:lpstr>Откуда берётся true и false</vt:lpstr>
      <vt:lpstr>Логические операторы</vt:lpstr>
      <vt:lpstr>Логические операторы. Возможные ошибки</vt:lpstr>
      <vt:lpstr>if</vt:lpstr>
      <vt:lpstr>if (выражение)</vt:lpstr>
      <vt:lpstr>if(инициализация; проверка)</vt:lpstr>
      <vt:lpstr>if-else</vt:lpstr>
      <vt:lpstr>Презентация PowerPoint</vt:lpstr>
      <vt:lpstr>If-else (ошибки)</vt:lpstr>
      <vt:lpstr>Тернарный оператор (?:)</vt:lpstr>
      <vt:lpstr>switch</vt:lpstr>
      <vt:lpstr>switch (выражение)</vt:lpstr>
      <vt:lpstr>switch(инициализация; выражение)</vt:lpstr>
      <vt:lpstr>goto</vt:lpstr>
      <vt:lpstr>Оператор трехстороннего сравнения</vt:lpstr>
      <vt:lpstr>Оператор трехстороннего сравнения</vt:lpstr>
      <vt:lpstr>Оператор цикла</vt:lpstr>
      <vt:lpstr>while</vt:lpstr>
      <vt:lpstr>do-while</vt:lpstr>
      <vt:lpstr>while (выражение)</vt:lpstr>
      <vt:lpstr>Оператор цикла for</vt:lpstr>
      <vt:lpstr>for</vt:lpstr>
      <vt:lpstr>for (выражение1; выражение2; выражение3)</vt:lpstr>
      <vt:lpstr>range-based for</vt:lpstr>
      <vt:lpstr>for (range-declaration : range-expression)</vt:lpstr>
      <vt:lpstr>for(инициализация; range-declaration : range-expression)</vt:lpstr>
      <vt:lpstr>Презентация PowerPoint</vt:lpstr>
      <vt:lpstr>Пример работы с std::string </vt:lpstr>
      <vt:lpstr>Считывание всей строки до конца</vt:lpstr>
      <vt:lpstr>Массивы</vt:lpstr>
      <vt:lpstr>Презентация PowerPoint</vt:lpstr>
      <vt:lpstr>Презентация PowerPoint</vt:lpstr>
      <vt:lpstr>Пример работы с std::vector</vt:lpstr>
      <vt:lpstr>Пример работы с std::vector</vt:lpstr>
      <vt:lpstr>Пример работы с std::vector - матрица</vt:lpstr>
      <vt:lpstr>Итераторы (начало)</vt:lpstr>
      <vt:lpstr>Итераторы (начало)</vt:lpstr>
      <vt:lpstr>Итераторы (начало)</vt:lpstr>
      <vt:lpstr>Итераторы (начало)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chabanov.vvg@gmail.com</cp:lastModifiedBy>
  <cp:revision>211</cp:revision>
  <dcterms:created xsi:type="dcterms:W3CDTF">2022-09-17T16:00:43Z</dcterms:created>
  <dcterms:modified xsi:type="dcterms:W3CDTF">2023-09-20T16:19:43Z</dcterms:modified>
</cp:coreProperties>
</file>