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345" r:id="rId4"/>
    <p:sldId id="348" r:id="rId5"/>
    <p:sldId id="357" r:id="rId6"/>
    <p:sldId id="347" r:id="rId7"/>
    <p:sldId id="343" r:id="rId8"/>
    <p:sldId id="344" r:id="rId9"/>
    <p:sldId id="302" r:id="rId10"/>
    <p:sldId id="323" r:id="rId11"/>
    <p:sldId id="324" r:id="rId12"/>
    <p:sldId id="303" r:id="rId13"/>
    <p:sldId id="304" r:id="rId14"/>
    <p:sldId id="305" r:id="rId15"/>
    <p:sldId id="309" r:id="rId16"/>
    <p:sldId id="325" r:id="rId17"/>
    <p:sldId id="358" r:id="rId18"/>
    <p:sldId id="326" r:id="rId19"/>
    <p:sldId id="311" r:id="rId20"/>
    <p:sldId id="359" r:id="rId21"/>
    <p:sldId id="312" r:id="rId22"/>
    <p:sldId id="327" r:id="rId23"/>
    <p:sldId id="328" r:id="rId24"/>
    <p:sldId id="360" r:id="rId25"/>
    <p:sldId id="315" r:id="rId26"/>
    <p:sldId id="330" r:id="rId27"/>
    <p:sldId id="332" r:id="rId28"/>
    <p:sldId id="339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80" r:id="rId42"/>
    <p:sldId id="32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ref/spec#SimpleStmt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.dev/ref/spec#ExprSwitchStm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ref/spec#SimpleStmt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ref/spec#SimpleStm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pkg.go.dev/slices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2 (</a:t>
            </a:r>
            <a:r>
              <a:rPr lang="en-US" sz="3200" dirty="0"/>
              <a:t>Go</a:t>
            </a:r>
            <a:r>
              <a:rPr lang="ru-RU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ru-RU" dirty="0"/>
              <a:t>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проверка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050" y="1825625"/>
            <a:ext cx="86677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x &lt; y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&gt; z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82903" y="1771710"/>
            <a:ext cx="138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SimpleStmt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>
            <a:cxnSpLocks/>
          </p:cNvCxnSpPr>
          <p:nvPr/>
        </p:nvCxnSpPr>
        <p:spPr>
          <a:xfrm>
            <a:off x="4075176" y="21574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324225" y="2334387"/>
            <a:ext cx="1704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f-else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93058" y="1698626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2099561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2276475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C346C0-2706-E1CF-DED9-B3F281B17EAD}"/>
              </a:ext>
            </a:extLst>
          </p:cNvPr>
          <p:cNvSpPr txBox="1"/>
          <p:nvPr/>
        </p:nvSpPr>
        <p:spPr>
          <a:xfrm>
            <a:off x="379210" y="2356102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57481-3784-5B57-A878-146B45FB3488}"/>
              </a:ext>
            </a:extLst>
          </p:cNvPr>
          <p:cNvSpPr txBox="1"/>
          <p:nvPr/>
        </p:nvSpPr>
        <p:spPr>
          <a:xfrm>
            <a:off x="379210" y="338222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161A08B-9EE4-C005-8F3A-177105D9766F}"/>
              </a:ext>
            </a:extLst>
          </p:cNvPr>
          <p:cNvCxnSpPr>
            <a:stCxn id="36" idx="3"/>
          </p:cNvCxnSpPr>
          <p:nvPr/>
        </p:nvCxnSpPr>
        <p:spPr>
          <a:xfrm>
            <a:off x="2917084" y="2556157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CFAEE2-963E-F599-7E28-C8F786D40B18}"/>
              </a:ext>
            </a:extLst>
          </p:cNvPr>
          <p:cNvCxnSpPr>
            <a:stCxn id="37" idx="3"/>
          </p:cNvCxnSpPr>
          <p:nvPr/>
        </p:nvCxnSpPr>
        <p:spPr>
          <a:xfrm>
            <a:off x="3066164" y="3582275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8A4D-C1A5-1734-4D20-8E4D72CA9D27}"/>
              </a:ext>
            </a:extLst>
          </p:cNvPr>
          <p:cNvSpPr txBox="1"/>
          <p:nvPr/>
        </p:nvSpPr>
        <p:spPr>
          <a:xfrm>
            <a:off x="10192618" y="266087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687DAC-8074-1BDF-F8C1-B2E6BEDE9B03}"/>
              </a:ext>
            </a:extLst>
          </p:cNvPr>
          <p:cNvSpPr txBox="1"/>
          <p:nvPr/>
        </p:nvSpPr>
        <p:spPr>
          <a:xfrm>
            <a:off x="10192618" y="3744481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17525B5-83B0-CA38-4B29-0648FECB01D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24850" y="2860927"/>
            <a:ext cx="186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3E7A687-C8A0-3454-F105-8AA68D596D5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991475" y="3944536"/>
            <a:ext cx="220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2F7F914-885C-A760-077E-BF9788F4CC8D}"/>
              </a:ext>
            </a:extLst>
          </p:cNvPr>
          <p:cNvCxnSpPr/>
          <p:nvPr/>
        </p:nvCxnSpPr>
        <p:spPr>
          <a:xfrm>
            <a:off x="8324850" y="2146552"/>
            <a:ext cx="0" cy="122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4F68243-1405-3015-9149-D7068DEE6717}"/>
              </a:ext>
            </a:extLst>
          </p:cNvPr>
          <p:cNvCxnSpPr/>
          <p:nvPr/>
        </p:nvCxnSpPr>
        <p:spPr>
          <a:xfrm>
            <a:off x="7991475" y="3372725"/>
            <a:ext cx="0" cy="1227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95E085-F734-E3DC-57A8-DFDE5A9BF248}"/>
              </a:ext>
            </a:extLst>
          </p:cNvPr>
          <p:cNvSpPr/>
          <p:nvPr/>
        </p:nvSpPr>
        <p:spPr>
          <a:xfrm>
            <a:off x="941787" y="1274823"/>
            <a:ext cx="2105031" cy="795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87F455-9174-6C98-5780-398DB215CE57}"/>
              </a:ext>
            </a:extLst>
          </p:cNvPr>
          <p:cNvSpPr/>
          <p:nvPr/>
        </p:nvSpPr>
        <p:spPr>
          <a:xfrm>
            <a:off x="3191106" y="1282821"/>
            <a:ext cx="2190988" cy="1272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034A5AB-67C8-8FC4-F568-B9649D462BE8}"/>
              </a:ext>
            </a:extLst>
          </p:cNvPr>
          <p:cNvSpPr/>
          <p:nvPr/>
        </p:nvSpPr>
        <p:spPr>
          <a:xfrm>
            <a:off x="5526382" y="1274823"/>
            <a:ext cx="3101837" cy="17489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1 */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2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092ACDB-C974-ED1B-6AAF-DB88B2624247}"/>
              </a:ext>
            </a:extLst>
          </p:cNvPr>
          <p:cNvSpPr/>
          <p:nvPr/>
        </p:nvSpPr>
        <p:spPr>
          <a:xfrm>
            <a:off x="8725352" y="1274823"/>
            <a:ext cx="3101837" cy="31513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7F1D-B901-9677-2CDE-705113712730}"/>
              </a:ext>
            </a:extLst>
          </p:cNvPr>
          <p:cNvSpPr txBox="1"/>
          <p:nvPr/>
        </p:nvSpPr>
        <p:spPr>
          <a:xfrm>
            <a:off x="941787" y="747075"/>
            <a:ext cx="20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D6AEB-91C4-6132-8E5C-B31F2C682892}"/>
              </a:ext>
            </a:extLst>
          </p:cNvPr>
          <p:cNvSpPr txBox="1"/>
          <p:nvPr/>
        </p:nvSpPr>
        <p:spPr>
          <a:xfrm>
            <a:off x="3238262" y="747075"/>
            <a:ext cx="21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CFB0-F05E-2F6C-1204-7614F014D4C4}"/>
              </a:ext>
            </a:extLst>
          </p:cNvPr>
          <p:cNvSpPr txBox="1"/>
          <p:nvPr/>
        </p:nvSpPr>
        <p:spPr>
          <a:xfrm>
            <a:off x="5623515" y="747075"/>
            <a:ext cx="28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 if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D768C-71CB-E231-A8C1-A8CFEAAFF6D0}"/>
              </a:ext>
            </a:extLst>
          </p:cNvPr>
          <p:cNvSpPr txBox="1"/>
          <p:nvPr/>
        </p:nvSpPr>
        <p:spPr>
          <a:xfrm>
            <a:off x="8725352" y="742455"/>
            <a:ext cx="252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Вложенный</a:t>
            </a:r>
            <a:r>
              <a:rPr lang="en-US" b="1" dirty="0"/>
              <a:t> if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132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Тернарный оператор</a:t>
            </a:r>
            <a:r>
              <a:rPr lang="en-US" dirty="0">
                <a:solidFill>
                  <a:srgbClr val="333333"/>
                </a:solidFill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Тернарного оператора или аналогов в </a:t>
            </a:r>
            <a:r>
              <a:rPr lang="en-US" sz="2000" dirty="0"/>
              <a:t>Go </a:t>
            </a:r>
            <a:r>
              <a:rPr lang="ru-RU" sz="2000" dirty="0"/>
              <a:t>нет.</a:t>
            </a:r>
            <a:endParaRPr lang="ru-RU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173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en-US" sz="3600" u="sng" dirty="0" err="1">
                <a:hlinkClick r:id="rId2"/>
              </a:rPr>
              <a:t>ExprSwitchStmt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 or 3"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925684" y="3400425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60750" y="2293062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51888" y="2693172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320037" y="2866149"/>
            <a:ext cx="771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cxnSpLocks/>
          </p:cNvCxnSpPr>
          <p:nvPr/>
        </p:nvCxnSpPr>
        <p:spPr>
          <a:xfrm>
            <a:off x="2891287" y="3619530"/>
            <a:ext cx="897499" cy="15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8ED88C2-1ED0-5F35-714D-B566213219E3}"/>
              </a:ext>
            </a:extLst>
          </p:cNvPr>
          <p:cNvCxnSpPr>
            <a:cxnSpLocks/>
          </p:cNvCxnSpPr>
          <p:nvPr/>
        </p:nvCxnSpPr>
        <p:spPr>
          <a:xfrm>
            <a:off x="2891287" y="3429000"/>
            <a:ext cx="89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BCB3F9C-72D8-7B9B-7254-ACECBF6A1B86}"/>
              </a:ext>
            </a:extLst>
          </p:cNvPr>
          <p:cNvCxnSpPr>
            <a:cxnSpLocks/>
          </p:cNvCxnSpPr>
          <p:nvPr/>
        </p:nvCxnSpPr>
        <p:spPr>
          <a:xfrm>
            <a:off x="2853187" y="3838575"/>
            <a:ext cx="899663" cy="28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DE878A-9C2C-FFE5-478D-55EE7D201568}"/>
              </a:ext>
            </a:extLst>
          </p:cNvPr>
          <p:cNvCxnSpPr>
            <a:cxnSpLocks/>
          </p:cNvCxnSpPr>
          <p:nvPr/>
        </p:nvCxnSpPr>
        <p:spPr>
          <a:xfrm flipV="1">
            <a:off x="2809875" y="3086100"/>
            <a:ext cx="46977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ru-RU" dirty="0"/>
              <a:t>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 может быть любого типа, но обязательно такого же как и в </a:t>
            </a:r>
            <a:r>
              <a:rPr lang="en-US" sz="2000" dirty="0"/>
              <a:t>case</a:t>
            </a:r>
            <a:r>
              <a:rPr lang="ru-RU" sz="2000" dirty="0"/>
              <a:t> </a:t>
            </a:r>
            <a:r>
              <a:rPr lang="en-US" sz="2000" dirty="0"/>
              <a:t>-</a:t>
            </a:r>
            <a:r>
              <a:rPr lang="ru-RU" sz="2000" dirty="0"/>
              <a:t> ах.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выражение отсутствует, то это тоже самое, что и </a:t>
            </a:r>
            <a:r>
              <a:rPr lang="en-US" sz="2000" b="1" dirty="0"/>
              <a:t>true.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502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- </a:t>
            </a:r>
            <a:r>
              <a:rPr lang="en-US" dirty="0" err="1">
                <a:solidFill>
                  <a:srgbClr val="333333"/>
                </a:solidFill>
              </a:rPr>
              <a:t>fallthrough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275" y="1690688"/>
            <a:ext cx="8772525" cy="44862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nextstop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"Stops ahead of us:"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nextstop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fallthrough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fallthrough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fallthrough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fallthrough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3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выражение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1825625"/>
            <a:ext cx="900112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 := a &gt; b; res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true: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":)"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":("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657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667125" y="2839212"/>
            <a:ext cx="1971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6D2664-B131-0C1F-A9C1-7DBE007A854B}"/>
              </a:ext>
            </a:extLst>
          </p:cNvPr>
          <p:cNvSpPr txBox="1"/>
          <p:nvPr/>
        </p:nvSpPr>
        <p:spPr>
          <a:xfrm>
            <a:off x="3973453" y="2239048"/>
            <a:ext cx="138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SimpleStmt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020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goto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1825625"/>
            <a:ext cx="70294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</a:t>
            </a:r>
            <a:r>
              <a:rPr lang="en-US" sz="1600" dirty="0"/>
              <a:t>label –</a:t>
            </a:r>
            <a:r>
              <a:rPr lang="ru-RU" sz="1600" dirty="0"/>
              <a:t> обычный идентификатор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5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Условный оператор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1CA0D-BE85-20D4-21F6-87F25116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452563"/>
            <a:ext cx="9763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BAB623-6334-BDDF-0231-4432222FA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003"/>
            <a:ext cx="12192000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4B1B1-A785-73BD-CC48-E6D3CEC5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0" r="54801" b="1844"/>
          <a:stretch/>
        </p:blipFill>
        <p:spPr>
          <a:xfrm>
            <a:off x="3733799" y="1423988"/>
            <a:ext cx="4752975" cy="465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E311D-69C9-1FA2-DE07-F7C4F28ECA53}"/>
              </a:ext>
            </a:extLst>
          </p:cNvPr>
          <p:cNvSpPr txBox="1"/>
          <p:nvPr/>
        </p:nvSpPr>
        <p:spPr>
          <a:xfrm>
            <a:off x="5600700" y="609576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647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for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&lt; b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a++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1408289" y="2119313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4605628" y="22812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774981" y="227644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91091" y="2519423"/>
            <a:ext cx="1555072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303901" y="26813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829175" y="2858262"/>
            <a:ext cx="981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8111109" y="266785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6685420" y="2848198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>
            <a:cxnSpLocks/>
          </p:cNvCxnSpPr>
          <p:nvPr/>
        </p:nvCxnSpPr>
        <p:spPr>
          <a:xfrm>
            <a:off x="9435465" y="2848198"/>
            <a:ext cx="0" cy="1938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313801" y="47868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ru-RU" dirty="0"/>
              <a:t>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2995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Бесконечный цикл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"+"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1408289" y="2119313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774981" y="227644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91091" y="2519423"/>
            <a:ext cx="1555072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8111109" y="266785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6685420" y="2848198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>
            <a:cxnSpLocks/>
          </p:cNvCxnSpPr>
          <p:nvPr/>
        </p:nvCxnSpPr>
        <p:spPr>
          <a:xfrm>
            <a:off x="9435465" y="2848198"/>
            <a:ext cx="0" cy="1329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313801" y="41772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r>
              <a:rPr lang="en-US" dirty="0">
                <a:solidFill>
                  <a:srgbClr val="333333"/>
                </a:solidFill>
              </a:rPr>
              <a:t> for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A15E2-6E61-595D-FB56-234B2D4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6" y="1476375"/>
            <a:ext cx="8232206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count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count++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 counter is at"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10298805" y="2745229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10634933" y="3146164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9944100" y="3324448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10940415" y="3324448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9818751" y="4834509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275557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3155689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4406277" y="313144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3332603"/>
            <a:ext cx="1957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6063756" y="263054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6824662" y="313144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5800725" y="3332603"/>
            <a:ext cx="2047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AB2900-69BB-ED1C-5422-1FD764D6865B}"/>
              </a:ext>
            </a:extLst>
          </p:cNvPr>
          <p:cNvCxnSpPr/>
          <p:nvPr/>
        </p:nvCxnSpPr>
        <p:spPr>
          <a:xfrm>
            <a:off x="9007043" y="313144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0B33713-B17A-3BEF-AC4A-FD58C30CAEC7}"/>
              </a:ext>
            </a:extLst>
          </p:cNvPr>
          <p:cNvCxnSpPr>
            <a:cxnSpLocks/>
          </p:cNvCxnSpPr>
          <p:nvPr/>
        </p:nvCxnSpPr>
        <p:spPr>
          <a:xfrm>
            <a:off x="8355737" y="3312236"/>
            <a:ext cx="1302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C261AA-3A18-0D60-B9BE-4378D13DEE5E}"/>
              </a:ext>
            </a:extLst>
          </p:cNvPr>
          <p:cNvSpPr txBox="1"/>
          <p:nvPr/>
        </p:nvSpPr>
        <p:spPr>
          <a:xfrm>
            <a:off x="3714004" y="2630548"/>
            <a:ext cx="138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SimpleStmt</a:t>
            </a:r>
            <a:endParaRPr lang="ru-RU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8FEDC1-8466-1ED8-3BC6-415050AE4940}"/>
              </a:ext>
            </a:extLst>
          </p:cNvPr>
          <p:cNvSpPr txBox="1"/>
          <p:nvPr/>
        </p:nvSpPr>
        <p:spPr>
          <a:xfrm>
            <a:off x="8314770" y="2630548"/>
            <a:ext cx="138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SimpleStmt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392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SimpleStmt; </a:t>
            </a:r>
            <a:r>
              <a:rPr lang="ru-RU" sz="4000" dirty="0"/>
              <a:t>Выражение</a:t>
            </a:r>
            <a:r>
              <a:rPr lang="en-US" sz="4000" dirty="0"/>
              <a:t>; SimpleStmt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1700" dirty="0"/>
              <a:t>Каждое из выражение не обязательное (можно не писать), но точки с запятой писать нужно.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625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ru-RU" dirty="0"/>
              <a:t> </a:t>
            </a:r>
            <a:r>
              <a:rPr lang="en-US" sz="4000" dirty="0" err="1"/>
              <a:t>RangeClause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ages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 value)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21478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5479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3586453" y="2107879"/>
            <a:ext cx="160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Переменные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4389501" y="250798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24528" y="2684903"/>
            <a:ext cx="19285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7025376" y="2050729"/>
            <a:ext cx="135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Коллекция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7695074" y="24508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7334250" y="2627753"/>
            <a:ext cx="752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79D402-5087-0602-DD72-BED46BEC7CE1}"/>
              </a:ext>
            </a:extLst>
          </p:cNvPr>
          <p:cNvSpPr txBox="1"/>
          <p:nvPr/>
        </p:nvSpPr>
        <p:spPr>
          <a:xfrm>
            <a:off x="8913762" y="2048534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8440BC4-F0BB-FF75-A110-054A806F1442}"/>
              </a:ext>
            </a:extLst>
          </p:cNvPr>
          <p:cNvCxnSpPr/>
          <p:nvPr/>
        </p:nvCxnSpPr>
        <p:spPr>
          <a:xfrm flipH="1">
            <a:off x="9249890" y="2449469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4B0238B-93A6-C267-8A9E-CFED9571F866}"/>
              </a:ext>
            </a:extLst>
          </p:cNvPr>
          <p:cNvCxnSpPr>
            <a:cxnSpLocks/>
          </p:cNvCxnSpPr>
          <p:nvPr/>
        </p:nvCxnSpPr>
        <p:spPr>
          <a:xfrm>
            <a:off x="8559057" y="2627753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9A1C72E-49C1-9570-3F2E-975DB72E9789}"/>
              </a:ext>
            </a:extLst>
          </p:cNvPr>
          <p:cNvCxnSpPr/>
          <p:nvPr/>
        </p:nvCxnSpPr>
        <p:spPr>
          <a:xfrm>
            <a:off x="9555372" y="262775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DF0DF07E-B1DA-8610-B176-4D7214F4EC3E}"/>
              </a:ext>
            </a:extLst>
          </p:cNvPr>
          <p:cNvCxnSpPr/>
          <p:nvPr/>
        </p:nvCxnSpPr>
        <p:spPr>
          <a:xfrm flipH="1">
            <a:off x="8433708" y="413781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61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ru-RU" dirty="0"/>
              <a:t> </a:t>
            </a:r>
            <a:r>
              <a:rPr lang="en-US" sz="4000" dirty="0" err="1"/>
              <a:t>RangeClause</a:t>
            </a:r>
            <a:r>
              <a:rPr lang="en-US" sz="4000" dirty="0"/>
              <a:t> </a:t>
            </a:r>
            <a:r>
              <a:rPr lang="ru-RU" sz="4000" dirty="0"/>
              <a:t>пример</a:t>
            </a:r>
            <a:r>
              <a:rPr lang="en-US" sz="4000" dirty="0"/>
              <a:t> - </a:t>
            </a:r>
            <a:r>
              <a:rPr lang="ru-RU" sz="4000" dirty="0"/>
              <a:t>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5625"/>
            <a:ext cx="110013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Пример итерации по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Индекс: </a:t>
            </a:r>
            <a:r>
              <a:rPr lang="ru-RU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Значение: </a:t>
            </a:r>
            <a:r>
              <a:rPr lang="ru-RU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index, char)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0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Тип </a:t>
            </a:r>
            <a:r>
              <a:rPr lang="en-US" dirty="0">
                <a:solidFill>
                  <a:srgbClr val="333333"/>
                </a:solidFill>
              </a:rPr>
              <a:t>bool 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Истина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Ложь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8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Маленькими буквами</a:t>
            </a:r>
          </a:p>
        </p:txBody>
      </p:sp>
    </p:spTree>
    <p:extLst>
      <p:ext uri="{BB962C8B-B14F-4D97-AF65-F5344CB8AC3E}">
        <p14:creationId xmlns:p14="http://schemas.microsoft.com/office/powerpoint/2010/main" val="3709708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ru-RU" dirty="0"/>
              <a:t> </a:t>
            </a:r>
            <a:r>
              <a:rPr lang="en-US" sz="4000" dirty="0" err="1"/>
              <a:t>RangeClause</a:t>
            </a:r>
            <a:r>
              <a:rPr lang="en-US" sz="4000" dirty="0"/>
              <a:t> </a:t>
            </a:r>
            <a:r>
              <a:rPr lang="ru-RU" sz="4000" dirty="0"/>
              <a:t>пример</a:t>
            </a:r>
            <a:r>
              <a:rPr lang="en-US" sz="4000" dirty="0"/>
              <a:t> - </a:t>
            </a:r>
            <a:r>
              <a:rPr lang="ru-RU" sz="4000" dirty="0"/>
              <a:t>срез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5625"/>
            <a:ext cx="110013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Пример итерации по срезу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Индекс: </a:t>
            </a:r>
            <a:r>
              <a:rPr lang="ru-RU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Значение: </a:t>
            </a:r>
            <a:r>
              <a:rPr lang="ru-RU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index, value)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28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ru-RU" dirty="0"/>
              <a:t> </a:t>
            </a:r>
            <a:r>
              <a:rPr lang="en-US" sz="4000" dirty="0" err="1"/>
              <a:t>RangeClause</a:t>
            </a:r>
            <a:r>
              <a:rPr lang="en-US" sz="4000" dirty="0"/>
              <a:t> </a:t>
            </a:r>
            <a:r>
              <a:rPr lang="ru-RU" sz="4000" dirty="0"/>
              <a:t>пример</a:t>
            </a:r>
            <a:r>
              <a:rPr lang="en-US" sz="4000" dirty="0"/>
              <a:t> - </a:t>
            </a:r>
            <a:r>
              <a:rPr lang="ru-RU" sz="4000" dirty="0"/>
              <a:t>словарь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5625"/>
            <a:ext cx="110013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Пример итерации по словарю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ages 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Имя: </a:t>
            </a:r>
            <a:r>
              <a:rPr lang="ru-RU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Возраст: </a:t>
            </a:r>
            <a:r>
              <a:rPr lang="ru-RU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age)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680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20287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RU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EE0EBB-4C19-D22E-D27C-F336E64A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442495"/>
            <a:ext cx="6868484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16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20287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D71F35-DCE3-3319-D290-52F8FE65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1099812"/>
            <a:ext cx="6916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20287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935EAF-D30E-68DD-90B1-2D1FB524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2242972"/>
            <a:ext cx="688753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54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20287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935EAF-D30E-68DD-90B1-2D1FB524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2242972"/>
            <a:ext cx="688753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51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20287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D15D20-9E1D-9498-3DBF-EED8F862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213864"/>
            <a:ext cx="6868484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2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20287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B6A4F2-3605-9175-FAAC-4E8763DA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190312"/>
            <a:ext cx="701137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48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20287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06BAAB-DD75-E8EF-D7A5-0D7E5ECD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99601"/>
            <a:ext cx="6839905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6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20287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46427F-D16F-8175-C928-E38E9E64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1233181"/>
            <a:ext cx="689706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Преобразование типа </a:t>
            </a:r>
            <a:r>
              <a:rPr lang="en-US" dirty="0">
                <a:solidFill>
                  <a:srgbClr val="333333"/>
                </a:solidFill>
              </a:rPr>
              <a:t>bool 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i="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i="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0" i="0" dirty="0">
                <a:effectLst/>
              </a:rPr>
              <a:t>В Go нет возможности преобразовать </a:t>
            </a:r>
            <a:r>
              <a:rPr lang="ru-RU" sz="2400" b="0" i="0" dirty="0" err="1">
                <a:effectLst/>
              </a:rPr>
              <a:t>bool</a:t>
            </a:r>
            <a:r>
              <a:rPr lang="ru-RU" sz="2400" b="0" i="0" dirty="0">
                <a:effectLst/>
              </a:rPr>
              <a:t> в другой тип или другой тип в </a:t>
            </a:r>
            <a:r>
              <a:rPr lang="ru-RU" sz="2400" b="0" i="0" dirty="0" err="1">
                <a:effectLst/>
              </a:rPr>
              <a:t>bool</a:t>
            </a:r>
            <a:r>
              <a:rPr lang="ru-RU" sz="2400" b="0" i="0" dirty="0">
                <a:effectLst/>
              </a:rPr>
              <a:t> стандартным способом. Автоматического преобразования тоже нет.</a:t>
            </a:r>
            <a:endParaRPr lang="ru-RU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01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20287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A4BA33-585D-C816-8415-39F6D0CD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614234"/>
            <a:ext cx="684943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59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2FD85D7-CD66-83AE-F9CE-F9DCA2AC9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557338"/>
            <a:ext cx="49530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78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Массив чисел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Длина фиксирована и = 8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Все элементы типа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Все элементы инициализированы нулевым значением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(planets)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58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Вначале пустой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Меркурий"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Присваивает планете индекс 0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Венера"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Земля"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Ещё один массив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Церера"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"Плутон"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Хаумеа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Макемаке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"Эрида"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Длина определяется по количеству элементов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[...]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Компилятор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подсчитывает элементы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"Меркурий"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"Венера"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"Земля"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"Марс"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"Юпитер"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"Сатурн"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"Уран"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"Нептун"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Запятая в самом конце является обязательной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70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1175"/>
            <a:ext cx="10772775" cy="4395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[...]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Меркурий"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"Венера"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"Земля"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"Марс"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"Юпитер"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"Сатурн"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"Уран"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"Нептун"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planetsMarkII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planets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Копирует массив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planets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упс"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Прокладывает путь для межзвездного шунтирования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(planets)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Выводит: [Меркурий Венера упс Марс Юпитер Сатурн Уран Нептун]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planetsMarkII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Выводит: [Меркурий Венера Земля Марс Юпитер Сатурн Уран Нептун]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81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72775" cy="44862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[...]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Меркурий"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"Венера"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"Земля"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"Марс"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"Юпитер"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"Сатурн"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"Уран"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"Нептун"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planetsMarkII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planets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Копирует массив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planets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упс"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Прокладывает путь для межзвездного шунтирования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(planets)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Выводит: [Меркурий Венера упс Марс Юпитер Сатурн Уран Нептун]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planetsMarkII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Выводит: [Меркурий Венера Земля Марс Юпитер Сатурн Уран Нептун]</a:t>
            </a:r>
            <a:endParaRPr lang="en-US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planetsMarkIII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planets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Тоже работает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planetsMarkIV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planets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10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многомерные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72775" cy="44862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Массив из 3 массивов с 3 строками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Координаты [ряд][столбец]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"4"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"7"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(board[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board[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board[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293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многомерные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690688"/>
            <a:ext cx="10410824" cy="448627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 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(board[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board[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board[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8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 (слайс)</a:t>
            </a:r>
          </a:p>
        </p:txBody>
      </p:sp>
      <p:pic>
        <p:nvPicPr>
          <p:cNvPr id="11266" name="Picture 2" descr="Slice Components">
            <a:extLst>
              <a:ext uri="{FF2B5EF4-FFF2-40B4-BE49-F238E27FC236}">
                <a16:creationId xmlns:a16="http://schemas.microsoft.com/office/drawing/2014/main" id="{77C2F7C9-147F-5F72-69A3-5EE928A1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1881188"/>
            <a:ext cx="62579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56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 (слайс)</a:t>
            </a:r>
          </a:p>
        </p:txBody>
      </p:sp>
      <p:pic>
        <p:nvPicPr>
          <p:cNvPr id="15362" name="Picture 2" descr="Example of slice components">
            <a:extLst>
              <a:ext uri="{FF2B5EF4-FFF2-40B4-BE49-F238E27FC236}">
                <a16:creationId xmlns:a16="http://schemas.microsoft.com/office/drawing/2014/main" id="{E1BE8525-9F4E-0E8C-D7A6-EF490ACB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657350"/>
            <a:ext cx="85153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9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Преобразование типа </a:t>
            </a:r>
            <a:r>
              <a:rPr lang="en-US" dirty="0">
                <a:solidFill>
                  <a:srgbClr val="333333"/>
                </a:solidFill>
              </a:rPr>
              <a:t>bool </a:t>
            </a:r>
            <a:r>
              <a:rPr lang="ru-RU" dirty="0">
                <a:solidFill>
                  <a:srgbClr val="333333"/>
                </a:solidFill>
              </a:rPr>
              <a:t>руками</a:t>
            </a:r>
            <a:r>
              <a:rPr lang="en-US" dirty="0">
                <a:solidFill>
                  <a:srgbClr val="333333"/>
                </a:solidFill>
              </a:rPr>
              <a:t> 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 main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var a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var b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!=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var c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607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Срез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чисел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Длина может изменяться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Все элементы типа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Сейчас никуда не ссылается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 ==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30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make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создаст новый слайс для 10 элементов и 3 из них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занулит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Сейчас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ссылается на массив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(planets, planets ==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63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planetsII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planetsIII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planetsII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planetsII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planetsIII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ссыдаются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на один и тот же массив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planetsII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planetsIII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171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:=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НЕ слайс, это массив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planets[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(planets, other)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planets[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(planets, other)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(planets, other)</a:t>
            </a:r>
          </a:p>
        </p:txBody>
      </p:sp>
    </p:spTree>
    <p:extLst>
      <p:ext uri="{BB962C8B-B14F-4D97-AF65-F5344CB8AC3E}">
        <p14:creationId xmlns:p14="http://schemas.microsoft.com/office/powerpoint/2010/main" val="3729909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:=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НЕ слайс, это массив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planets[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planets[: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otherII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planets[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  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4, 5]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otherIII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planets[:]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3, 4, 5]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6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Многомерный слайс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seaNames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[][]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"shark"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"octopus"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"squid"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"mantis shrimp"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"Sammy"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"Jesse"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"Drew"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"Jamie"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seaNames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1743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лайс</a:t>
            </a:r>
            <a:r>
              <a:rPr lang="en-US" dirty="0"/>
              <a:t> – </a:t>
            </a:r>
            <a:r>
              <a:rPr lang="ru-RU" dirty="0"/>
              <a:t>основные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628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текущая длина слайса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cap -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ёмкость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(planets),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(planets))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3, 4, 5] 5 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(planets),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(planets))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3, 4, 5, 9] 6 10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planets)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3] 3 20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planets...)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 2 3 1 2 3 4 5 9] 9 20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Удалим 2 элемент из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planets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planets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(planets[: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planets[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(planets)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4, 5, 9]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https://pkg.go.dev/slices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71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лайс</a:t>
            </a:r>
            <a:r>
              <a:rPr lang="en-US" dirty="0"/>
              <a:t> – append </a:t>
            </a:r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5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9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array[: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5, 5]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(array,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5, 5, 10, 5] [5, 5, 5, 10]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Слайс переполнится и создаст другой массив для себя</a:t>
            </a:r>
            <a:endParaRPr lang="ru-RU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(array,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5, 5, 10, 5] [5, 5, 5, 10, 11, 12]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9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Откуда берётся </a:t>
            </a:r>
            <a:r>
              <a:rPr lang="en-US" dirty="0">
                <a:solidFill>
                  <a:srgbClr val="333333"/>
                </a:solidFill>
              </a:rPr>
              <a:t>true </a:t>
            </a:r>
            <a:r>
              <a:rPr lang="ru-RU" dirty="0">
                <a:solidFill>
                  <a:srgbClr val="333333"/>
                </a:solidFill>
              </a:rPr>
              <a:t>и </a:t>
            </a:r>
            <a:r>
              <a:rPr lang="en-US" dirty="0">
                <a:solidFill>
                  <a:srgbClr val="333333"/>
                </a:solidFill>
              </a:rPr>
              <a:t>false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Операторы сравнения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Таблица 14">
            <a:extLst>
              <a:ext uri="{FF2B5EF4-FFF2-40B4-BE49-F238E27FC236}">
                <a16:creationId xmlns:a16="http://schemas.microsoft.com/office/drawing/2014/main" id="{05F6C3D3-FA8A-26BE-67D7-4E382157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885"/>
              </p:ext>
            </p:extLst>
          </p:nvPr>
        </p:nvGraphicFramePr>
        <p:xfrm>
          <a:off x="1600200" y="2703354"/>
          <a:ext cx="7919149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1451">
                  <a:extLst>
                    <a:ext uri="{9D8B030D-6E8A-4147-A177-3AD203B41FA5}">
                      <a16:colId xmlns:a16="http://schemas.microsoft.com/office/drawing/2014/main" val="1481471315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3286879739"/>
                    </a:ext>
                  </a:extLst>
                </a:gridCol>
                <a:gridCol w="2588768">
                  <a:extLst>
                    <a:ext uri="{9D8B030D-6E8A-4147-A177-3AD203B41FA5}">
                      <a16:colId xmlns:a16="http://schemas.microsoft.com/office/drawing/2014/main" val="39124843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383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Проверяет 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Пример использования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Результат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8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ru-RU" dirty="0">
                          <a:effectLst/>
                        </a:rPr>
                        <a:t> ==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false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Неравенство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ru-RU" dirty="0">
                          <a:effectLst/>
                        </a:rPr>
                        <a:t> !=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66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 &lt;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98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ru-RU" dirty="0">
                          <a:effectLst/>
                        </a:rPr>
                        <a:t> &gt;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false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83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Меньше или равно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  <a:r>
                        <a:rPr lang="ru-RU" dirty="0">
                          <a:effectLst/>
                        </a:rPr>
                        <a:t> &lt;=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6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 или равно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  <a:r>
                        <a:rPr lang="ru-RU" dirty="0">
                          <a:effectLst/>
                        </a:rPr>
                        <a:t> &gt;=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22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14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800" dirty="0"/>
              <a:t>Логические операторы применяются только к операндам типа </a:t>
            </a:r>
            <a:r>
              <a:rPr lang="en-US" sz="1800" dirty="0">
                <a:latin typeface="Consolas" panose="020B0609020204030204" pitchFamily="49" charset="0"/>
              </a:rPr>
              <a:t>bool.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dirty="0">
                <a:effectLst/>
              </a:rPr>
              <a:t>Операторы </a:t>
            </a:r>
            <a:r>
              <a:rPr lang="ru-RU" sz="1800" dirty="0"/>
              <a:t>И </a:t>
            </a:r>
            <a:r>
              <a:rPr lang="ru-RU" sz="1800" dirty="0" err="1"/>
              <a:t>и</a:t>
            </a:r>
            <a:r>
              <a:rPr lang="ru-RU" sz="1800" dirty="0"/>
              <a:t> ИЛИ вычисляются по сокращённым правилам, т.к. если результат можно получить вычислив первый аргумент, второй не вычисляется:</a:t>
            </a: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plus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51B323FB-86CA-2F23-AD9D-CE787692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3708"/>
              </p:ext>
            </p:extLst>
          </p:nvPr>
        </p:nvGraphicFramePr>
        <p:xfrm>
          <a:off x="1188974" y="1886427"/>
          <a:ext cx="466890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1522349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1039304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выглядит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использовать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||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or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612D97-C4FA-DD33-EBFD-8A3A73068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89261"/>
              </p:ext>
            </p:extLst>
          </p:nvPr>
        </p:nvGraphicFramePr>
        <p:xfrm>
          <a:off x="6856094" y="1701007"/>
          <a:ext cx="3737612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5798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665798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and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or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a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37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28F1C8-3CA7-D2AC-F207-3A1A6C65D8DF}"/>
              </a:ext>
            </a:extLst>
          </p:cNvPr>
          <p:cNvSpPr txBox="1"/>
          <p:nvPr/>
        </p:nvSpPr>
        <p:spPr>
          <a:xfrm>
            <a:off x="4676775" y="547756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+true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false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4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>
                <a:solidFill>
                  <a:srgbClr val="333333"/>
                </a:solidFill>
              </a:rPr>
              <a:t>Логические операторы. Возможные ошибки</a:t>
            </a:r>
            <a:endParaRPr lang="ru-RU" sz="4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ошибка</a:t>
            </a:r>
            <a:endParaRPr lang="en-US" sz="20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Последнее выражение вычисляется последовательно: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/>
              <a:t> 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true &lt;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ошибка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. Число не типа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bool</a:t>
            </a:r>
            <a:endParaRPr lang="ru-RU" sz="2000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Если хотите получить результат по математическим правилам</a:t>
            </a:r>
            <a:r>
              <a:rPr lang="en-US" sz="2000" dirty="0"/>
              <a:t> </a:t>
            </a:r>
            <a:r>
              <a:rPr lang="ru-RU" sz="2000" dirty="0"/>
              <a:t>пишите: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a) &amp;&amp; (a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false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4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 &gt; b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741774" y="2228820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79338" y="222066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6340373" y="2228820"/>
            <a:ext cx="2608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  <a:r>
              <a:rPr lang="en-US" sz="2000" dirty="0"/>
              <a:t> (</a:t>
            </a:r>
            <a:r>
              <a:rPr lang="ru-RU" sz="2000" dirty="0"/>
              <a:t>Стэйтмент Блок</a:t>
            </a:r>
            <a:r>
              <a:rPr lang="en-US" sz="2000" dirty="0"/>
              <a:t>)</a:t>
            </a:r>
            <a:endParaRPr lang="ru-RU" sz="2000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010711" y="262975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262975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644384" y="262975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280666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447170" y="2800573"/>
            <a:ext cx="394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387840" y="280057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266176" y="431063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91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2473</Words>
  <Application>Microsoft Office PowerPoint</Application>
  <PresentationFormat>Широкоэкранный</PresentationFormat>
  <Paragraphs>544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Условный оператор</vt:lpstr>
      <vt:lpstr>Тип bool </vt:lpstr>
      <vt:lpstr>Преобразование типа bool </vt:lpstr>
      <vt:lpstr>Преобразование типа bool руками </vt:lpstr>
      <vt:lpstr>Откуда берётся true и false</vt:lpstr>
      <vt:lpstr>Логические операторы</vt:lpstr>
      <vt:lpstr>Логические операторы. Возможные ошибки</vt:lpstr>
      <vt:lpstr>if</vt:lpstr>
      <vt:lpstr>if выражение</vt:lpstr>
      <vt:lpstr>if(инициализация; проверка)</vt:lpstr>
      <vt:lpstr>if-else</vt:lpstr>
      <vt:lpstr>Презентация PowerPoint</vt:lpstr>
      <vt:lpstr>Тернарный оператор </vt:lpstr>
      <vt:lpstr>switch ExprSwitchStmt</vt:lpstr>
      <vt:lpstr>switch выражение</vt:lpstr>
      <vt:lpstr>switch - fallthrough</vt:lpstr>
      <vt:lpstr>switch инициализация; выражение</vt:lpstr>
      <vt:lpstr>goto</vt:lpstr>
      <vt:lpstr>Оператор цикла</vt:lpstr>
      <vt:lpstr>Оператор цикла</vt:lpstr>
      <vt:lpstr>for</vt:lpstr>
      <vt:lpstr>for выражение</vt:lpstr>
      <vt:lpstr>Бесконечный цикл</vt:lpstr>
      <vt:lpstr>Оператор цикла for</vt:lpstr>
      <vt:lpstr>for</vt:lpstr>
      <vt:lpstr>for SimpleStmt; Выражение; SimpleStmt</vt:lpstr>
      <vt:lpstr>for RangeClause</vt:lpstr>
      <vt:lpstr>for RangeClause пример - строка</vt:lpstr>
      <vt:lpstr>for RangeClause пример - срез</vt:lpstr>
      <vt:lpstr>for RangeClause пример - словарь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Массивы</vt:lpstr>
      <vt:lpstr>Массивы</vt:lpstr>
      <vt:lpstr>Массивы</vt:lpstr>
      <vt:lpstr>Массивы</vt:lpstr>
      <vt:lpstr>Массивы</vt:lpstr>
      <vt:lpstr>Массивы многомерные</vt:lpstr>
      <vt:lpstr>Массивы многомерные</vt:lpstr>
      <vt:lpstr>Срез (слайс)</vt:lpstr>
      <vt:lpstr>Срез (слайс)</vt:lpstr>
      <vt:lpstr>Слайс</vt:lpstr>
      <vt:lpstr>Слайс</vt:lpstr>
      <vt:lpstr>Слайс</vt:lpstr>
      <vt:lpstr>Слайс</vt:lpstr>
      <vt:lpstr>Слайс</vt:lpstr>
      <vt:lpstr>Многомерный слайс</vt:lpstr>
      <vt:lpstr>Cлайс – основные функции</vt:lpstr>
      <vt:lpstr>Cлайс – append особенности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chabanov.vvg@gmail.com</cp:lastModifiedBy>
  <cp:revision>259</cp:revision>
  <dcterms:created xsi:type="dcterms:W3CDTF">2022-09-17T16:00:43Z</dcterms:created>
  <dcterms:modified xsi:type="dcterms:W3CDTF">2023-09-20T22:59:40Z</dcterms:modified>
</cp:coreProperties>
</file>