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handoutMasterIdLst>
    <p:handoutMasterId r:id="rId72"/>
  </p:handoutMasterIdLst>
  <p:sldIdLst>
    <p:sldId id="256" r:id="rId2"/>
    <p:sldId id="340" r:id="rId3"/>
    <p:sldId id="313" r:id="rId4"/>
    <p:sldId id="311" r:id="rId5"/>
    <p:sldId id="315" r:id="rId6"/>
    <p:sldId id="314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38" r:id="rId18"/>
    <p:sldId id="326" r:id="rId19"/>
    <p:sldId id="327" r:id="rId20"/>
    <p:sldId id="328" r:id="rId21"/>
    <p:sldId id="330" r:id="rId22"/>
    <p:sldId id="329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41" r:id="rId31"/>
    <p:sldId id="342" r:id="rId32"/>
    <p:sldId id="343" r:id="rId33"/>
    <p:sldId id="344" r:id="rId34"/>
    <p:sldId id="345" r:id="rId35"/>
    <p:sldId id="346" r:id="rId36"/>
    <p:sldId id="347" r:id="rId37"/>
    <p:sldId id="348" r:id="rId38"/>
    <p:sldId id="349" r:id="rId39"/>
    <p:sldId id="350" r:id="rId40"/>
    <p:sldId id="351" r:id="rId41"/>
    <p:sldId id="352" r:id="rId42"/>
    <p:sldId id="353" r:id="rId43"/>
    <p:sldId id="354" r:id="rId44"/>
    <p:sldId id="355" r:id="rId45"/>
    <p:sldId id="356" r:id="rId46"/>
    <p:sldId id="357" r:id="rId47"/>
    <p:sldId id="358" r:id="rId48"/>
    <p:sldId id="359" r:id="rId49"/>
    <p:sldId id="380" r:id="rId50"/>
    <p:sldId id="360" r:id="rId51"/>
    <p:sldId id="361" r:id="rId52"/>
    <p:sldId id="362" r:id="rId53"/>
    <p:sldId id="363" r:id="rId54"/>
    <p:sldId id="364" r:id="rId55"/>
    <p:sldId id="365" r:id="rId56"/>
    <p:sldId id="366" r:id="rId57"/>
    <p:sldId id="367" r:id="rId58"/>
    <p:sldId id="368" r:id="rId59"/>
    <p:sldId id="369" r:id="rId60"/>
    <p:sldId id="370" r:id="rId61"/>
    <p:sldId id="371" r:id="rId62"/>
    <p:sldId id="373" r:id="rId63"/>
    <p:sldId id="372" r:id="rId64"/>
    <p:sldId id="374" r:id="rId65"/>
    <p:sldId id="375" r:id="rId66"/>
    <p:sldId id="376" r:id="rId67"/>
    <p:sldId id="377" r:id="rId68"/>
    <p:sldId id="378" r:id="rId69"/>
    <p:sldId id="379" r:id="rId7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399"/>
    <a:srgbClr val="1515A3"/>
    <a:srgbClr val="3232B4"/>
    <a:srgbClr val="0064C8"/>
    <a:srgbClr val="0064FF"/>
    <a:srgbClr val="0064E6"/>
    <a:srgbClr val="005EEB"/>
    <a:srgbClr val="0040F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63" autoAdjust="0"/>
    <p:restoredTop sz="94684" autoAdjust="0"/>
  </p:normalViewPr>
  <p:slideViewPr>
    <p:cSldViewPr>
      <p:cViewPr varScale="1">
        <p:scale>
          <a:sx n="67" d="100"/>
          <a:sy n="67" d="100"/>
        </p:scale>
        <p:origin x="90" y="52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780" y="-12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7496C-BF1A-4C2E-8178-AB01FAC34F7B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0305B-111E-4FE2-B556-DAA33CA92D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271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FA738-8BA6-4619-A55B-C325AF866D0B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CBDB9-A4CC-4E02-B4D7-924E72119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457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CBDB9-A4CC-4E02-B4D7-924E72119184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878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CBDB9-A4CC-4E02-B4D7-924E72119184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863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CBDB9-A4CC-4E02-B4D7-924E72119184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268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CBDB9-A4CC-4E02-B4D7-924E72119184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9228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CBDB9-A4CC-4E02-B4D7-924E72119184}" type="slidenum">
              <a:rPr lang="ru-RU" smtClean="0"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636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CBDB9-A4CC-4E02-B4D7-924E72119184}" type="slidenum">
              <a:rPr lang="ru-RU" smtClean="0"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7508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CBDB9-A4CC-4E02-B4D7-924E72119184}" type="slidenum">
              <a:rPr lang="ru-RU" smtClean="0"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4122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CBDB9-A4CC-4E02-B4D7-924E72119184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508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CBDB9-A4CC-4E02-B4D7-924E72119184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230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CBDB9-A4CC-4E02-B4D7-924E72119184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839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CBDB9-A4CC-4E02-B4D7-924E72119184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407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CBDB9-A4CC-4E02-B4D7-924E72119184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258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CBDB9-A4CC-4E02-B4D7-924E72119184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61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CBDB9-A4CC-4E02-B4D7-924E72119184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2172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CBDB9-A4CC-4E02-B4D7-924E72119184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212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914400" y="1532391"/>
            <a:ext cx="10363200" cy="1470025"/>
          </a:xfrm>
        </p:spPr>
        <p:txBody>
          <a:bodyPr>
            <a:normAutofit/>
          </a:bodyPr>
          <a:lstStyle>
            <a:lvl1pPr algn="ctr">
              <a:defRPr sz="3200" b="1" baseline="0">
                <a:solidFill>
                  <a:srgbClr val="003399"/>
                </a:solidFill>
                <a:latin typeface="+mn-lt"/>
                <a:cs typeface="Consolas" panose="020B0609020204030204" pitchFamily="49" charset="0"/>
              </a:defRPr>
            </a:lvl1pPr>
          </a:lstStyle>
          <a:p>
            <a:r>
              <a:rPr lang="ru-RU" dirty="0"/>
              <a:t>Заголовок презентации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911424" y="3140968"/>
            <a:ext cx="10369152" cy="1752600"/>
          </a:xfrm>
        </p:spPr>
        <p:txBody>
          <a:bodyPr>
            <a:normAutofit/>
          </a:bodyPr>
          <a:lstStyle>
            <a:lvl1pPr marL="0" indent="0" algn="ctr">
              <a:buNone/>
              <a:defRPr sz="3200" baseline="0">
                <a:solidFill>
                  <a:srgbClr val="003399"/>
                </a:solidFill>
                <a:latin typeface="+mn-lt"/>
                <a:cs typeface="Consolas" panose="020B0609020204030204" pitchFamily="49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Подзаголовок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5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5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911424" y="476672"/>
            <a:ext cx="10369152" cy="5472608"/>
          </a:xfrm>
        </p:spPr>
        <p:txBody>
          <a:bodyPr anchor="ctr" anchorCtr="1">
            <a:normAutofit/>
          </a:bodyPr>
          <a:lstStyle>
            <a:lvl1pPr marL="0" indent="0" algn="ctr">
              <a:buNone/>
              <a:defRPr sz="3200" baseline="0">
                <a:solidFill>
                  <a:srgbClr val="003399"/>
                </a:solidFill>
                <a:latin typeface="+mn-lt"/>
                <a:cs typeface="Consolas" panose="020B0609020204030204" pitchFamily="49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Подзаголовок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702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5360" y="274638"/>
            <a:ext cx="11521280" cy="850106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83500" y="1600206"/>
            <a:ext cx="10273141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335360" y="6356357"/>
            <a:ext cx="2844800" cy="365125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011840" y="6356357"/>
            <a:ext cx="28448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Содержимое 2"/>
          <p:cNvSpPr>
            <a:spLocks noGrp="1"/>
          </p:cNvSpPr>
          <p:nvPr>
            <p:ph idx="1" hasCustomPrompt="1"/>
          </p:nvPr>
        </p:nvSpPr>
        <p:spPr>
          <a:xfrm>
            <a:off x="1583500" y="1600206"/>
            <a:ext cx="10273141" cy="4525963"/>
          </a:xfrm>
        </p:spPr>
        <p:txBody>
          <a:bodyPr/>
          <a:lstStyle>
            <a:lvl1pPr marL="0" indent="0">
              <a:buNone/>
              <a:defRPr sz="24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1621386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Содержимое 2"/>
          <p:cNvSpPr>
            <a:spLocks noGrp="1"/>
          </p:cNvSpPr>
          <p:nvPr>
            <p:ph idx="1" hasCustomPrompt="1"/>
          </p:nvPr>
        </p:nvSpPr>
        <p:spPr>
          <a:xfrm>
            <a:off x="1583500" y="1600206"/>
            <a:ext cx="10273141" cy="4525963"/>
          </a:xfrm>
        </p:spPr>
        <p:txBody>
          <a:bodyPr/>
          <a:lstStyle>
            <a:lvl1pPr marL="0" indent="0">
              <a:buNone/>
              <a:defRPr sz="2400" b="0" i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dirty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1090754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5360" y="274638"/>
            <a:ext cx="11521280" cy="850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83500" y="1600206"/>
            <a:ext cx="1027195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33536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01184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0" r:id="rId4"/>
    <p:sldLayoutId id="2147483661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rgbClr val="003399"/>
          </a:solidFill>
          <a:latin typeface="+mn-lt"/>
          <a:ea typeface="+mj-ea"/>
          <a:cs typeface="Consolas" panose="020B0609020204030204" pitchFamily="49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64C8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Consolas" panose="020B0609020204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64C8"/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Consolas" panose="020B0609020204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64C8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Consolas" panose="020B0609020204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64C8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Consolas" panose="020B0609020204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64C8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Consolas" panose="020B0609020204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Программирование на языке С++</a:t>
            </a:r>
            <a:br>
              <a:rPr lang="ru-RU" dirty="0"/>
            </a:br>
            <a:r>
              <a:rPr lang="ru-RU" dirty="0"/>
              <a:t>Лекция 4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С++</a:t>
            </a:r>
          </a:p>
        </p:txBody>
      </p:sp>
    </p:spTree>
    <p:extLst>
      <p:ext uri="{BB962C8B-B14F-4D97-AF65-F5344CB8AC3E}">
        <p14:creationId xmlns:p14="http://schemas.microsoft.com/office/powerpoint/2010/main" val="2838387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может быть членом структуры?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Если можно создать переменную этого типа, то это может быть членом структуры</a:t>
            </a:r>
          </a:p>
          <a:p>
            <a:pPr marL="0" indent="0">
              <a:buNone/>
            </a:pP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Например:</a:t>
            </a:r>
          </a:p>
          <a:p>
            <a:r>
              <a:rPr lang="ru-RU" dirty="0">
                <a:latin typeface="Consolas" panose="020B0609020204030204" pitchFamily="49" charset="0"/>
              </a:rPr>
              <a:t>Примитивные типы: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latin typeface="Consolas" panose="020B0609020204030204" pitchFamily="49" charset="0"/>
              </a:rPr>
              <a:t> ...</a:t>
            </a:r>
          </a:p>
          <a:p>
            <a:r>
              <a:rPr lang="ru-RU" dirty="0">
                <a:latin typeface="Consolas" panose="020B0609020204030204" pitchFamily="49" charset="0"/>
              </a:rPr>
              <a:t>Другие структуры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Массивы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latin typeface="Consolas" panose="020B0609020204030204" pitchFamily="49" charset="0"/>
              </a:rPr>
              <a:t>Строки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...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394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работать со структурой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Data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Year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Month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Day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Data now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now.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Year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2018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now.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Day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9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now.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Month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11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90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работать со структурой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now.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Year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now.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Year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4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// 2019</a:t>
            </a:r>
          </a:p>
          <a:p>
            <a:pPr marL="0" indent="0">
              <a:buNone/>
            </a:pPr>
            <a:endParaRPr lang="en-US" dirty="0">
              <a:solidFill>
                <a:srgbClr val="0000D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now.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Day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9 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now.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Month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now.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Day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4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now.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Year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2028 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4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</a:rPr>
              <a:t>p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40"/>
                </a:solidFill>
                <a:latin typeface="Consolas" panose="020B0609020204030204" pitchFamily="49" charset="0"/>
              </a:rPr>
              <a:t>&amp;</a:t>
            </a:r>
            <a:r>
              <a:rPr lang="en-US" dirty="0" err="1">
                <a:latin typeface="Consolas" panose="020B0609020204030204" pitchFamily="49" charset="0"/>
              </a:rPr>
              <a:t>now.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Month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53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структуры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7956376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Employee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dirty="0">
                <a:latin typeface="Consolas" panose="020B0609020204030204" pitchFamily="49" charset="0"/>
              </a:rPr>
              <a:t> 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wage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joe.id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 1,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joe.age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32,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joe.wage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60000.0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Employee joe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32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60000.0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frank.id = 2,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frank.age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28,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frank.wage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0.0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Employee frank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28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Employee frank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28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ru-RU" dirty="0">
                <a:solidFill>
                  <a:srgbClr val="00808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// С++11</a:t>
            </a:r>
          </a:p>
        </p:txBody>
      </p:sp>
    </p:spTree>
    <p:extLst>
      <p:ext uri="{BB962C8B-B14F-4D97-AF65-F5344CB8AC3E}">
        <p14:creationId xmlns:p14="http://schemas.microsoft.com/office/powerpoint/2010/main" val="2860181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структуры</a:t>
            </a:r>
            <a:r>
              <a:rPr lang="en-US" dirty="0"/>
              <a:t>  II  C++11/C++14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795637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Rectangle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</a:rPr>
              <a:t> length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1.0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</a:rPr>
              <a:t> width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1.0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Rectangle x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length = 1.0, width = 1.0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x.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length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2.0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//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Меняем значение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609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структуры</a:t>
            </a:r>
            <a:r>
              <a:rPr lang="en-US" dirty="0"/>
              <a:t>  III  C++11/C++14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7956376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Rectangle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</a:rPr>
              <a:t> length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1.0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</a:rPr>
              <a:t> width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1.0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С++11 – Ошибка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; C++14 -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Разрешено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Rectangle x =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1.0, 1.0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216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Присваивание значений структурам 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7956376" cy="4525963"/>
          </a:xfrm>
        </p:spPr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Employee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dirty="0">
                <a:latin typeface="Consolas" panose="020B0609020204030204" pitchFamily="49" charset="0"/>
              </a:rPr>
              <a:t> 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wage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latin typeface="Consolas" panose="020B0609020204030204" pitchFamily="49" charset="0"/>
              </a:rPr>
              <a:t>Employee joe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latin typeface="Consolas" panose="020B0609020204030204" pitchFamily="49" charset="0"/>
              </a:rPr>
              <a:t>joe.</a:t>
            </a:r>
            <a:r>
              <a:rPr lang="en-US" dirty="0">
                <a:solidFill>
                  <a:srgbClr val="007788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 err="1">
                <a:latin typeface="Consolas" panose="020B0609020204030204" pitchFamily="49" charset="0"/>
              </a:rPr>
              <a:t>joe.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age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32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 err="1">
                <a:latin typeface="Consolas" panose="020B0609020204030204" pitchFamily="49" charset="0"/>
              </a:rPr>
              <a:t>joe.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wage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60000.0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691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Присваивание значений структурам  </a:t>
            </a:r>
            <a:r>
              <a:rPr lang="en-US" dirty="0"/>
              <a:t>II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7956376" cy="4525963"/>
          </a:xfrm>
        </p:spPr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200" dirty="0">
                <a:latin typeface="Consolas" panose="020B0609020204030204" pitchFamily="49" charset="0"/>
              </a:rPr>
              <a:t> Employee 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sz="22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sz="2200" dirty="0">
                <a:latin typeface="Consolas" panose="020B0609020204030204" pitchFamily="49" charset="0"/>
              </a:rPr>
              <a:t> id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age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 wage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sz="22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200" dirty="0">
                <a:latin typeface="Consolas" panose="020B0609020204030204" pitchFamily="49" charset="0"/>
              </a:rPr>
              <a:t>Employee joe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sz="2200" dirty="0">
                <a:solidFill>
                  <a:srgbClr val="0000DD"/>
                </a:solidFill>
                <a:latin typeface="Consolas" panose="020B0609020204030204" pitchFamily="49" charset="0"/>
              </a:rPr>
              <a:t>1</a:t>
            </a:r>
            <a:r>
              <a:rPr lang="en-US" sz="2200" dirty="0"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DD"/>
                </a:solidFill>
                <a:latin typeface="Consolas" panose="020B0609020204030204" pitchFamily="49" charset="0"/>
              </a:rPr>
              <a:t>20</a:t>
            </a:r>
            <a:r>
              <a:rPr lang="en-US" sz="2200" dirty="0"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800080"/>
                </a:solidFill>
                <a:latin typeface="Consolas" panose="020B0609020204030204" pitchFamily="49" charset="0"/>
              </a:rPr>
              <a:t>3.0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200" dirty="0">
                <a:latin typeface="Consolas" panose="020B0609020204030204" pitchFamily="49" charset="0"/>
              </a:rPr>
              <a:t>, mike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</a:p>
          <a:p>
            <a:pPr marL="0" indent="0" latinLnBrk="1">
              <a:buNone/>
            </a:pPr>
            <a:r>
              <a:rPr lang="en-US" sz="2200" dirty="0">
                <a:latin typeface="Consolas" panose="020B0609020204030204" pitchFamily="49" charset="0"/>
              </a:rPr>
              <a:t>mike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2200" dirty="0">
                <a:latin typeface="Consolas" panose="020B0609020204030204" pitchFamily="49" charset="0"/>
              </a:rPr>
              <a:t> joe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666666"/>
                </a:solidFill>
                <a:latin typeface="Consolas" panose="020B0609020204030204" pitchFamily="49" charset="0"/>
              </a:rPr>
              <a:t>// </a:t>
            </a:r>
            <a:r>
              <a:rPr lang="ru-RU" sz="2200" dirty="0">
                <a:solidFill>
                  <a:srgbClr val="666666"/>
                </a:solidFill>
                <a:latin typeface="Consolas" panose="020B0609020204030204" pitchFamily="49" charset="0"/>
              </a:rPr>
              <a:t>Копирование значений </a:t>
            </a:r>
            <a:r>
              <a:rPr lang="en-US" sz="2200" b="1" dirty="0">
                <a:solidFill>
                  <a:srgbClr val="666666"/>
                </a:solidFill>
                <a:latin typeface="Consolas" panose="020B0609020204030204" pitchFamily="49" charset="0"/>
              </a:rPr>
              <a:t>joe</a:t>
            </a:r>
            <a:r>
              <a:rPr lang="en-US" sz="2200" dirty="0">
                <a:solidFill>
                  <a:srgbClr val="666666"/>
                </a:solidFill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666666"/>
                </a:solidFill>
                <a:latin typeface="Consolas" panose="020B0609020204030204" pitchFamily="49" charset="0"/>
              </a:rPr>
              <a:t>в </a:t>
            </a:r>
            <a:r>
              <a:rPr lang="en-US" sz="2200" b="1" dirty="0">
                <a:solidFill>
                  <a:srgbClr val="666666"/>
                </a:solidFill>
                <a:latin typeface="Consolas" panose="020B0609020204030204" pitchFamily="49" charset="0"/>
              </a:rPr>
              <a:t>mike</a:t>
            </a:r>
            <a:endParaRPr lang="en-US" sz="2200" b="1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en-US" sz="2200" dirty="0">
              <a:solidFill>
                <a:srgbClr val="666666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200" dirty="0">
                <a:solidFill>
                  <a:srgbClr val="666666"/>
                </a:solidFill>
                <a:latin typeface="Consolas" panose="020B0609020204030204" pitchFamily="49" charset="0"/>
              </a:rPr>
              <a:t>// </a:t>
            </a:r>
            <a:r>
              <a:rPr lang="ru-RU" sz="2200" dirty="0">
                <a:solidFill>
                  <a:srgbClr val="666666"/>
                </a:solidFill>
                <a:latin typeface="Consolas" panose="020B0609020204030204" pitchFamily="49" charset="0"/>
              </a:rPr>
              <a:t>Присваивание</a:t>
            </a:r>
            <a:r>
              <a:rPr lang="en-US" sz="2200" dirty="0">
                <a:solidFill>
                  <a:srgbClr val="666666"/>
                </a:solidFill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666666"/>
                </a:solidFill>
                <a:latin typeface="Consolas" panose="020B0609020204030204" pitchFamily="49" charset="0"/>
              </a:rPr>
              <a:t>полям </a:t>
            </a:r>
            <a:r>
              <a:rPr lang="en-US" sz="2200" b="1" dirty="0">
                <a:solidFill>
                  <a:srgbClr val="666666"/>
                </a:solidFill>
                <a:latin typeface="Consolas" panose="020B0609020204030204" pitchFamily="49" charset="0"/>
              </a:rPr>
              <a:t>joe</a:t>
            </a:r>
            <a:r>
              <a:rPr lang="en-US" sz="2200" dirty="0">
                <a:solidFill>
                  <a:srgbClr val="666666"/>
                </a:solidFill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666666"/>
                </a:solidFill>
                <a:latin typeface="Consolas" panose="020B0609020204030204" pitchFamily="49" charset="0"/>
              </a:rPr>
              <a:t>новых значений</a:t>
            </a:r>
            <a:r>
              <a:rPr lang="en-US" sz="2200" dirty="0">
                <a:solidFill>
                  <a:srgbClr val="666666"/>
                </a:solidFill>
                <a:latin typeface="Consolas" panose="020B0609020204030204" pitchFamily="49" charset="0"/>
              </a:rPr>
              <a:t> C++14</a:t>
            </a:r>
            <a:endParaRPr lang="en-US" sz="22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200" dirty="0">
                <a:latin typeface="Consolas" panose="020B0609020204030204" pitchFamily="49" charset="0"/>
              </a:rPr>
              <a:t>joe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sz="2200" dirty="0">
                <a:solidFill>
                  <a:srgbClr val="0000DD"/>
                </a:solidFill>
                <a:latin typeface="Consolas" panose="020B0609020204030204" pitchFamily="49" charset="0"/>
              </a:rPr>
              <a:t>2</a:t>
            </a:r>
            <a:r>
              <a:rPr lang="en-US" sz="2200" dirty="0"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DD"/>
                </a:solidFill>
                <a:latin typeface="Consolas" panose="020B0609020204030204" pitchFamily="49" charset="0"/>
              </a:rPr>
              <a:t>22</a:t>
            </a:r>
            <a:r>
              <a:rPr lang="en-US" sz="2200" dirty="0"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800080"/>
                </a:solidFill>
                <a:latin typeface="Consolas" panose="020B0609020204030204" pitchFamily="49" charset="0"/>
              </a:rPr>
              <a:t>6.3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endParaRPr lang="ru-RU" sz="2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429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структуры как параметр в функцию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8127395" cy="4525963"/>
          </a:xfrm>
        </p:spPr>
        <p:txBody>
          <a:bodyPr>
            <a:normAutofit fontScale="92500"/>
          </a:bodyPr>
          <a:lstStyle/>
          <a:p>
            <a:pPr marL="0" indent="0" latinLnBrk="1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Employee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dirty="0">
                <a:latin typeface="Consolas" panose="020B0609020204030204" pitchFamily="49" charset="0"/>
              </a:rPr>
              <a:t> 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wage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printInformation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Employee employee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"ID: "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employee.</a:t>
            </a:r>
            <a:r>
              <a:rPr lang="en-US" dirty="0">
                <a:solidFill>
                  <a:srgbClr val="007788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99"/>
                </a:solidFill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"Age: "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employee.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age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99"/>
                </a:solidFill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"Wage: "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employee.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wage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99"/>
                </a:solidFill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360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структуры как параметр в функцию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8127395" cy="4525963"/>
          </a:xfrm>
        </p:spPr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</a:rPr>
              <a:t>Employee joe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14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32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24.15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printInformation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joe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99"/>
                </a:solidFill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printInformation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({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15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20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28.3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})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824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Структуры</a:t>
            </a:r>
          </a:p>
        </p:txBody>
      </p:sp>
    </p:spTree>
    <p:extLst>
      <p:ext uri="{BB962C8B-B14F-4D97-AF65-F5344CB8AC3E}">
        <p14:creationId xmlns:p14="http://schemas.microsoft.com/office/powerpoint/2010/main" val="549552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структуры как параметр в функцию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763128"/>
              </p:ext>
            </p:extLst>
          </p:nvPr>
        </p:nvGraphicFramePr>
        <p:xfrm>
          <a:off x="2425249" y="1686335"/>
          <a:ext cx="7496176" cy="265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120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53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Program</a:t>
                      </a:r>
                      <a:endParaRPr lang="ru-RU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</a:t>
                      </a:r>
                      <a:endParaRPr lang="ru-RU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□</a:t>
                      </a:r>
                      <a:endParaRPr lang="ru-RU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endParaRPr lang="ru-RU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2000">
                <a:tc gridSpan="4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ID: 14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Age: 32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Wage: 24.15</a:t>
                      </a:r>
                    </a:p>
                    <a:p>
                      <a:endParaRPr 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ID: 15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Age: 20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Wage: 28.3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Для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продолжения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нажмите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любую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клавишу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. . .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0288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структуры в функцию</a:t>
            </a:r>
            <a:r>
              <a:rPr lang="en-US" dirty="0"/>
              <a:t> </a:t>
            </a:r>
            <a:r>
              <a:rPr lang="ru-RU" dirty="0"/>
              <a:t>через указатель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8127395" cy="4525963"/>
          </a:xfrm>
        </p:spPr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printInformation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</a:rPr>
              <a:t>Employee </a:t>
            </a:r>
            <a:r>
              <a:rPr lang="ru-RU" sz="2000" dirty="0">
                <a:latin typeface="Consolas" panose="020B0609020204030204" pitchFamily="49" charset="0"/>
              </a:rPr>
              <a:t>*</a:t>
            </a:r>
            <a:r>
              <a:rPr lang="en-US" sz="2000" dirty="0">
                <a:latin typeface="Consolas" panose="020B0609020204030204" pitchFamily="49" charset="0"/>
              </a:rPr>
              <a:t>employee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"ID: "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(*employee).</a:t>
            </a:r>
            <a:r>
              <a:rPr lang="en-US" sz="2000" dirty="0">
                <a:solidFill>
                  <a:srgbClr val="007788"/>
                </a:solidFill>
                <a:latin typeface="Consolas" panose="020B0609020204030204" pitchFamily="49" charset="0"/>
              </a:rPr>
              <a:t>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000099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"Age: "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(*employee).</a:t>
            </a:r>
            <a:r>
              <a:rPr lang="en-US" sz="2000" dirty="0">
                <a:solidFill>
                  <a:srgbClr val="007788"/>
                </a:solidFill>
                <a:latin typeface="Consolas" panose="020B0609020204030204" pitchFamily="49" charset="0"/>
              </a:rPr>
              <a:t>age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000099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"Wage: "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(*employee).</a:t>
            </a:r>
            <a:r>
              <a:rPr lang="en-US" sz="2000" dirty="0">
                <a:solidFill>
                  <a:srgbClr val="007788"/>
                </a:solidFill>
                <a:latin typeface="Consolas" panose="020B0609020204030204" pitchFamily="49" charset="0"/>
              </a:rPr>
              <a:t>wage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000099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ru-RU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printInformation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</a:rPr>
              <a:t>Employee </a:t>
            </a:r>
            <a:r>
              <a:rPr lang="ru-RU" sz="2000" dirty="0">
                <a:latin typeface="Consolas" panose="020B0609020204030204" pitchFamily="49" charset="0"/>
              </a:rPr>
              <a:t>*</a:t>
            </a:r>
            <a:r>
              <a:rPr lang="en-US" sz="2000" dirty="0">
                <a:latin typeface="Consolas" panose="020B0609020204030204" pitchFamily="49" charset="0"/>
              </a:rPr>
              <a:t>employee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"ID: "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employee</a:t>
            </a:r>
            <a:r>
              <a:rPr lang="ru-RU" sz="2000" dirty="0">
                <a:latin typeface="Consolas" panose="020B0609020204030204" pitchFamily="49" charset="0"/>
              </a:rPr>
              <a:t>-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007788"/>
                </a:solidFill>
                <a:latin typeface="Consolas" panose="020B0609020204030204" pitchFamily="49" charset="0"/>
              </a:rPr>
              <a:t>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000099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"Age: "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employee</a:t>
            </a:r>
            <a:r>
              <a:rPr lang="ru-RU" sz="2000" dirty="0">
                <a:latin typeface="Consolas" panose="020B0609020204030204" pitchFamily="49" charset="0"/>
              </a:rPr>
              <a:t>-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007788"/>
                </a:solidFill>
                <a:latin typeface="Consolas" panose="020B0609020204030204" pitchFamily="49" charset="0"/>
              </a:rPr>
              <a:t>age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000099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"Wage: "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employee</a:t>
            </a:r>
            <a:r>
              <a:rPr lang="ru-RU" sz="2000" dirty="0">
                <a:latin typeface="Consolas" panose="020B0609020204030204" pitchFamily="49" charset="0"/>
              </a:rPr>
              <a:t>-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007788"/>
                </a:solidFill>
                <a:latin typeface="Consolas" panose="020B0609020204030204" pitchFamily="49" charset="0"/>
              </a:rPr>
              <a:t>wage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000099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ru-RU" sz="20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316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Возврат структур из функций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8127395" cy="4525963"/>
          </a:xfrm>
        </p:spPr>
        <p:txBody>
          <a:bodyPr>
            <a:normAutofit lnSpcReduction="10000"/>
          </a:bodyPr>
          <a:lstStyle/>
          <a:p>
            <a:pPr marL="0" indent="0" latinLnBrk="1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</a:rPr>
              <a:t> Point3d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latin typeface="Consolas" panose="020B0609020204030204" pitchFamily="49" charset="0"/>
              </a:rPr>
              <a:t> x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, y, z;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latin typeface="Consolas" panose="020B0609020204030204" pitchFamily="49" charset="0"/>
              </a:rPr>
              <a:t>Point3d </a:t>
            </a:r>
            <a:r>
              <a:rPr lang="en-US" sz="2000" dirty="0" err="1">
                <a:latin typeface="Consolas" panose="020B0609020204030204" pitchFamily="49" charset="0"/>
              </a:rPr>
              <a:t>getZeroPoint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latin typeface="Consolas" panose="020B0609020204030204" pitchFamily="49" charset="0"/>
              </a:rPr>
              <a:t>   </a:t>
            </a:r>
            <a:r>
              <a:rPr lang="en-US" sz="2000" dirty="0">
                <a:latin typeface="Consolas" panose="020B0609020204030204" pitchFamily="49" charset="0"/>
              </a:rPr>
              <a:t>Point3d temp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0.0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0.0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0.0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temp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main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latin typeface="Consolas" panose="020B0609020204030204" pitchFamily="49" charset="0"/>
              </a:rPr>
              <a:t>   </a:t>
            </a:r>
            <a:r>
              <a:rPr lang="en-US" sz="2000" dirty="0">
                <a:latin typeface="Consolas" panose="020B0609020204030204" pitchFamily="49" charset="0"/>
              </a:rPr>
              <a:t>Point3d zero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getZeroPoint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solidFill>
                  <a:srgbClr val="00808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ru-RU" sz="20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393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Дополнительные сведения</a:t>
            </a:r>
          </a:p>
        </p:txBody>
      </p:sp>
    </p:spTree>
    <p:extLst>
      <p:ext uri="{BB962C8B-B14F-4D97-AF65-F5344CB8AC3E}">
        <p14:creationId xmlns:p14="http://schemas.microsoft.com/office/powerpoint/2010/main" val="3043608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Разные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8127395" cy="4525963"/>
          </a:xfrm>
        </p:spPr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</a:rPr>
              <a:t> Point3d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latin typeface="Consolas" panose="020B0609020204030204" pitchFamily="49" charset="0"/>
              </a:rPr>
              <a:t> x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, y, z;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sz="20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</a:rPr>
              <a:t> Vector3d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latin typeface="Consolas" panose="020B0609020204030204" pitchFamily="49" charset="0"/>
              </a:rPr>
              <a:t> x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, y, z;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latin typeface="Consolas" panose="020B0609020204030204" pitchFamily="49" charset="0"/>
              </a:rPr>
              <a:t>Point3d p =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0.0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0.0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0.0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latin typeface="Consolas" panose="020B0609020204030204" pitchFamily="49" charset="0"/>
              </a:rPr>
              <a:t>Vector3d v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latin typeface="Consolas" panose="020B0609020204030204" pitchFamily="49" charset="0"/>
              </a:rPr>
              <a:t>v = p;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Ошибка. У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v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и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 </a:t>
            </a:r>
            <a:r>
              <a:rPr lang="ru-RU" sz="20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разные типы</a:t>
            </a:r>
            <a:endParaRPr lang="en-US" sz="2000" b="1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980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структур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8127395" cy="4525963"/>
          </a:xfrm>
        </p:spPr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</a:rPr>
              <a:t> Point3d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latin typeface="Consolas" panose="020B0609020204030204" pitchFamily="49" charset="0"/>
              </a:rPr>
              <a:t> x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, y, z;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latin typeface="Consolas" panose="020B0609020204030204" pitchFamily="49" charset="0"/>
              </a:rPr>
              <a:t>Point3d p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{{}, {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1.0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2.0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3.0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latinLnBrk="1">
              <a:buNone/>
            </a:pP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].x =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1.0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latinLnBrk="1">
              <a:buNone/>
            </a:pPr>
            <a:r>
              <a:rPr lang="en-US" sz="2000" dirty="0" err="1"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 </a:t>
            </a:r>
            <a:r>
              <a:rPr lang="en-US" sz="2000" dirty="0"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].x &lt;&lt; ' '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 </a:t>
            </a:r>
            <a:r>
              <a:rPr lang="en-US" sz="2000" dirty="0"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].y &lt;&lt; ' '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 </a:t>
            </a:r>
            <a:r>
              <a:rPr lang="en-US" sz="2000" dirty="0"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].z;</a:t>
            </a:r>
          </a:p>
          <a:p>
            <a:pPr marL="0" indent="0" latinLnBrk="1">
              <a:buNone/>
            </a:pPr>
            <a:endParaRPr lang="en-US" sz="2000" b="1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387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Вложенные структуры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8127395" cy="4525963"/>
          </a:xfrm>
        </p:spPr>
        <p:txBody>
          <a:bodyPr>
            <a:normAutofit lnSpcReduction="10000"/>
          </a:bodyPr>
          <a:lstStyle/>
          <a:p>
            <a:pPr marL="0" indent="0" latinLnBrk="1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</a:rPr>
              <a:t> Employee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sz="2000" dirty="0">
                <a:latin typeface="Consolas" panose="020B0609020204030204" pitchFamily="49" charset="0"/>
              </a:rPr>
              <a:t> id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age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wage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</a:rPr>
              <a:t> Company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latin typeface="Consolas" panose="020B0609020204030204" pitchFamily="49" charset="0"/>
              </a:rPr>
              <a:t>Employee CEO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ru-RU" sz="2000" dirty="0"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CEO</a:t>
            </a:r>
            <a:r>
              <a:rPr lang="ru-RU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– это структура</a:t>
            </a:r>
          </a:p>
          <a:p>
            <a:pPr marL="0" indent="0" latinLnBrk="1">
              <a:buNone/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numberOfEmployees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</a:rPr>
              <a:t>   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latin typeface="Consolas" panose="020B0609020204030204" pitchFamily="49" charset="0"/>
              </a:rPr>
              <a:t>Company </a:t>
            </a:r>
            <a:r>
              <a:rPr lang="en-US" sz="2000" dirty="0" err="1">
                <a:latin typeface="Consolas" panose="020B0609020204030204" pitchFamily="49" charset="0"/>
              </a:rPr>
              <a:t>myCompany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{{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</a:rPr>
              <a:t>42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60000.0f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 err="1"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 </a:t>
            </a:r>
            <a:r>
              <a:rPr lang="en-US" sz="2000" dirty="0">
                <a:latin typeface="Consolas" panose="020B0609020204030204" pitchFamily="49" charset="0"/>
              </a:rPr>
              <a:t>myCompany.CEO.id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en-US" sz="2000" b="1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99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Размер структуры</a:t>
            </a:r>
            <a:r>
              <a:rPr lang="en-US" dirty="0"/>
              <a:t> </a:t>
            </a:r>
            <a:r>
              <a:rPr lang="ru-RU" dirty="0"/>
              <a:t>и выравнивание</a:t>
            </a:r>
            <a:r>
              <a:rPr lang="en-US" dirty="0"/>
              <a:t>  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8127395" cy="4525963"/>
          </a:xfrm>
        </p:spPr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Employee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dirty="0">
                <a:latin typeface="Consolas" panose="020B0609020204030204" pitchFamily="49" charset="0"/>
              </a:rPr>
              <a:t> 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 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(short) == 2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  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 == 4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wage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(double) == 8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Employee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16  != ( 2 + 4 + 8 )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6656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Размер структуры</a:t>
            </a:r>
            <a:r>
              <a:rPr lang="en-US" dirty="0"/>
              <a:t> </a:t>
            </a:r>
            <a:r>
              <a:rPr lang="ru-RU" dirty="0"/>
              <a:t>и выравнивание</a:t>
            </a:r>
            <a:r>
              <a:rPr lang="en-US" dirty="0"/>
              <a:t>  II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8127395" cy="4525963"/>
          </a:xfrm>
        </p:spPr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Employee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dirty="0">
                <a:latin typeface="Consolas" panose="020B0609020204030204" pitchFamily="49" charset="0"/>
              </a:rPr>
              <a:t> 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 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(short) == 2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</a:rPr>
              <a:t> wage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(double) == 8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  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 == 4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Employee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24  != ( 2 + 4 + 8 )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410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Размер структуры</a:t>
            </a:r>
            <a:r>
              <a:rPr lang="en-US" dirty="0"/>
              <a:t> </a:t>
            </a:r>
            <a:r>
              <a:rPr lang="ru-RU" dirty="0"/>
              <a:t>и выравнивание</a:t>
            </a:r>
            <a:r>
              <a:rPr lang="en-US" dirty="0"/>
              <a:t>  II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8127395" cy="4525963"/>
          </a:xfrm>
        </p:spPr>
        <p:txBody>
          <a:bodyPr>
            <a:normAutofit lnSpcReduction="10000"/>
          </a:bodyPr>
          <a:lstStyle/>
          <a:p>
            <a:pPr marL="0" indent="0" latinLnBrk="1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Employee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dirty="0">
                <a:latin typeface="Consolas" panose="020B0609020204030204" pitchFamily="49" charset="0"/>
              </a:rPr>
              <a:t> 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   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    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wage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Employee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dirty="0">
                <a:latin typeface="Consolas" panose="020B0609020204030204" pitchFamily="49" charset="0"/>
              </a:rPr>
              <a:t> 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   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</a:rPr>
              <a:t> wage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    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578004"/>
              </p:ext>
            </p:extLst>
          </p:nvPr>
        </p:nvGraphicFramePr>
        <p:xfrm>
          <a:off x="6366030" y="2102255"/>
          <a:ext cx="316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double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739898"/>
              </p:ext>
            </p:extLst>
          </p:nvPr>
        </p:nvGraphicFramePr>
        <p:xfrm>
          <a:off x="6366030" y="4509120"/>
          <a:ext cx="316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double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8673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Хранить в программе описание характеристик некоторого объекта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1450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Объединения</a:t>
            </a:r>
          </a:p>
        </p:txBody>
      </p:sp>
    </p:spTree>
    <p:extLst>
      <p:ext uri="{BB962C8B-B14F-4D97-AF65-F5344CB8AC3E}">
        <p14:creationId xmlns:p14="http://schemas.microsoft.com/office/powerpoint/2010/main" val="28691392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объединение?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>
                <a:solidFill>
                  <a:srgbClr val="0000FF"/>
                </a:solidFill>
              </a:rPr>
              <a:t>Объединение</a:t>
            </a:r>
            <a:r>
              <a:rPr lang="ru-RU" dirty="0"/>
              <a:t> — это пользовательский тип данных, который может хранить в пределах </a:t>
            </a:r>
            <a:r>
              <a:rPr lang="ru-RU" i="1" dirty="0">
                <a:solidFill>
                  <a:srgbClr val="0000FF"/>
                </a:solidFill>
              </a:rPr>
              <a:t>одной области</a:t>
            </a:r>
            <a:r>
              <a:rPr lang="ru-RU" dirty="0"/>
              <a:t> памяти разные типы данных, но в каждый момент времени только один из них.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dirty="0"/>
              <a:t>Размер объединения определяется размером крупнейшего поля.</a:t>
            </a:r>
          </a:p>
        </p:txBody>
      </p:sp>
    </p:spTree>
    <p:extLst>
      <p:ext uri="{BB962C8B-B14F-4D97-AF65-F5344CB8AC3E}">
        <p14:creationId xmlns:p14="http://schemas.microsoft.com/office/powerpoint/2010/main" val="2797782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30616" y="1600201"/>
            <a:ext cx="7965885" cy="4525963"/>
          </a:xfrm>
        </p:spPr>
        <p:txBody>
          <a:bodyPr>
            <a:normAutofit/>
          </a:bodyPr>
          <a:lstStyle/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one4all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int_val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long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long_long_val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double_val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855640" y="4431715"/>
          <a:ext cx="6096000" cy="145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int_val</a:t>
                      </a:r>
                      <a:endParaRPr lang="ru-RU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long_long_val</a:t>
                      </a:r>
                      <a:endParaRPr lang="ru-RU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double_val</a:t>
                      </a:r>
                      <a:endParaRPr lang="ru-RU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66812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1"/>
            <a:ext cx="7965885" cy="4525963"/>
          </a:xfrm>
        </p:spPr>
        <p:txBody>
          <a:bodyPr>
            <a:normAutofit/>
          </a:bodyPr>
          <a:lstStyle/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one4all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int_val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long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long_long_val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double_val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endParaRPr lang="en-US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Выражение вычисляется и присваивается</a:t>
            </a:r>
            <a:b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первому полю в объединении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one4all </a:t>
            </a:r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ru-RU" dirty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10.1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atinLnBrk="1"/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int_val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10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3710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</a:t>
            </a:r>
            <a:r>
              <a:rPr lang="en-US" dirty="0"/>
              <a:t> 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1"/>
            <a:ext cx="7965885" cy="4525963"/>
          </a:xfrm>
        </p:spPr>
        <p:txBody>
          <a:bodyPr>
            <a:normAutofit/>
          </a:bodyPr>
          <a:lstStyle/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one4all pail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pail.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int_val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сохранение </a:t>
            </a:r>
            <a:r>
              <a:rPr lang="en-US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US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pail.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int_val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15</a:t>
            </a: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atinLnBrk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pail.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double_val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1.38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сохранение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</a:p>
          <a:p>
            <a:pPr latinLnBrk="1"/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pail.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double_val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1.38</a:t>
            </a:r>
          </a:p>
          <a:p>
            <a:pPr latinLnBrk="1"/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pail.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int_val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-515396076</a:t>
            </a:r>
          </a:p>
        </p:txBody>
      </p:sp>
    </p:spTree>
    <p:extLst>
      <p:ext uri="{BB962C8B-B14F-4D97-AF65-F5344CB8AC3E}">
        <p14:creationId xmlns:p14="http://schemas.microsoft.com/office/powerpoint/2010/main" val="4566610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</a:t>
            </a:r>
            <a:r>
              <a:rPr lang="en-US" dirty="0"/>
              <a:t> II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1"/>
            <a:ext cx="7965885" cy="4525963"/>
          </a:xfrm>
        </p:spPr>
        <p:txBody>
          <a:bodyPr>
            <a:normAutofit/>
          </a:bodyPr>
          <a:lstStyle/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widget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brand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type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Определяет что лежит в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id_val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union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id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long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id_num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char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id_char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id_val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5598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Анонимные объединения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1"/>
            <a:ext cx="7965885" cy="4525963"/>
          </a:xfrm>
        </p:spPr>
        <p:txBody>
          <a:bodyPr>
            <a:normAutofit/>
          </a:bodyPr>
          <a:lstStyle/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Нет имени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long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id_num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char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id_char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Нет переменных</a:t>
            </a:r>
          </a:p>
          <a:p>
            <a:pPr latinLnBrk="1"/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Две переменные работающие с одной областью памяти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3390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Анонимные объединения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1"/>
            <a:ext cx="7965885" cy="4525963"/>
          </a:xfrm>
        </p:spPr>
        <p:txBody>
          <a:bodyPr>
            <a:normAutofit lnSpcReduction="10000"/>
          </a:bodyPr>
          <a:lstStyle/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main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union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12345678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atinLnBrk="1"/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12345678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d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12345678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atinLnBrk="1"/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-1073741824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86969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Перечисления</a:t>
            </a:r>
          </a:p>
        </p:txBody>
      </p:sp>
    </p:spTree>
    <p:extLst>
      <p:ext uri="{BB962C8B-B14F-4D97-AF65-F5344CB8AC3E}">
        <p14:creationId xmlns:p14="http://schemas.microsoft.com/office/powerpoint/2010/main" val="3953604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перечисление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448781"/>
            <a:ext cx="9552560" cy="4677383"/>
          </a:xfrm>
        </p:spPr>
        <p:txBody>
          <a:bodyPr/>
          <a:lstStyle/>
          <a:p>
            <a:r>
              <a:rPr lang="ru-RU" dirty="0"/>
              <a:t>Перечисление – это пользовательский тип данных, определяющий набор целочисленных констант.</a:t>
            </a:r>
          </a:p>
          <a:p>
            <a:endParaRPr lang="ru-RU" dirty="0"/>
          </a:p>
          <a:p>
            <a:r>
              <a:rPr lang="ru-RU" dirty="0"/>
              <a:t>Зачем нужен: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Сделать код более читабельным путём замены «магических чисел» на элементы перечисления</a:t>
            </a:r>
            <a:r>
              <a:rPr lang="en-US" dirty="0"/>
              <a:t>;</a:t>
            </a:r>
            <a:br>
              <a:rPr lang="ru-RU" dirty="0"/>
            </a:br>
            <a:r>
              <a:rPr lang="ru-RU" dirty="0"/>
              <a:t>Пример: 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/>
              <a:t> 0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;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/>
              <a:t> SUCCESS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;</a:t>
            </a:r>
            <a:endParaRPr lang="ru-RU" dirty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Как дополнительный контроль, защищающий от случайных, автоматических преобразований типов.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0318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aliceBirthYear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aliceBirthMonth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aliceBirthDay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aliceHeight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aliceWeight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atinLnBrk="1"/>
            <a:endParaRPr lang="en-US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bobBirthYear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bobBirthMonth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bobBirthDay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bobHeight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bobWeight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5737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</a:t>
            </a:r>
            <a:r>
              <a:rPr lang="en-US" dirty="0"/>
              <a:t>  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493786"/>
            <a:ext cx="7965885" cy="4525963"/>
          </a:xfrm>
        </p:spPr>
        <p:txBody>
          <a:bodyPr>
            <a:normAutofit fontScale="85000" lnSpcReduction="10000"/>
          </a:bodyPr>
          <a:lstStyle/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Color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Элементы перечисления называются </a:t>
            </a:r>
            <a:r>
              <a:rPr lang="ru-RU" b="1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перечислителями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Они определяют все допустимые значения данного типа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COLOR_BLACK,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Перечислители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разделяются </a:t>
            </a:r>
            <a:r>
              <a:rPr lang="ru-RU" b="1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запятыми</a:t>
            </a:r>
            <a:endParaRPr lang="ru-RU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COLOR_RED,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Обычно они пишутся заглавными буквами</a:t>
            </a: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COLOR_BLUE,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но это не обязательно</a:t>
            </a: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COLOR_GREEN, 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COLOR_WHITE, 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COLOR_CYAN, 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COLOR_YELLOW, 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COLOR_MAGENTA,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 С++11 можно ставить запятую в конце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Точка с запятой обязательна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8658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</a:t>
            </a:r>
            <a:r>
              <a:rPr lang="en-US" dirty="0"/>
              <a:t> II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493786"/>
            <a:ext cx="7965885" cy="4525963"/>
          </a:xfrm>
        </p:spPr>
        <p:txBody>
          <a:bodyPr>
            <a:normAutofit/>
          </a:bodyPr>
          <a:lstStyle/>
          <a:p>
            <a:pPr latinLnBrk="1"/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Color </a:t>
            </a: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COLOR_BLACK,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Присваивается </a:t>
            </a:r>
            <a:r>
              <a:rPr lang="ru-RU" sz="2100" b="1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целое</a:t>
            </a:r>
            <a:r>
              <a:rPr lang="ru-RU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значение 0</a:t>
            </a:r>
            <a:endParaRPr lang="ru-RU" sz="21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COLOR_RED, 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ru-RU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1</a:t>
            </a:r>
          </a:p>
          <a:p>
            <a:pPr latinLnBrk="1"/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COLOR_BLUE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 = 7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ru-RU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Можно присвоить своё значение</a:t>
            </a:r>
          </a:p>
          <a:p>
            <a:pPr latinLnBrk="1"/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COLOR_GREEN, 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ru-RU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100" b="1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ru-RU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Нумерация продолжается</a:t>
            </a:r>
          </a:p>
          <a:p>
            <a:pPr latinLnBrk="1"/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COLOR_WHITE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 = 7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Можно дублировать значения</a:t>
            </a:r>
          </a:p>
          <a:p>
            <a:pPr latinLnBrk="1"/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COLOR_CYAN, 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ru-RU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100" b="1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ru-RU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COLOR_YELLOW, 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ru-RU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9</a:t>
            </a:r>
          </a:p>
          <a:p>
            <a:pPr latinLnBrk="1"/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COLOR_MAGENTA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 = -1 </a:t>
            </a:r>
            <a:r>
              <a:rPr lang="ru-RU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отрицательные тоже допускаются</a:t>
            </a:r>
          </a:p>
          <a:p>
            <a:pPr latinLnBrk="1"/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10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7902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</a:t>
            </a:r>
            <a:r>
              <a:rPr lang="en-US" dirty="0"/>
              <a:t> III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493786"/>
            <a:ext cx="7965885" cy="4525963"/>
          </a:xfrm>
        </p:spPr>
        <p:txBody>
          <a:bodyPr>
            <a:normAutofit fontScale="92500" lnSpcReduction="20000"/>
          </a:bodyPr>
          <a:lstStyle/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Color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YELLOW,</a:t>
            </a: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BLACK,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имя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BLACK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теперь занято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PINK </a:t>
            </a:r>
          </a:p>
          <a:p>
            <a:pPr latinLnBrk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  </a:t>
            </a:r>
          </a:p>
          <a:p>
            <a:pPr latinLnBrk="1"/>
            <a:endParaRPr lang="en-US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Feelings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SAD,</a:t>
            </a: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ANGRY,</a:t>
            </a: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BLACK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ошибка,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BLACK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уже использован в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Colors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atinLnBrk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atinLnBrk="1"/>
            <a:endParaRPr lang="ru-RU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BLACK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ошибка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7499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493786"/>
            <a:ext cx="7965885" cy="4525963"/>
          </a:xfrm>
        </p:spPr>
        <p:txBody>
          <a:bodyPr>
            <a:normAutofit fontScale="92500" lnSpcReduction="20000"/>
          </a:bodyPr>
          <a:lstStyle/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Color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YELLOW,</a:t>
            </a: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BLACK,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PINK </a:t>
            </a:r>
          </a:p>
          <a:p>
            <a:pPr latinLnBrk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   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Создание во время объявления</a:t>
            </a:r>
            <a:endParaRPr lang="en-US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endParaRPr lang="ru-RU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ONE,</a:t>
            </a: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TWO,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THREE </a:t>
            </a:r>
          </a:p>
          <a:p>
            <a:pPr latinLnBrk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   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Создание из анонимного перечисления</a:t>
            </a:r>
            <a:endParaRPr lang="en-US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endParaRPr lang="en-US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Color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с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Обычным способом</a:t>
            </a:r>
          </a:p>
        </p:txBody>
      </p:sp>
    </p:spTree>
    <p:extLst>
      <p:ext uri="{BB962C8B-B14F-4D97-AF65-F5344CB8AC3E}">
        <p14:creationId xmlns:p14="http://schemas.microsoft.com/office/powerpoint/2010/main" val="17846816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/ Присваивание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493786"/>
            <a:ext cx="7965885" cy="4525963"/>
          </a:xfrm>
        </p:spPr>
        <p:txBody>
          <a:bodyPr>
            <a:normAutofit/>
          </a:bodyPr>
          <a:lstStyle/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Color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YELLOW,</a:t>
            </a: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BLACK,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PINK </a:t>
            </a:r>
          </a:p>
          <a:p>
            <a:pPr latinLnBrk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 </a:t>
            </a:r>
            <a:endParaRPr lang="en-US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endParaRPr lang="en-US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Color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с 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YELLOW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Color pig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PINK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Color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zebr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Color::BLACK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Color window = 0;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2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Ошибка</a:t>
            </a:r>
          </a:p>
        </p:txBody>
      </p:sp>
    </p:spTree>
    <p:extLst>
      <p:ext uri="{BB962C8B-B14F-4D97-AF65-F5344CB8AC3E}">
        <p14:creationId xmlns:p14="http://schemas.microsoft.com/office/powerpoint/2010/main" val="944007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Ввод / Вывод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493786"/>
            <a:ext cx="7965885" cy="4525963"/>
          </a:xfrm>
        </p:spPr>
        <p:txBody>
          <a:bodyPr>
            <a:normAutofit fontScale="92500" lnSpcReduction="20000"/>
          </a:bodyPr>
          <a:lstStyle/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Color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YELLOW,</a:t>
            </a: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BLACK,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PINK </a:t>
            </a:r>
          </a:p>
          <a:p>
            <a:pPr latinLnBrk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 </a:t>
            </a:r>
            <a:endParaRPr lang="en-US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endParaRPr lang="en-US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Color pig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PINK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pig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Преобразуется в число (2)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pig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Ошибка компиляции</a:t>
            </a:r>
            <a:endParaRPr lang="en-US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input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input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pig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static_cast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665014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</a:t>
            </a:r>
            <a:r>
              <a:rPr lang="en-US" dirty="0"/>
              <a:t> 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280919" cy="4525963"/>
          </a:xfrm>
        </p:spPr>
        <p:txBody>
          <a:bodyPr>
            <a:noAutofit/>
          </a:bodyPr>
          <a:lstStyle/>
          <a:p>
            <a:pPr latinLnBrk="1"/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Color </a:t>
            </a: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YELLOW, BLACK, PINK </a:t>
            </a: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 </a:t>
            </a:r>
            <a:endParaRPr lang="en-US" sz="2100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endParaRPr lang="en-US" sz="2100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Перечисления преобразуются в целое число автоматически:</a:t>
            </a:r>
            <a:endParaRPr lang="en-US" sz="2100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Colors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с =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BLACK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1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 = 5 + с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sz="2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100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5 + 1;</a:t>
            </a:r>
          </a:p>
          <a:p>
            <a:pPr latinLnBrk="1"/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j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 = 5 + 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PINK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sz="2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ru-RU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 = 5 + 2;</a:t>
            </a:r>
          </a:p>
          <a:p>
            <a:pPr latinLnBrk="1"/>
            <a:endParaRPr lang="en-US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Переменной перечисляемого типа можно присвоить только</a:t>
            </a:r>
            <a:b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перечислитель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 соответствующего типа:</a:t>
            </a:r>
          </a:p>
          <a:p>
            <a:pPr latinLnBrk="1"/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Colors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dor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= YELLOW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atinLnBrk="1"/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c =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dor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atinLnBrk="1"/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c =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Ошибка   с != </a:t>
            </a:r>
            <a:r>
              <a:rPr lang="en-US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YELLOW</a:t>
            </a:r>
            <a:endParaRPr lang="ru-RU" sz="2100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с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static_cast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Явное преобразование можно</a:t>
            </a:r>
            <a:endParaRPr lang="en-US" sz="2100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8689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</a:t>
            </a:r>
            <a:r>
              <a:rPr lang="en-US" dirty="0"/>
              <a:t> II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280919" cy="4525963"/>
          </a:xfrm>
        </p:spPr>
        <p:txBody>
          <a:bodyPr>
            <a:noAutofit/>
          </a:bodyPr>
          <a:lstStyle/>
          <a:p>
            <a:pPr latinLnBrk="1"/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Color </a:t>
            </a: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YELLOW, BLACK, PINK </a:t>
            </a: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 </a:t>
            </a:r>
            <a:endParaRPr lang="en-US" sz="2100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Colors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с =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BLACK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pig = PINK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100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endParaRPr lang="en-US" sz="2100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Переменные перечисляемого типа часто используются в:</a:t>
            </a:r>
            <a:endParaRPr lang="en-US" sz="2100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latinLnBrk="1">
              <a:buFont typeface="Arial" panose="020B0604020202020204" pitchFamily="34" charset="0"/>
              <a:buChar char="•"/>
            </a:pP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Операторах ветвления:</a:t>
            </a:r>
            <a:b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pig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PINK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YELLOW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BLACK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42900" indent="-342900" latinLnBrk="1">
              <a:buFont typeface="Arial" panose="020B0604020202020204" pitchFamily="34" charset="0"/>
              <a:buChar char="•"/>
            </a:pP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В качестве возвращаемого значения:</a:t>
            </a:r>
            <a:b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ERROR_OPENING_FILE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SUCCESS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100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4260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Преобразования в перечисление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280919" cy="4525963"/>
          </a:xfrm>
        </p:spPr>
        <p:txBody>
          <a:bodyPr>
            <a:noAutofit/>
          </a:bodyPr>
          <a:lstStyle/>
          <a:p>
            <a:pPr latinLnBrk="1"/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Color </a:t>
            </a: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YELLOW, BLACK, PINK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 = 10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 </a:t>
            </a:r>
            <a:endParaRPr lang="en-US" sz="2100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Colors 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с = 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BLACK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100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endParaRPr lang="ru-RU" sz="2100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с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static_cast</a:t>
            </a:r>
            <a:r>
              <a:rPr lang="en-US" sz="21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sz="21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100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с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Color</a:t>
            </a: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sz="2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в стиле Си</a:t>
            </a:r>
          </a:p>
          <a:p>
            <a:pPr latinLnBrk="1"/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с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sz="2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ru-RU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в стиле Си</a:t>
            </a:r>
          </a:p>
          <a:p>
            <a:pPr latinLnBrk="1"/>
            <a:endParaRPr lang="ru-RU" sz="2100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ru-RU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Допускается, но поведение будет не определено</a:t>
            </a:r>
          </a:p>
          <a:p>
            <a:pPr latinLnBrk="1"/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с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static_cast</a:t>
            </a:r>
            <a:r>
              <a:rPr lang="en-US" sz="21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sz="21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sz="2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21944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 class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9417545" cy="4525963"/>
          </a:xfrm>
        </p:spPr>
        <p:txBody>
          <a:bodyPr>
            <a:noAutofit/>
          </a:bodyPr>
          <a:lstStyle/>
          <a:p>
            <a:r>
              <a:rPr lang="en-US" sz="13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267F99"/>
                </a:solidFill>
                <a:latin typeface="Consolas" panose="020B0609020204030204" pitchFamily="49" charset="0"/>
              </a:rPr>
              <a:t>Color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300" dirty="0">
                <a:solidFill>
                  <a:srgbClr val="0070C1"/>
                </a:solidFill>
                <a:latin typeface="Consolas" panose="020B0609020204030204" pitchFamily="49" charset="0"/>
              </a:rPr>
              <a:t>YELLOW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300" dirty="0">
                <a:solidFill>
                  <a:srgbClr val="0070C1"/>
                </a:solidFill>
                <a:latin typeface="Consolas" panose="020B0609020204030204" pitchFamily="49" charset="0"/>
              </a:rPr>
              <a:t>BLACK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300" dirty="0">
                <a:solidFill>
                  <a:srgbClr val="0070C1"/>
                </a:solidFill>
                <a:latin typeface="Consolas" panose="020B0609020204030204" pitchFamily="49" charset="0"/>
              </a:rPr>
              <a:t>PINK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267F99"/>
                </a:solidFill>
                <a:latin typeface="Consolas" panose="020B0609020204030204" pitchFamily="49" charset="0"/>
              </a:rPr>
              <a:t>Feelings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300" dirty="0">
                <a:solidFill>
                  <a:srgbClr val="0070C1"/>
                </a:solidFill>
                <a:latin typeface="Consolas" panose="020B0609020204030204" pitchFamily="49" charset="0"/>
              </a:rPr>
              <a:t>SAD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300" dirty="0">
                <a:solidFill>
                  <a:srgbClr val="0070C1"/>
                </a:solidFill>
                <a:latin typeface="Consolas" panose="020B0609020204030204" pitchFamily="49" charset="0"/>
              </a:rPr>
              <a:t>ANGRY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300" dirty="0">
                <a:solidFill>
                  <a:srgbClr val="0070C1"/>
                </a:solidFill>
                <a:latin typeface="Consolas" panose="020B0609020204030204" pitchFamily="49" charset="0"/>
              </a:rPr>
              <a:t>BLACK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3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300" dirty="0">
                <a:solidFill>
                  <a:srgbClr val="267F99"/>
                </a:solidFill>
                <a:latin typeface="Consolas" panose="020B0609020204030204" pitchFamily="49" charset="0"/>
              </a:rPr>
              <a:t>Color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::BLACK;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    // </a:t>
            </a:r>
            <a:r>
              <a:rPr lang="ru-RU" sz="1300" dirty="0">
                <a:solidFill>
                  <a:srgbClr val="008000"/>
                </a:solidFill>
                <a:latin typeface="Consolas" panose="020B0609020204030204" pitchFamily="49" charset="0"/>
              </a:rPr>
              <a:t>Нормально</a:t>
            </a:r>
            <a:endParaRPr lang="ru-RU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3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300" dirty="0">
                <a:solidFill>
                  <a:srgbClr val="267F99"/>
                </a:solidFill>
                <a:latin typeface="Consolas" panose="020B0609020204030204" pitchFamily="49" charset="0"/>
              </a:rPr>
              <a:t>Feelings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::BLACK;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sz="1300" dirty="0">
                <a:solidFill>
                  <a:srgbClr val="008000"/>
                </a:solidFill>
                <a:latin typeface="Consolas" panose="020B0609020204030204" pitchFamily="49" charset="0"/>
              </a:rPr>
              <a:t>Нормально</a:t>
            </a:r>
            <a:endParaRPr lang="ru-RU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3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&lt;&lt; BLACK;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           // </a:t>
            </a:r>
            <a:r>
              <a:rPr lang="ru-RU" sz="1300" dirty="0">
                <a:solidFill>
                  <a:srgbClr val="008000"/>
                </a:solidFill>
                <a:latin typeface="Consolas" panose="020B0609020204030204" pitchFamily="49" charset="0"/>
              </a:rPr>
              <a:t>Ошибка</a:t>
            </a:r>
            <a:endParaRPr lang="ru-RU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atinLnBrk="1">
              <a:spcBef>
                <a:spcPts val="0"/>
              </a:spcBef>
            </a:pPr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Bef>
                <a:spcPts val="0"/>
              </a:spcBef>
            </a:pPr>
            <a:r>
              <a:rPr lang="ru-RU" sz="1300" dirty="0">
                <a:latin typeface="Consolas" panose="020B0609020204030204" pitchFamily="49" charset="0"/>
                <a:cs typeface="Consolas" panose="020B0609020204030204" pitchFamily="49" charset="0"/>
              </a:rPr>
              <a:t>Тот же 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ru-RU" sz="1300" dirty="0">
                <a:latin typeface="Consolas" panose="020B0609020204030204" pitchFamily="49" charset="0"/>
                <a:cs typeface="Consolas" panose="020B0609020204030204" pitchFamily="49" charset="0"/>
              </a:rPr>
              <a:t>, но </a:t>
            </a:r>
            <a:r>
              <a:rPr lang="ru-RU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перечислители</a:t>
            </a:r>
            <a:r>
              <a:rPr lang="ru-RU" sz="1300" dirty="0">
                <a:latin typeface="Consolas" panose="020B0609020204030204" pitchFamily="49" charset="0"/>
                <a:cs typeface="Consolas" panose="020B0609020204030204" pitchFamily="49" charset="0"/>
              </a:rPr>
              <a:t> объявляются не в той же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300" dirty="0">
                <a:latin typeface="Consolas" panose="020B0609020204030204" pitchFamily="49" charset="0"/>
                <a:cs typeface="Consolas" panose="020B0609020204030204" pitchFamily="49" charset="0"/>
              </a:rPr>
              <a:t>области видимости, что и 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ru-RU" sz="1300" dirty="0">
                <a:latin typeface="Consolas" panose="020B0609020204030204" pitchFamily="49" charset="0"/>
                <a:cs typeface="Consolas" panose="020B0609020204030204" pitchFamily="49" charset="0"/>
              </a:rPr>
              <a:t>, а заворачиваются в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300" dirty="0">
                <a:latin typeface="Consolas" panose="020B0609020204030204" pitchFamily="49" charset="0"/>
                <a:cs typeface="Consolas" panose="020B0609020204030204" pitchFamily="49" charset="0"/>
              </a:rPr>
              <a:t>пространство имён с именем перечисления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latinLnBrk="1">
              <a:spcBef>
                <a:spcPts val="0"/>
              </a:spcBef>
            </a:pPr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365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</a:t>
            </a:r>
            <a:r>
              <a:rPr lang="en-US" dirty="0"/>
              <a:t>I - </a:t>
            </a:r>
            <a:r>
              <a:rPr lang="ru-RU" dirty="0"/>
              <a:t>Проблемы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15480" y="1600207"/>
            <a:ext cx="10126125" cy="4525963"/>
          </a:xfrm>
        </p:spPr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Для каждого человека нужно создавать по пять отдельных переменных – </a:t>
            </a:r>
            <a:r>
              <a:rPr lang="ru-RU" dirty="0">
                <a:solidFill>
                  <a:srgbClr val="FF0000"/>
                </a:solidFill>
                <a:latin typeface="Consolas" panose="020B0609020204030204" pitchFamily="49" charset="0"/>
              </a:rPr>
              <a:t>долго, могут быть опечатки</a:t>
            </a:r>
          </a:p>
          <a:p>
            <a:endParaRPr lang="ru-RU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atinLnBrk="1"/>
            <a:r>
              <a:rPr lang="ru-RU" dirty="0">
                <a:latin typeface="Consolas" panose="020B0609020204030204" pitchFamily="49" charset="0"/>
              </a:rPr>
              <a:t>Чтобы передать в функцию, нужно перечислить все аргументы – </a:t>
            </a:r>
            <a:r>
              <a:rPr lang="ru-RU" dirty="0">
                <a:solidFill>
                  <a:srgbClr val="FF0000"/>
                </a:solidFill>
                <a:latin typeface="Consolas" panose="020B0609020204030204" pitchFamily="49" charset="0"/>
              </a:rPr>
              <a:t>можно перепутать порядок</a:t>
            </a:r>
            <a:br>
              <a:rPr lang="ru-RU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br>
              <a:rPr lang="ru-RU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aliceBirthYear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aliceBirthMonth</a:t>
            </a:r>
            <a:r>
              <a:rPr lang="en-US" dirty="0">
                <a:latin typeface="Consolas" panose="020B0609020204030204" pitchFamily="49" charset="0"/>
              </a:rPr>
              <a:t>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aliceBirthDay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aliceHeight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aliceWeight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latinLnBrk="1"/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latinLnBrk="1"/>
            <a:r>
              <a:rPr lang="ru-RU" dirty="0">
                <a:latin typeface="Consolas" panose="020B0609020204030204" pitchFamily="49" charset="0"/>
              </a:rPr>
              <a:t>Как вернуть из функции?</a:t>
            </a:r>
          </a:p>
        </p:txBody>
      </p:sp>
    </p:spTree>
    <p:extLst>
      <p:ext uri="{BB962C8B-B14F-4D97-AF65-F5344CB8AC3E}">
        <p14:creationId xmlns:p14="http://schemas.microsoft.com/office/powerpoint/2010/main" val="16701100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</p:spTree>
    <p:extLst>
      <p:ext uri="{BB962C8B-B14F-4D97-AF65-F5344CB8AC3E}">
        <p14:creationId xmlns:p14="http://schemas.microsoft.com/office/powerpoint/2010/main" val="25038537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280919" cy="4525963"/>
          </a:xfrm>
        </p:spPr>
        <p:txBody>
          <a:bodyPr>
            <a:noAutofit/>
          </a:bodyPr>
          <a:lstStyle/>
          <a:p>
            <a:endParaRPr lang="en-US" sz="2100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r>
              <a:rPr lang="en-US" sz="21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1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A31515"/>
                </a:solidFill>
                <a:latin typeface="Consolas" panose="020B0609020204030204" pitchFamily="49" charset="0"/>
              </a:rPr>
              <a:t>&lt;set&gt;</a:t>
            </a:r>
            <a:endParaRPr lang="en-US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</a:rPr>
              <a:t>    // </a:t>
            </a:r>
            <a:r>
              <a:rPr lang="ru-RU" sz="2100" dirty="0">
                <a:solidFill>
                  <a:srgbClr val="008000"/>
                </a:solidFill>
                <a:latin typeface="Consolas" panose="020B0609020204030204" pitchFamily="49" charset="0"/>
              </a:rPr>
              <a:t>пустое множество чисел </a:t>
            </a: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endParaRPr lang="en-US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1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100" dirty="0">
                <a:solidFill>
                  <a:srgbClr val="267F99"/>
                </a:solidFill>
                <a:latin typeface="Consolas" panose="020B0609020204030204" pitchFamily="49" charset="0"/>
              </a:rPr>
              <a:t>set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100" dirty="0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100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100" dirty="0">
                <a:solidFill>
                  <a:srgbClr val="008000"/>
                </a:solidFill>
                <a:latin typeface="Consolas" panose="020B0609020204030204" pitchFamily="49" charset="0"/>
              </a:rPr>
              <a:t>инициализация</a:t>
            </a:r>
          </a:p>
          <a:p>
            <a:r>
              <a:rPr lang="ru-RU" sz="2100" dirty="0">
                <a:solidFill>
                  <a:srgbClr val="267F99"/>
                </a:solidFill>
                <a:latin typeface="Consolas" panose="020B0609020204030204" pitchFamily="49" charset="0"/>
              </a:rPr>
              <a:t>    </a:t>
            </a:r>
            <a:r>
              <a:rPr lang="en-US" sz="21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100" dirty="0">
                <a:solidFill>
                  <a:srgbClr val="267F99"/>
                </a:solidFill>
                <a:latin typeface="Consolas" panose="020B0609020204030204" pitchFamily="49" charset="0"/>
              </a:rPr>
              <a:t>set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100" dirty="0">
                <a:solidFill>
                  <a:srgbClr val="001080"/>
                </a:solidFill>
                <a:latin typeface="Consolas" panose="020B0609020204030204" pitchFamily="49" charset="0"/>
              </a:rPr>
              <a:t>numbers2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sz="21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1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1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1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1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87631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Размер множества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460939" cy="4525963"/>
          </a:xfrm>
        </p:spPr>
        <p:txBody>
          <a:bodyPr>
            <a:noAutofit/>
          </a:bodyPr>
          <a:lstStyle/>
          <a:p>
            <a:endParaRPr lang="ru-RU" sz="1600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&lt;set&gt;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"Empty: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boolalpha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empty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  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Empty: false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"Size: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Size: 3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35609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Перебор множества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460939" cy="4525963"/>
          </a:xfrm>
        </p:spPr>
        <p:txBody>
          <a:bodyPr>
            <a:noAutofit/>
          </a:bodyPr>
          <a:lstStyle/>
          <a:p>
            <a:r>
              <a:rPr lang="en-US" sz="21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1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A31515"/>
                </a:solidFill>
                <a:latin typeface="Consolas" panose="020B0609020204030204" pitchFamily="49" charset="0"/>
              </a:rPr>
              <a:t>&lt;set&gt;</a:t>
            </a:r>
            <a:endParaRPr lang="en-US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1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::set&lt;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&gt; numbers{</a:t>
            </a:r>
            <a:r>
              <a:rPr lang="en-US" sz="21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1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1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1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1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1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n : numbers)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1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&lt;&lt; n &lt;&lt; </a:t>
            </a:r>
            <a:r>
              <a:rPr lang="en-US" sz="2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100" dirty="0">
                <a:solidFill>
                  <a:srgbClr val="EE0000"/>
                </a:solidFill>
                <a:latin typeface="Consolas" panose="020B0609020204030204" pitchFamily="49" charset="0"/>
              </a:rPr>
              <a:t>\t</a:t>
            </a:r>
            <a:r>
              <a:rPr lang="en-US" sz="2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1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21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54971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элементов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325924" cy="4525963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&lt;set&gt;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insert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insert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insert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insert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insert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 // 1 2 3 4 5 6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05937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элементов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325924" cy="4525963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&lt;set&gt;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erase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erase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erase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 // 4 5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28508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наличия элемента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325924" cy="4525963"/>
          </a:xfrm>
        </p:spPr>
        <p:txBody>
          <a:bodyPr>
            <a:noAutofit/>
          </a:bodyPr>
          <a:lstStyle/>
          <a:p>
            <a:endParaRPr lang="ru-RU" sz="1400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endParaRPr lang="ru-RU" sz="1400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&lt;set&gt;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::set&lt;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numbers{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"10 in set: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&lt;&lt;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// 10 in set: 0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"2 in set: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&lt;&lt;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  // 2 in set: 1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10330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наличия элемента (</a:t>
            </a:r>
            <a:r>
              <a:rPr lang="en-US" dirty="0"/>
              <a:t>C++20</a:t>
            </a:r>
            <a:r>
              <a:rPr lang="ru-RU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325924" cy="4525963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&lt;set&gt;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"10 is in set: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boolalpha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&lt;&lt;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contains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&lt;&lt;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 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false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"2 is in set: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boolalpha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&lt;&lt;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contains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&lt;&lt;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   // true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77909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Неупорядоченное множество </a:t>
            </a:r>
            <a:r>
              <a:rPr lang="en-US" dirty="0" err="1"/>
              <a:t>unordered_set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325924" cy="4525963"/>
          </a:xfrm>
        </p:spPr>
        <p:txBody>
          <a:bodyPr>
            <a:noAutofit/>
          </a:bodyPr>
          <a:lstStyle/>
          <a:p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unordered_set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&lt;set&gt;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insert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insert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unordered_set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numbers2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numbers2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insert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numbers2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insert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// 1 2 3 4 5 6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numbers2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// 6 1 4 5 2 3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26518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Словарь</a:t>
            </a:r>
          </a:p>
        </p:txBody>
      </p:sp>
    </p:spTree>
    <p:extLst>
      <p:ext uri="{BB962C8B-B14F-4D97-AF65-F5344CB8AC3E}">
        <p14:creationId xmlns:p14="http://schemas.microsoft.com/office/powerpoint/2010/main" val="3724569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</a:t>
            </a:r>
            <a:r>
              <a:rPr lang="en-US" dirty="0"/>
              <a:t>II - </a:t>
            </a:r>
            <a:r>
              <a:rPr lang="ru-RU" dirty="0"/>
              <a:t>Структуры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human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Свой тип данных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BirthYear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BirthMonth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BirthDay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Height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Weight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ru-RU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Точка с запятой обязательно</a:t>
            </a:r>
          </a:p>
          <a:p>
            <a:pPr latinLnBrk="1"/>
            <a:endParaRPr lang="ru-RU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human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bob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Создаём переменные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07271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Неупорядоченное множество </a:t>
            </a:r>
            <a:r>
              <a:rPr lang="en-US" dirty="0" err="1"/>
              <a:t>unordered_set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325924" cy="4525963"/>
          </a:xfrm>
        </p:spPr>
        <p:txBody>
          <a:bodyPr>
            <a:noAutofit/>
          </a:bodyPr>
          <a:lstStyle/>
          <a:p>
            <a:endParaRPr lang="ru-RU" sz="2100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endParaRPr lang="ru-RU" sz="2100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r>
              <a:rPr lang="en-US" sz="21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1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A31515"/>
                </a:solidFill>
                <a:latin typeface="Consolas" panose="020B0609020204030204" pitchFamily="49" charset="0"/>
              </a:rPr>
              <a:t>&lt;map&gt;</a:t>
            </a:r>
            <a:endParaRPr lang="en-US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1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::map&lt;</a:t>
            </a:r>
            <a:r>
              <a:rPr lang="en-US" sz="21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::string,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&gt; products;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69141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Обращение к элементам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325924" cy="4525963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&lt;map&gt;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map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установка значений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"bread"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"milk"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80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"apple"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получение значений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"bread</a:t>
            </a:r>
            <a:r>
              <a:rPr lang="en-US" sz="1600" dirty="0">
                <a:solidFill>
                  <a:srgbClr val="EE0000"/>
                </a:solidFill>
                <a:latin typeface="Consolas" panose="020B0609020204030204" pitchFamily="49" charset="0"/>
              </a:rPr>
              <a:t>\t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"bread"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"milk</a:t>
            </a:r>
            <a:r>
              <a:rPr lang="en-US" sz="1600" dirty="0">
                <a:solidFill>
                  <a:srgbClr val="EE0000"/>
                </a:solidFill>
                <a:latin typeface="Consolas" panose="020B0609020204030204" pitchFamily="49" charset="0"/>
              </a:rPr>
              <a:t>\t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"milk"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"apple</a:t>
            </a:r>
            <a:r>
              <a:rPr lang="en-US" sz="1600" dirty="0">
                <a:solidFill>
                  <a:srgbClr val="EE0000"/>
                </a:solidFill>
                <a:latin typeface="Consolas" panose="020B0609020204030204" pitchFamily="49" charset="0"/>
              </a:rPr>
              <a:t>\t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"apple"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86676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Перебор элементов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460940" cy="4525963"/>
          </a:xfrm>
        </p:spPr>
        <p:txBody>
          <a:bodyPr>
            <a:noAutofit/>
          </a:bodyPr>
          <a:lstStyle/>
          <a:p>
            <a:endParaRPr lang="ru-RU" sz="1600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&lt;map&gt;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map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установка значений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"bread"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"milk"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80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"apple"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first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EE0000"/>
                </a:solidFill>
                <a:latin typeface="Consolas" panose="020B0609020204030204" pitchFamily="49" charset="0"/>
              </a:rPr>
              <a:t>\t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84843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Перебор элементов (С++17)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325924" cy="4525963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&lt;map&gt;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map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установка значений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"bread"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"milk"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80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"apple"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 [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product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: 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product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EE0000"/>
                </a:solidFill>
                <a:latin typeface="Consolas" panose="020B0609020204030204" pitchFamily="49" charset="0"/>
              </a:rPr>
              <a:t>\t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78274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элементов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325924" cy="4525963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&lt;map&gt;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map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pair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&gt;{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"bread"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pair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&gt;{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"milk"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80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pair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&gt;{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"apple"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};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89646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элементов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325924" cy="4525963"/>
          </a:xfrm>
        </p:spPr>
        <p:txBody>
          <a:bodyPr>
            <a:noAutofit/>
          </a:bodyPr>
          <a:lstStyle/>
          <a:p>
            <a:endParaRPr lang="ru-RU" sz="1800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&lt;map&gt;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::map&lt;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::string,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products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{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"bread"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"milk"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80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"apple"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};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223983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элементов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325924" cy="4525963"/>
          </a:xfrm>
        </p:spPr>
        <p:txBody>
          <a:bodyPr>
            <a:noAutofit/>
          </a:bodyPr>
          <a:lstStyle/>
          <a:p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&lt;map&gt;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5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::map&lt;</a:t>
            </a:r>
            <a:r>
              <a:rPr lang="en-US" sz="15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::string,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&gt; products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{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"bread"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}, {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"milk"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80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}, {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"apple"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};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500" dirty="0" err="1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500" dirty="0" err="1">
                <a:solidFill>
                  <a:srgbClr val="795E26"/>
                </a:solidFill>
                <a:latin typeface="Consolas" panose="020B0609020204030204" pitchFamily="49" charset="0"/>
              </a:rPr>
              <a:t>erase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"milk"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   // </a:t>
            </a:r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удаляем элемент с ключом "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milk"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&amp; [product, price] : products)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5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&lt;&lt; product &lt;&lt;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500" dirty="0">
                <a:solidFill>
                  <a:srgbClr val="EE0000"/>
                </a:solidFill>
                <a:latin typeface="Consolas" panose="020B0609020204030204" pitchFamily="49" charset="0"/>
              </a:rPr>
              <a:t>\t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&lt;&lt; price &lt;&lt; </a:t>
            </a:r>
            <a:r>
              <a:rPr lang="en-US" sz="15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15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apple   60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    // bread   30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389864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Размер словаря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550950" cy="4525963"/>
          </a:xfrm>
        </p:spPr>
        <p:txBody>
          <a:bodyPr>
            <a:noAutofit/>
          </a:bodyPr>
          <a:lstStyle/>
          <a:p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&lt;map&gt;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map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{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"bread"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}, {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"milk"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80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}, {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"apple"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};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"count: "</a:t>
            </a:r>
            <a:endParaRPr lang="ru-RU" sz="1400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795E26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 // count: 3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"is empty: "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795E26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boolalpha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empty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// is empty: false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706988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наличия элемента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325924" cy="4525963"/>
          </a:xfrm>
        </p:spPr>
        <p:txBody>
          <a:bodyPr>
            <a:noAutofit/>
          </a:bodyPr>
          <a:lstStyle/>
          <a:p>
            <a:endParaRPr lang="ru-RU" sz="1300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&lt;map&gt;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3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300" dirty="0">
                <a:solidFill>
                  <a:srgbClr val="267F99"/>
                </a:solidFill>
                <a:latin typeface="Consolas" panose="020B0609020204030204" pitchFamily="49" charset="0"/>
              </a:rPr>
              <a:t>map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3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3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300" dirty="0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{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"bread"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}, {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"milk"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098658"/>
                </a:solidFill>
                <a:latin typeface="Consolas" panose="020B0609020204030204" pitchFamily="49" charset="0"/>
              </a:rPr>
              <a:t>80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}, {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"apple"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   }; 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3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"Apple</a:t>
            </a:r>
            <a:r>
              <a:rPr lang="en-US" sz="1300" dirty="0">
                <a:solidFill>
                  <a:srgbClr val="EE0000"/>
                </a:solidFill>
                <a:latin typeface="Consolas" panose="020B0609020204030204" pitchFamily="49" charset="0"/>
              </a:rPr>
              <a:t>\t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300" dirty="0" err="1">
                <a:solidFill>
                  <a:srgbClr val="795E26"/>
                </a:solidFill>
                <a:latin typeface="Consolas" panose="020B0609020204030204" pitchFamily="49" charset="0"/>
              </a:rPr>
              <a:t>count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"apple"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3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     // Apple   1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3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"Orange</a:t>
            </a:r>
            <a:r>
              <a:rPr lang="en-US" sz="1300" dirty="0">
                <a:solidFill>
                  <a:srgbClr val="EE0000"/>
                </a:solidFill>
                <a:latin typeface="Consolas" panose="020B0609020204030204" pitchFamily="49" charset="0"/>
              </a:rPr>
              <a:t>\t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300" dirty="0" err="1">
                <a:solidFill>
                  <a:srgbClr val="795E26"/>
                </a:solidFill>
                <a:latin typeface="Consolas" panose="020B0609020204030204" pitchFamily="49" charset="0"/>
              </a:rPr>
              <a:t>count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"orange"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3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   // Orange  0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3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"Apple</a:t>
            </a:r>
            <a:r>
              <a:rPr lang="en-US" sz="1300" dirty="0">
                <a:solidFill>
                  <a:srgbClr val="EE0000"/>
                </a:solidFill>
                <a:latin typeface="Consolas" panose="020B0609020204030204" pitchFamily="49" charset="0"/>
              </a:rPr>
              <a:t>\t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795E26"/>
                </a:solidFill>
                <a:latin typeface="Consolas" panose="020B0609020204030204" pitchFamily="49" charset="0"/>
              </a:rPr>
              <a:t>boolalpha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&lt;&lt; </a:t>
            </a:r>
            <a:r>
              <a:rPr lang="en-US" sz="1300" dirty="0" err="1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300" dirty="0" err="1">
                <a:solidFill>
                  <a:srgbClr val="795E26"/>
                </a:solidFill>
                <a:latin typeface="Consolas" panose="020B0609020204030204" pitchFamily="49" charset="0"/>
              </a:rPr>
              <a:t>contains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"apple"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)&lt;&lt; </a:t>
            </a:r>
            <a:r>
              <a:rPr lang="en-US" sz="13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     // Apple   true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3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"Orange</a:t>
            </a:r>
            <a:r>
              <a:rPr lang="en-US" sz="1300" dirty="0">
                <a:solidFill>
                  <a:srgbClr val="EE0000"/>
                </a:solidFill>
                <a:latin typeface="Consolas" panose="020B0609020204030204" pitchFamily="49" charset="0"/>
              </a:rPr>
              <a:t>\t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795E26"/>
                </a:solidFill>
                <a:latin typeface="Consolas" panose="020B0609020204030204" pitchFamily="49" charset="0"/>
              </a:rPr>
              <a:t>boolalpha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&lt;&lt; </a:t>
            </a:r>
            <a:r>
              <a:rPr lang="en-US" sz="1300" dirty="0" err="1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300" dirty="0" err="1">
                <a:solidFill>
                  <a:srgbClr val="795E26"/>
                </a:solidFill>
                <a:latin typeface="Consolas" panose="020B0609020204030204" pitchFamily="49" charset="0"/>
              </a:rPr>
              <a:t>contains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"orange"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)&lt;&lt; </a:t>
            </a:r>
            <a:r>
              <a:rPr lang="en-US" sz="13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   // Orange  false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783568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Неупорядоченные словари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325924" cy="4525963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unordered_map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267F99"/>
                </a:solidFill>
                <a:latin typeface="Consolas" panose="020B0609020204030204" pitchFamily="49" charset="0"/>
              </a:rPr>
              <a:t>unordered_map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{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"bread"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}, {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"milk"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80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}, {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"apple"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};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 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 [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product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: 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product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EE0000"/>
                </a:solidFill>
                <a:latin typeface="Consolas" panose="020B0609020204030204" pitchFamily="49" charset="0"/>
              </a:rPr>
              <a:t>\t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726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</a:t>
            </a:r>
            <a:r>
              <a:rPr lang="en-US" dirty="0"/>
              <a:t>II - </a:t>
            </a:r>
            <a:r>
              <a:rPr lang="ru-RU" dirty="0"/>
              <a:t>Структуры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human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BirthYear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BirthMonth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BirthDay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Height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Weight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bob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97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</a:t>
            </a:r>
            <a:r>
              <a:rPr lang="en-US" dirty="0"/>
              <a:t>II - </a:t>
            </a:r>
            <a:r>
              <a:rPr lang="ru-RU" dirty="0"/>
              <a:t>Структуры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BirthYear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BirthMonth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BirthDay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Height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Weight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bob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645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Где можно объявлять структуры?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latin typeface="Consolas" panose="020B0609020204030204" pitchFamily="49" charset="0"/>
              </a:rPr>
              <a:t>Внутри функций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Вне функций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b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Внутри других структур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k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 j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1083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1872</TotalTime>
  <Words>4135</Words>
  <Application>Microsoft Office PowerPoint</Application>
  <PresentationFormat>Широкоэкранный</PresentationFormat>
  <Paragraphs>753</Paragraphs>
  <Slides>69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69</vt:i4>
      </vt:variant>
    </vt:vector>
  </HeadingPairs>
  <TitlesOfParts>
    <vt:vector size="73" baseType="lpstr">
      <vt:lpstr>Arial</vt:lpstr>
      <vt:lpstr>Calibri</vt:lpstr>
      <vt:lpstr>Consolas</vt:lpstr>
      <vt:lpstr>Тема Office</vt:lpstr>
      <vt:lpstr>Программирование на языке С++ Лекция 4</vt:lpstr>
      <vt:lpstr>Презентация PowerPoint</vt:lpstr>
      <vt:lpstr>Постановка задачи</vt:lpstr>
      <vt:lpstr>Решение I</vt:lpstr>
      <vt:lpstr>Решение I - Проблемы</vt:lpstr>
      <vt:lpstr>Решение II - Структуры</vt:lpstr>
      <vt:lpstr>Решение II - Структуры</vt:lpstr>
      <vt:lpstr>Решение II - Структуры</vt:lpstr>
      <vt:lpstr>Где можно объявлять структуры?</vt:lpstr>
      <vt:lpstr>Что может быть членом структуры?</vt:lpstr>
      <vt:lpstr>Как работать со структурой </vt:lpstr>
      <vt:lpstr>Как работать со структурой </vt:lpstr>
      <vt:lpstr>Инициализация структуры  I</vt:lpstr>
      <vt:lpstr>Инициализация структуры  II  C++11/C++14</vt:lpstr>
      <vt:lpstr>Инициализация структуры  III  C++11/C++14</vt:lpstr>
      <vt:lpstr>Присваивание значений структурам  I</vt:lpstr>
      <vt:lpstr>Присваивание значений структурам  II</vt:lpstr>
      <vt:lpstr>Передача структуры как параметр в функцию</vt:lpstr>
      <vt:lpstr>Передача структуры как параметр в функцию</vt:lpstr>
      <vt:lpstr>Передача структуры как параметр в функцию</vt:lpstr>
      <vt:lpstr>Передача структуры в функцию через указатель</vt:lpstr>
      <vt:lpstr>Возврат структур из функций</vt:lpstr>
      <vt:lpstr>Презентация PowerPoint</vt:lpstr>
      <vt:lpstr>Разные типы</vt:lpstr>
      <vt:lpstr>Массив структур</vt:lpstr>
      <vt:lpstr>Вложенные структуры</vt:lpstr>
      <vt:lpstr>Размер структуры и выравнивание  I</vt:lpstr>
      <vt:lpstr>Размер структуры и выравнивание  II</vt:lpstr>
      <vt:lpstr>Размер структуры и выравнивание  II</vt:lpstr>
      <vt:lpstr>Презентация PowerPoint</vt:lpstr>
      <vt:lpstr>Что такое объединение?</vt:lpstr>
      <vt:lpstr>Объявление</vt:lpstr>
      <vt:lpstr>Инициализация</vt:lpstr>
      <vt:lpstr>Использование I</vt:lpstr>
      <vt:lpstr>Использование II</vt:lpstr>
      <vt:lpstr>Анонимные объединения</vt:lpstr>
      <vt:lpstr>Анонимные объединения</vt:lpstr>
      <vt:lpstr>Презентация PowerPoint</vt:lpstr>
      <vt:lpstr>Что такое перечисление</vt:lpstr>
      <vt:lpstr>Объявление  I</vt:lpstr>
      <vt:lpstr>Объявление  II</vt:lpstr>
      <vt:lpstr>Объявление  III</vt:lpstr>
      <vt:lpstr>Переменные</vt:lpstr>
      <vt:lpstr>Инициализация / Присваивание</vt:lpstr>
      <vt:lpstr>Ввод / Вывод</vt:lpstr>
      <vt:lpstr>Операции  I</vt:lpstr>
      <vt:lpstr>Операции  II</vt:lpstr>
      <vt:lpstr>Преобразования в перечисление</vt:lpstr>
      <vt:lpstr>Enum class</vt:lpstr>
      <vt:lpstr>Презентация PowerPoint</vt:lpstr>
      <vt:lpstr>Множество</vt:lpstr>
      <vt:lpstr>Размер множества</vt:lpstr>
      <vt:lpstr>Перебор множества</vt:lpstr>
      <vt:lpstr>Добавление элементов</vt:lpstr>
      <vt:lpstr>Удаление элементов</vt:lpstr>
      <vt:lpstr>Проверка наличия элемента</vt:lpstr>
      <vt:lpstr>Проверка наличия элемента (C++20)</vt:lpstr>
      <vt:lpstr>Неупорядоченное множество unordered_set</vt:lpstr>
      <vt:lpstr>Презентация PowerPoint</vt:lpstr>
      <vt:lpstr>Неупорядоченное множество unordered_set</vt:lpstr>
      <vt:lpstr>Обращение к элементам</vt:lpstr>
      <vt:lpstr>Перебор элементов</vt:lpstr>
      <vt:lpstr>Перебор элементов (С++17)</vt:lpstr>
      <vt:lpstr>Инициализация элементов</vt:lpstr>
      <vt:lpstr>Инициализация элементов</vt:lpstr>
      <vt:lpstr>Удаление элементов</vt:lpstr>
      <vt:lpstr>Размер словаря</vt:lpstr>
      <vt:lpstr>Проверка наличия элемента</vt:lpstr>
      <vt:lpstr>Неупорядоченные словари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 на языке C++</dc:title>
  <dc:creator>KRON</dc:creator>
  <cp:lastModifiedBy>chabanov.vvg@gmail.com</cp:lastModifiedBy>
  <cp:revision>269</cp:revision>
  <dcterms:created xsi:type="dcterms:W3CDTF">2018-10-16T08:47:53Z</dcterms:created>
  <dcterms:modified xsi:type="dcterms:W3CDTF">2023-10-18T00:48:48Z</dcterms:modified>
</cp:coreProperties>
</file>