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475" r:id="rId3"/>
    <p:sldId id="476" r:id="rId4"/>
    <p:sldId id="477" r:id="rId5"/>
    <p:sldId id="478" r:id="rId6"/>
    <p:sldId id="479" r:id="rId7"/>
    <p:sldId id="480" r:id="rId8"/>
    <p:sldId id="486" r:id="rId9"/>
    <p:sldId id="427" r:id="rId10"/>
    <p:sldId id="433" r:id="rId11"/>
    <p:sldId id="434" r:id="rId12"/>
    <p:sldId id="425" r:id="rId13"/>
    <p:sldId id="436" r:id="rId14"/>
    <p:sldId id="437" r:id="rId15"/>
    <p:sldId id="438" r:id="rId16"/>
    <p:sldId id="439" r:id="rId17"/>
    <p:sldId id="481" r:id="rId18"/>
    <p:sldId id="428" r:id="rId19"/>
    <p:sldId id="429" r:id="rId20"/>
    <p:sldId id="462" r:id="rId21"/>
    <p:sldId id="463" r:id="rId22"/>
    <p:sldId id="464" r:id="rId23"/>
    <p:sldId id="419" r:id="rId24"/>
    <p:sldId id="440" r:id="rId25"/>
    <p:sldId id="441" r:id="rId26"/>
    <p:sldId id="445" r:id="rId27"/>
    <p:sldId id="446" r:id="rId28"/>
    <p:sldId id="447" r:id="rId29"/>
    <p:sldId id="448" r:id="rId30"/>
    <p:sldId id="449" r:id="rId31"/>
    <p:sldId id="450" r:id="rId32"/>
    <p:sldId id="455" r:id="rId33"/>
    <p:sldId id="456" r:id="rId34"/>
    <p:sldId id="452" r:id="rId35"/>
    <p:sldId id="489" r:id="rId36"/>
    <p:sldId id="490" r:id="rId37"/>
    <p:sldId id="491" r:id="rId38"/>
    <p:sldId id="459" r:id="rId39"/>
    <p:sldId id="484" r:id="rId40"/>
    <p:sldId id="458" r:id="rId41"/>
    <p:sldId id="487" r:id="rId42"/>
    <p:sldId id="461" r:id="rId43"/>
    <p:sldId id="493" r:id="rId44"/>
    <p:sldId id="495" r:id="rId45"/>
    <p:sldId id="492" r:id="rId46"/>
    <p:sldId id="488" r:id="rId47"/>
    <p:sldId id="494" r:id="rId48"/>
    <p:sldId id="482" r:id="rId49"/>
    <p:sldId id="430" r:id="rId50"/>
    <p:sldId id="431" r:id="rId51"/>
    <p:sldId id="432" r:id="rId52"/>
    <p:sldId id="435" r:id="rId53"/>
    <p:sldId id="454" r:id="rId54"/>
    <p:sldId id="465" r:id="rId55"/>
    <p:sldId id="483" r:id="rId56"/>
    <p:sldId id="496" r:id="rId57"/>
    <p:sldId id="497" r:id="rId58"/>
    <p:sldId id="498" r:id="rId59"/>
    <p:sldId id="467" r:id="rId60"/>
    <p:sldId id="468" r:id="rId61"/>
    <p:sldId id="469" r:id="rId62"/>
    <p:sldId id="499" r:id="rId63"/>
    <p:sldId id="500" r:id="rId64"/>
    <p:sldId id="501" r:id="rId65"/>
    <p:sldId id="502" r:id="rId66"/>
    <p:sldId id="474" r:id="rId67"/>
    <p:sldId id="503" r:id="rId68"/>
    <p:sldId id="504" r:id="rId69"/>
    <p:sldId id="505" r:id="rId70"/>
    <p:sldId id="506" r:id="rId71"/>
    <p:sldId id="508" r:id="rId72"/>
    <p:sldId id="509" r:id="rId73"/>
    <p:sldId id="511" r:id="rId74"/>
    <p:sldId id="563" r:id="rId75"/>
    <p:sldId id="513" r:id="rId76"/>
    <p:sldId id="514" r:id="rId77"/>
    <p:sldId id="516" r:id="rId78"/>
    <p:sldId id="517" r:id="rId79"/>
    <p:sldId id="519" r:id="rId80"/>
    <p:sldId id="520" r:id="rId81"/>
    <p:sldId id="522" r:id="rId82"/>
    <p:sldId id="523" r:id="rId83"/>
    <p:sldId id="530" r:id="rId84"/>
    <p:sldId id="537" r:id="rId85"/>
    <p:sldId id="538" r:id="rId86"/>
    <p:sldId id="539" r:id="rId87"/>
    <p:sldId id="541" r:id="rId88"/>
    <p:sldId id="542" r:id="rId89"/>
    <p:sldId id="543" r:id="rId90"/>
    <p:sldId id="544" r:id="rId91"/>
    <p:sldId id="545" r:id="rId92"/>
    <p:sldId id="550" r:id="rId93"/>
    <p:sldId id="551" r:id="rId94"/>
    <p:sldId id="552" r:id="rId95"/>
    <p:sldId id="555" r:id="rId96"/>
    <p:sldId id="558" r:id="rId97"/>
    <p:sldId id="559" r:id="rId98"/>
    <p:sldId id="560" r:id="rId99"/>
    <p:sldId id="561" r:id="rId100"/>
    <p:sldId id="562" r:id="rId10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types/ptrdiff_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ariable-length_arra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decl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dn.org/article/cpp/fastdelegate.x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6</a:t>
            </a:r>
            <a:r>
              <a:rPr lang="en-US" sz="3200" dirty="0"/>
              <a:t> (</a:t>
            </a:r>
            <a:r>
              <a:rPr lang="ru-RU" sz="3200" dirty="0"/>
              <a:t>С++</a:t>
            </a: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Как и для переменных других типов, не инициализированная локальная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переменная-указатель получит мусорное значение.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указатель хранит мусорный адрес или адрес уничтоженной переменной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такой указатель называют </a:t>
            </a:r>
            <a:r>
              <a:rPr lang="ru-RU" sz="1600" b="1" dirty="0">
                <a:solidFill>
                  <a:srgbClr val="24292F"/>
                </a:solidFill>
              </a:rPr>
              <a:t>висячим</a:t>
            </a:r>
            <a:r>
              <a:rPr lang="ru-RU" sz="1600" dirty="0">
                <a:solidFill>
                  <a:srgbClr val="24292F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Для того, чтобы явно показать, что указатель пока не хранит какой-то полезный адрес его инициализируют специальным значением</a:t>
            </a:r>
            <a:r>
              <a:rPr lang="en-US" sz="1600" dirty="0">
                <a:solidFill>
                  <a:srgbClr val="24292F"/>
                </a:solidFill>
              </a:rPr>
              <a:t>. </a:t>
            </a:r>
            <a:r>
              <a:rPr lang="ru-RU" sz="1600" dirty="0">
                <a:solidFill>
                  <a:srgbClr val="24292F"/>
                </a:solidFill>
              </a:rPr>
              <a:t>Такой указатель часто называют нулевым </a:t>
            </a:r>
            <a:r>
              <a:rPr lang="en-US" sz="1600" dirty="0">
                <a:solidFill>
                  <a:srgbClr val="24292F"/>
                </a:solidFill>
              </a:rPr>
              <a:t>(null pointer):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С++ предпочтительно использовать </a:t>
            </a:r>
            <a:r>
              <a:rPr lang="en-US" sz="1400" dirty="0" err="1">
                <a:solidFill>
                  <a:srgbClr val="24292F"/>
                </a:solidFill>
                <a:latin typeface="Consolas" panose="020B0609020204030204" pitchFamily="49" charset="0"/>
              </a:rPr>
              <a:t>nullptr</a:t>
            </a:r>
            <a:r>
              <a:rPr lang="ru-RU" sz="1600" dirty="0">
                <a:solidFill>
                  <a:srgbClr val="24292F"/>
                </a:solidFill>
              </a:rPr>
              <a:t>. Это единственное значение специального типа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nullptr_t</a:t>
            </a:r>
            <a:r>
              <a:rPr lang="en-US" sz="1600" b="0" i="0" dirty="0">
                <a:solidFill>
                  <a:srgbClr val="24292F"/>
                </a:solidFill>
                <a:effectLst/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специально добавленного в язык для этой цели.</a:t>
            </a: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1927737" y="3873909"/>
            <a:ext cx="8336526" cy="87507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Спец. значение, говорит о том, что указателю не присвоен конкретный адрес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Аналогично, но в стиле С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Так тоже можно. По смыслу, то же, что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и предыдущие два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Если переменная глобальная или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то гарантируется значение 0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648D8D7-262E-941C-BFE9-F08E3AA4AB6D}"/>
              </a:ext>
            </a:extLst>
          </p:cNvPr>
          <p:cNvSpPr/>
          <p:nvPr/>
        </p:nvSpPr>
        <p:spPr>
          <a:xfrm>
            <a:off x="1927736" y="5485001"/>
            <a:ext cx="8336525" cy="63699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Пытаемся выделить блок памяти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ru-R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"Ошибка, память не выделена"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B55D48E-B0EB-BBB1-EF64-DC04F05F9505}"/>
              </a:ext>
            </a:extLst>
          </p:cNvPr>
          <p:cNvSpPr/>
          <p:nvPr/>
        </p:nvSpPr>
        <p:spPr>
          <a:xfrm>
            <a:off x="8406367" y="1825625"/>
            <a:ext cx="2947433" cy="99376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Мусорный адрес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Мусорный адрес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802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Указатель на класс виртуальным методом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класс содержит хотя бы один виртуальный метод, то, кроме членов-данных в памяти каждого объекта хранится таблица виртуальных методов, поэтому для преобразования вниз вместо </a:t>
            </a:r>
            <a:r>
              <a:rPr lang="ru-RU" sz="1600" dirty="0" err="1">
                <a:solidFill>
                  <a:srgbClr val="24292F"/>
                </a:solidFill>
              </a:rPr>
              <a:t>static_cast</a:t>
            </a:r>
            <a:r>
              <a:rPr lang="ru-RU" sz="1600" dirty="0">
                <a:solidFill>
                  <a:srgbClr val="24292F"/>
                </a:solidFill>
              </a:rPr>
              <a:t> нужно использовать </a:t>
            </a:r>
            <a:r>
              <a:rPr lang="ru-RU" sz="1600" dirty="0" err="1">
                <a:solidFill>
                  <a:srgbClr val="24292F"/>
                </a:solidFill>
              </a:rPr>
              <a:t>dynamic_cast</a:t>
            </a:r>
            <a:r>
              <a:rPr lang="ru-RU" sz="1600" dirty="0">
                <a:solidFill>
                  <a:srgbClr val="24292F"/>
                </a:solidFill>
              </a:rPr>
              <a:t>, который перед преобразованием сопоставляет таблицу виртуальных методов исходного и конечного классов и в случае их не совместимости кинет исключение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std::</a:t>
            </a:r>
            <a:r>
              <a:rPr lang="en-US" sz="1500" dirty="0" err="1">
                <a:solidFill>
                  <a:srgbClr val="24292F"/>
                </a:solidFill>
                <a:latin typeface="Consolas" panose="020B0609020204030204" pitchFamily="49" charset="0"/>
              </a:rPr>
              <a:t>bad_cast</a:t>
            </a:r>
            <a:r>
              <a:rPr lang="en-US" sz="1600" dirty="0">
                <a:solidFill>
                  <a:srgbClr val="24292F"/>
                </a:solidFill>
              </a:rPr>
              <a:t>: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AB8E702-5809-C09B-84CF-917D84970199}"/>
              </a:ext>
            </a:extLst>
          </p:cNvPr>
          <p:cNvSpPr/>
          <p:nvPr/>
        </p:nvSpPr>
        <p:spPr>
          <a:xfrm>
            <a:off x="838201" y="3072862"/>
            <a:ext cx="5649382" cy="342001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A&amp;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object;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OK,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т.е.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UpCast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B&amp;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&lt;B&amp;&gt;(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B&amp;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&lt;B&amp;&gt;(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C&amp;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&lt;C&amp;&gt;(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(&amp;b1 ==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(&amp;b2 ==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(&amp;c ==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AF09DB2-03FC-6965-2F97-3E0C9DBAC222}"/>
              </a:ext>
            </a:extLst>
          </p:cNvPr>
          <p:cNvSpPr/>
          <p:nvPr/>
        </p:nvSpPr>
        <p:spPr>
          <a:xfrm>
            <a:off x="6586292" y="3072862"/>
            <a:ext cx="4767508" cy="268155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Результат:</a:t>
            </a:r>
          </a:p>
          <a:p>
            <a:r>
              <a:rPr lang="ru-RU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FF"/>
                </a:solidFill>
                <a:latin typeface="Consolas" panose="020B0609020204030204" pitchFamily="49" charset="0"/>
              </a:rPr>
              <a:t>Исключение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b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Здесь в классе A присутствует виртуальный деструктор, который наследуется его классами потомками.</a:t>
            </a:r>
          </a:p>
          <a:p>
            <a:pPr algn="just"/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Попытка преобразования из A в B при помощи </a:t>
            </a:r>
            <a:r>
              <a:rPr lang="ru-RU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проходит успешно, хотя это потенциальная ошибка, т.к. реальный объект под указателем это объект класса C.</a:t>
            </a:r>
          </a:p>
          <a:p>
            <a:pPr algn="just"/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Попытка сделать тоже самое, но через </a:t>
            </a:r>
            <a:r>
              <a:rPr lang="ru-RU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проваливается и это правильное поведение.</a:t>
            </a:r>
          </a:p>
          <a:p>
            <a:pPr algn="just"/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Преобразование из A обратно в C через </a:t>
            </a:r>
            <a:r>
              <a:rPr lang="ru-RU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как и ожидалось проходит успешно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B47A9B-587A-17AE-641B-4320B22D1A8F}"/>
              </a:ext>
            </a:extLst>
          </p:cNvPr>
          <p:cNvSpPr/>
          <p:nvPr/>
        </p:nvSpPr>
        <p:spPr>
          <a:xfrm>
            <a:off x="3808067" y="4308675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AEC0F6-D9EF-6ABA-2A35-54E0B7583518}"/>
              </a:ext>
            </a:extLst>
          </p:cNvPr>
          <p:cNvSpPr/>
          <p:nvPr/>
        </p:nvSpPr>
        <p:spPr>
          <a:xfrm>
            <a:off x="5401519" y="3444228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2474F10-10FB-5F82-B24E-736AA05DA0EB}"/>
              </a:ext>
            </a:extLst>
          </p:cNvPr>
          <p:cNvSpPr/>
          <p:nvPr/>
        </p:nvSpPr>
        <p:spPr>
          <a:xfrm>
            <a:off x="4369444" y="3429000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D6FC522-A20E-4828-2352-A03B71251DBE}"/>
              </a:ext>
            </a:extLst>
          </p:cNvPr>
          <p:cNvSpPr/>
          <p:nvPr/>
        </p:nvSpPr>
        <p:spPr>
          <a:xfrm>
            <a:off x="4867480" y="4308676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B83505A-299E-ACF5-94AA-F1B78F5D2C1D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4207394" y="4065607"/>
            <a:ext cx="561377" cy="24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D235FBA-2B7A-C2C2-AB9B-462AE4E8AB97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5266807" y="4080835"/>
            <a:ext cx="534039" cy="22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EF83FB6-785D-F024-C56A-C7AF6AC7BC75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H="1" flipV="1">
            <a:off x="4768771" y="4065607"/>
            <a:ext cx="498036" cy="24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1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получения адреса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Указатели хранят адреса. В норме, адрес не записывают в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коде вручную, а получают у существующего объекта или как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результат функции.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Адрес можно получить у любого объекта, который имеет своё постоянное место в памяти. У временных объектов получить адрес нельзя.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Для получения адреса существует оператор взятия адреса - </a:t>
            </a:r>
            <a:r>
              <a:rPr lang="ru-RU" sz="1600" b="1" dirty="0">
                <a:solidFill>
                  <a:srgbClr val="24292F"/>
                </a:solidFill>
              </a:rPr>
              <a:t>&amp;</a:t>
            </a:r>
            <a:r>
              <a:rPr lang="ru-RU" sz="1600" dirty="0">
                <a:solidFill>
                  <a:srgbClr val="24292F"/>
                </a:solidFill>
              </a:rPr>
              <a:t> </a:t>
            </a:r>
            <a:r>
              <a:rPr lang="en-US" sz="1600" dirty="0">
                <a:solidFill>
                  <a:srgbClr val="24292F"/>
                </a:solidFill>
              </a:rPr>
              <a:t>(</a:t>
            </a:r>
            <a:r>
              <a:rPr lang="ru-RU" sz="1600" dirty="0">
                <a:solidFill>
                  <a:srgbClr val="24292F"/>
                </a:solidFill>
              </a:rPr>
              <a:t>символ называется амперсанд</a:t>
            </a:r>
            <a:r>
              <a:rPr lang="en-US" sz="1600" dirty="0">
                <a:solidFill>
                  <a:srgbClr val="24292F"/>
                </a:solidFill>
              </a:rPr>
              <a:t>)</a:t>
            </a:r>
            <a:r>
              <a:rPr lang="ru-RU" sz="1600" dirty="0">
                <a:solidFill>
                  <a:srgbClr val="24292F"/>
                </a:solidFill>
              </a:rPr>
              <a:t>. Чтобы получить адрес он располагается слева (перед) от переменной адрес которой хотим получить</a:t>
            </a:r>
            <a:r>
              <a:rPr lang="en-US" sz="1600" dirty="0">
                <a:solidFill>
                  <a:srgbClr val="24292F"/>
                </a:solidFill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Для того, чтобы адрес можно было сохранить в переменную, тип указателя должен совпадать с типом адресуемого объекта.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6329516" y="1901273"/>
            <a:ext cx="5025024" cy="99376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У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адрес есть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У 2 адреса нет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У результата адреса нет. Временный объект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У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адрес есть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648D8D7-262E-941C-BFE9-F08E3AA4AB6D}"/>
              </a:ext>
            </a:extLst>
          </p:cNvPr>
          <p:cNvSpPr/>
          <p:nvPr/>
        </p:nvSpPr>
        <p:spPr>
          <a:xfrm>
            <a:off x="3188414" y="4332305"/>
            <a:ext cx="5815173" cy="153394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переменной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</a:t>
            </a:r>
          </a:p>
          <a:p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[10]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элемента массива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с индексом 2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переменной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3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Виды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134325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типизированный 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71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Хранит адрес чего угодно, не обладает никакой дополнительной информацией о том, на что указывает: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Т.к. не типизированный указатель не обладает информацией от типе данных на которые указывает, то его невозможно использовать для доступа к данным в памяти.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Типичный сценарий использования – передача адреса в функцию или возврат адреса из функции в тех случаях, когда сами данные можно воспринимать как простую последовательность байт.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1672975" y="2278653"/>
            <a:ext cx="8846049" cy="211636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// Не инициализированный. Указывае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т по мусорному адресу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Спец. значение, говорит о том, что указателю не присвоен конкретный адрес</a:t>
            </a:r>
          </a:p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i-FI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Аналогично, но в стиле С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i-FI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// Так тоже можно. По смыслу, то же, что и предыдущие два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Просто переменная целого типа (не указатель)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 // Просто переменная вещественного типа (не указатель)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 // Берём адрес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 сохраняем его в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Берём адрес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two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 сохраняем его в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        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и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x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хранят адрес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2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типизированный 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С++ не типизированные указатели применяются для совместимости с функциями C.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Например функции: </a:t>
            </a:r>
            <a:r>
              <a:rPr lang="ru-RU" sz="1400" dirty="0" err="1">
                <a:solidFill>
                  <a:srgbClr val="24292F"/>
                </a:solidFill>
                <a:latin typeface="Consolas" panose="020B0609020204030204" pitchFamily="49" charset="0"/>
              </a:rPr>
              <a:t>malloc</a:t>
            </a:r>
            <a:r>
              <a:rPr lang="ru-RU" sz="1400" dirty="0">
                <a:solidFill>
                  <a:srgbClr val="24292F"/>
                </a:solidFill>
              </a:rPr>
              <a:t>, </a:t>
            </a:r>
            <a:r>
              <a:rPr lang="ru-RU" sz="1400" dirty="0" err="1">
                <a:solidFill>
                  <a:srgbClr val="24292F"/>
                </a:solidFill>
                <a:latin typeface="Consolas" panose="020B0609020204030204" pitchFamily="49" charset="0"/>
              </a:rPr>
              <a:t>free</a:t>
            </a:r>
            <a:r>
              <a:rPr lang="ru-RU" sz="1400" dirty="0">
                <a:solidFill>
                  <a:srgbClr val="24292F"/>
                </a:solidFill>
              </a:rPr>
              <a:t>, </a:t>
            </a:r>
            <a:r>
              <a:rPr lang="ru-RU" sz="1400" dirty="0" err="1">
                <a:solidFill>
                  <a:srgbClr val="24292F"/>
                </a:solidFill>
                <a:latin typeface="Consolas" panose="020B0609020204030204" pitchFamily="49" charset="0"/>
              </a:rPr>
              <a:t>memcpy</a:t>
            </a:r>
            <a:r>
              <a:rPr lang="ru-RU" sz="1600" dirty="0">
                <a:solidFill>
                  <a:srgbClr val="24292F"/>
                </a:solidFill>
              </a:rPr>
              <a:t> объявлены как: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И могут быть использованы, например так: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1672976" y="3710994"/>
            <a:ext cx="8846049" cy="101714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Получили 16 байт "сырой" памяти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Преобразуем "сырую" память в типизированную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 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423CE88-8561-7375-B604-8FE1FCC42FAC}"/>
              </a:ext>
            </a:extLst>
          </p:cNvPr>
          <p:cNvSpPr/>
          <p:nvPr/>
        </p:nvSpPr>
        <p:spPr>
          <a:xfrm>
            <a:off x="5997678" y="2191942"/>
            <a:ext cx="5516660" cy="74843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3830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Типизированный 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Хранит адрес только объектов определённого типа. Знает тип данных на которые указывает: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качестве типа указателя может быть использован любой тип данных: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1672976" y="2290916"/>
            <a:ext cx="8846049" cy="241873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// Не инициализированный. Указывае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т по мусорному адресу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Спец. значение, говорит о том, что указателю не присвоен конкретный адрес</a:t>
            </a:r>
          </a:p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i-FI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Аналогично, но в стиле С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i-FI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// Так тоже можно. По смыслу, то же, что и предыдущие два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Получаем адрес и сохраняем в переменную i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Ошибка. Не правильный тип данных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double*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ожидает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*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1137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Ошибка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У временных объектов нет постоянного адреса в памяти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CF5E766-148A-B1FC-ADA2-1B3093C3B0DC}"/>
              </a:ext>
            </a:extLst>
          </p:cNvPr>
          <p:cNvSpPr/>
          <p:nvPr/>
        </p:nvSpPr>
        <p:spPr>
          <a:xfrm>
            <a:off x="1675445" y="5188972"/>
            <a:ext cx="3667101" cy="124869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5B575E8-AD9D-0995-FEF4-A77C3A1832BF}"/>
              </a:ext>
            </a:extLst>
          </p:cNvPr>
          <p:cNvSpPr/>
          <p:nvPr/>
        </p:nvSpPr>
        <p:spPr>
          <a:xfrm>
            <a:off x="6610907" y="5188972"/>
            <a:ext cx="3910587" cy="124869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**** </a:t>
            </a:r>
            <a:r>
              <a:rPr lang="fr-F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fr-F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469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Типизированный 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Типизированный указатель позволяет получить доступ к памяти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на которую указывает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при помощи унарного оператора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разыменования</a:t>
            </a:r>
            <a:r>
              <a:rPr lang="en-US" sz="1600" dirty="0">
                <a:solidFill>
                  <a:srgbClr val="24292F"/>
                </a:solidFill>
              </a:rPr>
              <a:t> (dereference)</a:t>
            </a:r>
            <a:r>
              <a:rPr lang="ru-RU" sz="1600" dirty="0">
                <a:solidFill>
                  <a:srgbClr val="24292F"/>
                </a:solidFill>
              </a:rPr>
              <a:t> </a:t>
            </a:r>
            <a:r>
              <a:rPr lang="ru-RU" sz="1600" b="1" dirty="0">
                <a:solidFill>
                  <a:srgbClr val="24292F"/>
                </a:solidFill>
              </a:rPr>
              <a:t>*</a:t>
            </a:r>
            <a:r>
              <a:rPr lang="ru-RU" sz="1600" dirty="0">
                <a:solidFill>
                  <a:srgbClr val="24292F"/>
                </a:solidFill>
              </a:rPr>
              <a:t> (символ называется звездочка или астериск).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Получить доступ – значит, что дальнейшие операции будут выполняться так,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как если бы вместо указателя была переменная того типа с которым работает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указатель.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6DD6E83-F4F3-F5FA-4491-18B221C3CBDE}"/>
              </a:ext>
            </a:extLst>
          </p:cNvPr>
          <p:cNvSpPr/>
          <p:nvPr/>
        </p:nvSpPr>
        <p:spPr>
          <a:xfrm>
            <a:off x="2012483" y="4115397"/>
            <a:ext cx="7642978" cy="208845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 прежнему указывает на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one.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теперь 2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теперь указывает на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five.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 прежнему 2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 т.к. тип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поддерживает операцию сложения с числами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73594A-2F98-0C32-BE97-7D9DCF571F85}"/>
              </a:ext>
            </a:extLst>
          </p:cNvPr>
          <p:cNvSpPr/>
          <p:nvPr/>
        </p:nvSpPr>
        <p:spPr>
          <a:xfrm>
            <a:off x="8174965" y="1725161"/>
            <a:ext cx="2960992" cy="155836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ru-R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F7A1F1F8-0105-6595-3166-13355630A6EC}"/>
              </a:ext>
            </a:extLst>
          </p:cNvPr>
          <p:cNvSpPr/>
          <p:nvPr/>
        </p:nvSpPr>
        <p:spPr>
          <a:xfrm>
            <a:off x="8174965" y="3310414"/>
            <a:ext cx="2960992" cy="45543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8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Указатели и константность</a:t>
            </a:r>
          </a:p>
        </p:txBody>
      </p:sp>
    </p:spTree>
    <p:extLst>
      <p:ext uri="{BB962C8B-B14F-4D97-AF65-F5344CB8AC3E}">
        <p14:creationId xmlns:p14="http://schemas.microsoft.com/office/powerpoint/2010/main" val="7937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 и константность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Сам указатель – это переменная и мы можем запретить изменять его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значение при помощи </a:t>
            </a:r>
            <a:r>
              <a:rPr lang="en-US" sz="1600" dirty="0">
                <a:solidFill>
                  <a:srgbClr val="24292F"/>
                </a:solidFill>
              </a:rPr>
              <a:t>const</a:t>
            </a:r>
            <a:r>
              <a:rPr lang="ru-RU" sz="1600" dirty="0">
                <a:solidFill>
                  <a:srgbClr val="24292F"/>
                </a:solidFill>
              </a:rPr>
              <a:t>, тем самым превратив его в константный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указатель.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Данные, адрес которых хранит указатель – тоже могут быть константой,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этом случае у нас будет указатель на константу. Такой указатель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может только читать данные, но не изменять.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тоже время мы можем захотеть создать константный указатель на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константные данные.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указатель </a:t>
            </a:r>
            <a:r>
              <a:rPr lang="ru-RU" sz="1600" b="1" dirty="0">
                <a:solidFill>
                  <a:srgbClr val="24292F"/>
                </a:solidFill>
              </a:rPr>
              <a:t>гарантирует</a:t>
            </a:r>
            <a:r>
              <a:rPr lang="ru-RU" sz="1600" dirty="0">
                <a:solidFill>
                  <a:srgbClr val="24292F"/>
                </a:solidFill>
              </a:rPr>
              <a:t> константность данных, то он может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сохранить адрес как константы, так и не константы.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обратном случае, только адрес не константы.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7407086" y="1825625"/>
            <a:ext cx="4253972" cy="103238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Допустимо, т.к. изменяется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Попытка изменить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648D8D7-262E-941C-BFE9-F08E3AA4AB6D}"/>
              </a:ext>
            </a:extLst>
          </p:cNvPr>
          <p:cNvSpPr/>
          <p:nvPr/>
        </p:nvSpPr>
        <p:spPr>
          <a:xfrm>
            <a:off x="7407086" y="4195747"/>
            <a:ext cx="4253972" cy="108906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Попытка изменить константу</a:t>
            </a:r>
            <a:endParaRPr lang="ru-RU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Попытка изменить 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A7F062A-AFAD-662D-873A-563BA909BFF2}"/>
              </a:ext>
            </a:extLst>
          </p:cNvPr>
          <p:cNvSpPr/>
          <p:nvPr/>
        </p:nvSpPr>
        <p:spPr>
          <a:xfrm>
            <a:off x="7407086" y="2967602"/>
            <a:ext cx="4253972" cy="103238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Попытка изменить константу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Допустимо, т.к. изменяется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 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B9999B3-8241-D733-36DF-D17FFA607915}"/>
              </a:ext>
            </a:extLst>
          </p:cNvPr>
          <p:cNvSpPr/>
          <p:nvPr/>
        </p:nvSpPr>
        <p:spPr>
          <a:xfrm>
            <a:off x="7407086" y="5403783"/>
            <a:ext cx="4253972" cy="108906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Ошибка! p - не гарантирует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//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константности данных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8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 и константность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Возможны и более сложные комбинации слова </a:t>
            </a:r>
            <a:r>
              <a:rPr lang="en-US" sz="1600" dirty="0">
                <a:solidFill>
                  <a:srgbClr val="24292F"/>
                </a:solidFill>
              </a:rPr>
              <a:t>const </a:t>
            </a:r>
            <a:r>
              <a:rPr lang="ru-RU" sz="1600" dirty="0">
                <a:solidFill>
                  <a:srgbClr val="24292F"/>
                </a:solidFill>
              </a:rPr>
              <a:t>и * при описании типа указателя.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Не нужно пытаться прочитать тип слева на право. Для начала найдите самую ближайшую к имени переменной звёздочку и всё, что справа от неё будет относится к самому указателю, а всё, что слева к типу данных на которые он ссылается: 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1790465" y="3270978"/>
            <a:ext cx="7835315" cy="99376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p1 -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переменная указывающая на: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int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p2 -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переменная указывающая на: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int*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p3 -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переменная указывающая на: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int** const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p4 -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константа указывающая на: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int** const *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9024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rgbClr val="24292F"/>
                    </a:solidFill>
                  </a:rPr>
                  <a:t>С точки зрения работающей программы память представляется как последовательность байт.</a:t>
                </a:r>
                <a:endParaRPr lang="en-US" sz="1600" dirty="0">
                  <a:solidFill>
                    <a:srgbClr val="24292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24292F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rgbClr val="24292F"/>
                    </a:solidFill>
                  </a:rPr>
                  <a:t>Все байты пронумерованы от 0 и до некоторого максимального значения зависящего от разрядности шины адреса процессора. Для 32-битной шины последний байт будет иметь номер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solidFill>
                              <a:srgbClr val="2429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solidFill>
                              <a:srgbClr val="24292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1600" b="0" i="1" smtClean="0">
                            <a:solidFill>
                              <a:srgbClr val="24292F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ru-RU" sz="1600" b="0" i="1" smtClean="0">
                        <a:solidFill>
                          <a:srgbClr val="24292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1600" dirty="0">
                    <a:solidFill>
                      <a:srgbClr val="24292F"/>
                    </a:solidFill>
                  </a:rPr>
                  <a:t> (т.е. максимум 4</a:t>
                </a:r>
                <a:r>
                  <a:rPr lang="en-US" sz="1600" dirty="0">
                    <a:solidFill>
                      <a:srgbClr val="24292F"/>
                    </a:solidFill>
                  </a:rPr>
                  <a:t> </a:t>
                </a:r>
                <a:r>
                  <a:rPr lang="ru-RU" sz="1600" dirty="0">
                    <a:solidFill>
                      <a:srgbClr val="24292F"/>
                    </a:solidFill>
                  </a:rPr>
                  <a:t>ГБ), для 64-битной шины последний байт будет иметь номер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solidFill>
                              <a:srgbClr val="2429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24292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1600" b="0" i="1" smtClean="0">
                            <a:solidFill>
                              <a:srgbClr val="24292F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ru-RU" sz="1600" i="1">
                        <a:solidFill>
                          <a:srgbClr val="24292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1600" dirty="0">
                    <a:solidFill>
                      <a:srgbClr val="24292F"/>
                    </a:solidFill>
                  </a:rPr>
                  <a:t> (т.е. максимум 16</a:t>
                </a:r>
                <a:r>
                  <a:rPr lang="en-US" sz="1600" dirty="0">
                    <a:solidFill>
                      <a:srgbClr val="24292F"/>
                    </a:solidFill>
                  </a:rPr>
                  <a:t> </a:t>
                </a:r>
                <a:r>
                  <a:rPr lang="ru-RU" sz="1600" dirty="0">
                    <a:solidFill>
                      <a:srgbClr val="24292F"/>
                    </a:solidFill>
                  </a:rPr>
                  <a:t>ЭБ)</a:t>
                </a:r>
                <a:r>
                  <a:rPr lang="en-US" sz="1600" dirty="0">
                    <a:solidFill>
                      <a:srgbClr val="24292F"/>
                    </a:solidFill>
                  </a:rPr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24292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24292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24292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24292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24292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rgbClr val="24292F"/>
                    </a:solidFill>
                  </a:rPr>
                  <a:t>Минимальная адресуемая ячейка памяти – байт.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1600" dirty="0">
                  <a:solidFill>
                    <a:srgbClr val="24292F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1600" dirty="0">
                    <a:solidFill>
                      <a:srgbClr val="24292F"/>
                    </a:solidFill>
                  </a:rPr>
                  <a:t>Если программа запускается под управлением операционной системы, то любые обращения к памяти контролируются ОС. В этом случае, максимально допустимый адрес определяется не только процессором, но и операционной системой. Т.е. если сама ОС 32-битная, то и программы под её управлением не смогут получить больше 4</a:t>
                </a:r>
                <a:r>
                  <a:rPr lang="en-US" sz="1600" dirty="0">
                    <a:solidFill>
                      <a:srgbClr val="24292F"/>
                    </a:solidFill>
                  </a:rPr>
                  <a:t> </a:t>
                </a:r>
                <a:r>
                  <a:rPr lang="ru-RU" sz="1600" dirty="0">
                    <a:solidFill>
                      <a:srgbClr val="24292F"/>
                    </a:solidFill>
                  </a:rPr>
                  <a:t>ГБ памяти, не зависимо от того, какой у вас процессор и сколько у вас физической памяти.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AA9400-BB26-B88C-DC7D-CC0DAFCB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90240"/>
              </a:xfrm>
              <a:blipFill>
                <a:blip r:embed="rId2"/>
                <a:stretch>
                  <a:fillRect l="-348" t="-139" r="-290" b="-12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DA9B751-87B5-9CCF-8ADE-E8F3ECE758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306667"/>
                  </p:ext>
                </p:extLst>
              </p:nvPr>
            </p:nvGraphicFramePr>
            <p:xfrm>
              <a:off x="1128000" y="3326259"/>
              <a:ext cx="9936000" cy="86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1045538476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328910549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3624487365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92949206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77384543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843729225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774303207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845324327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37296623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221289629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448455014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747381513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68979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857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DA9B751-87B5-9CCF-8ADE-E8F3ECE758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4306667"/>
                  </p:ext>
                </p:extLst>
              </p:nvPr>
            </p:nvGraphicFramePr>
            <p:xfrm>
              <a:off x="1128000" y="3326259"/>
              <a:ext cx="9936000" cy="86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1045538476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328910549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3624487365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92949206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77384543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843729225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774303207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845324327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37296623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221289629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448455014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747381513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0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000" t="-2778" r="-1103" b="-10138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689792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857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372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Размер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87965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указателя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Определим размер, который необходимо выделить в памяти для размещения переменных-указателей разного типа: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Как видно, для всех трёх случаев мы получили одинаковый результат. На самом деле, в зависимости от разрядности системы результат будет отличаться: на x32 - 4 байта, на x64 - 8 байт и т.д.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5DC7CE5-9857-253B-BE61-4473E5567B1D}"/>
              </a:ext>
            </a:extLst>
          </p:cNvPr>
          <p:cNvSpPr/>
          <p:nvPr/>
        </p:nvSpPr>
        <p:spPr>
          <a:xfrm>
            <a:off x="4044165" y="2291210"/>
            <a:ext cx="4103670" cy="74504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8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8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*)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8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09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указателя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Переменная </a:t>
            </a:r>
            <a:r>
              <a:rPr lang="ru-RU" sz="1400" dirty="0" err="1">
                <a:solidFill>
                  <a:srgbClr val="24292F"/>
                </a:solidFill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24292F"/>
                </a:solidFill>
              </a:rPr>
              <a:t> и </a:t>
            </a:r>
            <a:r>
              <a:rPr lang="ru-RU" sz="1400" dirty="0" err="1">
                <a:solidFill>
                  <a:srgbClr val="24292F"/>
                </a:solidFill>
                <a:latin typeface="Consolas" panose="020B0609020204030204" pitchFamily="49" charset="0"/>
              </a:rPr>
              <a:t>vector</a:t>
            </a:r>
            <a:r>
              <a:rPr lang="ru-RU" sz="1400" dirty="0">
                <a:solidFill>
                  <a:srgbClr val="24292F"/>
                </a:solidFill>
                <a:latin typeface="Consolas" panose="020B0609020204030204" pitchFamily="49" charset="0"/>
              </a:rPr>
              <a:t>&lt;</a:t>
            </a:r>
            <a:r>
              <a:rPr lang="ru-RU" sz="1400" dirty="0" err="1">
                <a:solidFill>
                  <a:srgbClr val="24292F"/>
                </a:solidFill>
                <a:latin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24292F"/>
                </a:solidFill>
                <a:latin typeface="Consolas" panose="020B0609020204030204" pitchFamily="49" charset="0"/>
              </a:rPr>
              <a:t>&gt;</a:t>
            </a:r>
            <a:r>
              <a:rPr lang="ru-RU" sz="1600" dirty="0">
                <a:solidFill>
                  <a:srgbClr val="24292F"/>
                </a:solidFill>
              </a:rPr>
              <a:t> разного размера, каким образом они "помещается" в указателе, если все указатели одинакового размера?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На самом деле, указатель хранит информацию только об адресе первого байта, но не об адресе каждого байта переменной на которую указывает.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Первый байт - это точка где переменная начинается (адрес байта с минимальным номером). Т.к. указатель знает тип на который указывает, то он знает и размер этого типа. Зная точку начала и размер, можно определить где переменная заканчивается и все промежуточные байты.</a:t>
            </a:r>
            <a:endParaRPr lang="en-US" sz="1600" dirty="0">
              <a:solidFill>
                <a:srgbClr val="24292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B640EB-F190-802D-1E2A-A24FC6A7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82" y="4296777"/>
            <a:ext cx="9757025" cy="17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6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Преобразование типа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1517480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указателя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Преобразование указателя типа A к указателю типа B </a:t>
            </a:r>
            <a:r>
              <a:rPr lang="en-US" sz="1600" dirty="0">
                <a:solidFill>
                  <a:srgbClr val="24292F"/>
                </a:solidFill>
              </a:rPr>
              <a:t>- </a:t>
            </a:r>
            <a:r>
              <a:rPr lang="ru-RU" sz="1600" dirty="0">
                <a:solidFill>
                  <a:srgbClr val="24292F"/>
                </a:solidFill>
              </a:rPr>
              <a:t>это 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НЕ безопасная операции, поэтому </a:t>
            </a:r>
            <a:r>
              <a:rPr lang="ru-RU" sz="1600" b="1" dirty="0">
                <a:solidFill>
                  <a:srgbClr val="24292F"/>
                </a:solidFill>
              </a:rPr>
              <a:t>неявно</a:t>
            </a:r>
            <a:r>
              <a:rPr lang="ru-RU" sz="1600" dirty="0">
                <a:solidFill>
                  <a:srgbClr val="24292F"/>
                </a:solidFill>
              </a:rPr>
              <a:t> она не выполняется.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Программист должен явно прописать преобразование в коде,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чтобы оно выполнилось.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Можно использовать преобразование в стиле </a:t>
            </a:r>
            <a:r>
              <a:rPr lang="en-US" sz="1600" dirty="0">
                <a:solidFill>
                  <a:srgbClr val="24292F"/>
                </a:solidFill>
              </a:rPr>
              <a:t>C </a:t>
            </a:r>
            <a:r>
              <a:rPr lang="ru-RU" sz="1600" dirty="0">
                <a:solidFill>
                  <a:srgbClr val="24292F"/>
                </a:solidFill>
              </a:rPr>
              <a:t>или в стиле </a:t>
            </a:r>
            <a:r>
              <a:rPr lang="en-US" sz="1600" dirty="0">
                <a:solidFill>
                  <a:srgbClr val="24292F"/>
                </a:solidFill>
              </a:rPr>
              <a:t>C++</a:t>
            </a:r>
            <a:r>
              <a:rPr lang="ru-RU" sz="1600" dirty="0">
                <a:solidFill>
                  <a:srgbClr val="24292F"/>
                </a:solidFill>
              </a:rPr>
              <a:t>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процессе преобразования типа указателя, значение которое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он хранит не изменяется, т.е. он продолжает хранить адрес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той же ячейки в памяти что и раньше.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Разница будет заметна, после применения операции разыменования,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т.к. байты в памяти будут трактоваться согласно новому типу.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7114716" y="1742128"/>
            <a:ext cx="4015400" cy="913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Ошибка, т.к. указатели разных типов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Ошибка, т.к. указатели разных типов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064EECF-6EE8-FB3D-F8F7-0EAB5AD5883D}"/>
              </a:ext>
            </a:extLst>
          </p:cNvPr>
          <p:cNvSpPr/>
          <p:nvPr/>
        </p:nvSpPr>
        <p:spPr>
          <a:xfrm>
            <a:off x="7114715" y="2739590"/>
            <a:ext cx="4015400" cy="115051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9B151B-22F8-4525-931C-ABA43A0F432B}"/>
              </a:ext>
            </a:extLst>
          </p:cNvPr>
          <p:cNvSpPr/>
          <p:nvPr/>
        </p:nvSpPr>
        <p:spPr>
          <a:xfrm>
            <a:off x="7114715" y="4045311"/>
            <a:ext cx="4015400" cy="110982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0x7ffe5903203c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0x7ffe5903203c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7ACF58-8394-BE16-BB4E-B70DA06DF714}"/>
              </a:ext>
            </a:extLst>
          </p:cNvPr>
          <p:cNvSpPr/>
          <p:nvPr/>
        </p:nvSpPr>
        <p:spPr>
          <a:xfrm>
            <a:off x="7114715" y="5342401"/>
            <a:ext cx="4015400" cy="110982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9.61056e+128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26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указателя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Для не типизированных указателей сделано исключение,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т.к. их основная задача – быть промежуточным хранилищем адресов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любого типа, то любой адрес неявно может быть преобразован в </a:t>
            </a:r>
            <a:r>
              <a:rPr lang="en-US" sz="1400" dirty="0">
                <a:solidFill>
                  <a:srgbClr val="24292F"/>
                </a:solidFill>
                <a:latin typeface="Consolas" panose="020B0609020204030204" pitchFamily="49" charset="0"/>
              </a:rPr>
              <a:t>void*</a:t>
            </a:r>
            <a:r>
              <a:rPr lang="ru-RU" sz="1400" dirty="0">
                <a:solidFill>
                  <a:srgbClr val="24292F"/>
                </a:solidFill>
                <a:latin typeface="Consolas" panose="020B0609020204030204" pitchFamily="49" charset="0"/>
              </a:rPr>
              <a:t>.</a:t>
            </a:r>
            <a:endParaRPr lang="en-US" sz="14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обратном направлении </a:t>
            </a:r>
            <a:r>
              <a:rPr lang="ru-RU" sz="1600" b="1" dirty="0">
                <a:solidFill>
                  <a:srgbClr val="24292F"/>
                </a:solidFill>
              </a:rPr>
              <a:t>неявное</a:t>
            </a:r>
            <a:r>
              <a:rPr lang="ru-RU" sz="1600" dirty="0">
                <a:solidFill>
                  <a:srgbClr val="24292F"/>
                </a:solidFill>
              </a:rPr>
              <a:t> преобразование не работает,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но, как и для остальных типов, работает явное.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Всё вышесказанное справедливо для любых типов, кроме классов связанных через иерархию наследования. Для них указатели (и ссылки) преобразуются по другому.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8215487" y="1620667"/>
            <a:ext cx="2517168" cy="135807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pl-PL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l-P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pl-PL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pl-PL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OK</a:t>
            </a:r>
            <a:endParaRPr lang="pl-PL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pl-P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l-P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l-PL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OK  </a:t>
            </a:r>
            <a:endParaRPr lang="pl-PL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259AAA5-C8E2-7DFA-4176-467106C46A6E}"/>
              </a:ext>
            </a:extLst>
          </p:cNvPr>
          <p:cNvSpPr/>
          <p:nvPr/>
        </p:nvSpPr>
        <p:spPr>
          <a:xfrm>
            <a:off x="6977368" y="3162858"/>
            <a:ext cx="3755287" cy="143280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OK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OK 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    // OK 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89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Логические операции с указателями</a:t>
            </a:r>
          </a:p>
        </p:txBody>
      </p:sp>
    </p:spTree>
    <p:extLst>
      <p:ext uri="{BB962C8B-B14F-4D97-AF65-F5344CB8AC3E}">
        <p14:creationId xmlns:p14="http://schemas.microsoft.com/office/powerpoint/2010/main" val="9802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операции с указателями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Логические операции работают с указателями так, как если бы </a:t>
            </a:r>
            <a:r>
              <a:rPr lang="ru-RU" sz="1600" b="1" dirty="0">
                <a:solidFill>
                  <a:srgbClr val="24292F"/>
                </a:solidFill>
              </a:rPr>
              <a:t>адреса</a:t>
            </a:r>
            <a:r>
              <a:rPr lang="ru-RU" sz="1600" dirty="0">
                <a:solidFill>
                  <a:srgbClr val="24292F"/>
                </a:solidFill>
              </a:rPr>
              <a:t>, которые хранят указатели, были обычными числами, поэтому все логические операции с указателями работают.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Логические операции между указателями разных типов запрещены.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Преобразование адреса в булев тип происходит по правилу: нулевой указатель – </a:t>
            </a:r>
            <a:r>
              <a:rPr lang="en-US" sz="1400" dirty="0">
                <a:solidFill>
                  <a:srgbClr val="24292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24292F"/>
                </a:solidFill>
              </a:rPr>
              <a:t>; </a:t>
            </a:r>
            <a:r>
              <a:rPr lang="ru-RU" sz="1600" dirty="0">
                <a:solidFill>
                  <a:srgbClr val="24292F"/>
                </a:solidFill>
              </a:rPr>
              <a:t>не нулевой – </a:t>
            </a:r>
            <a:r>
              <a:rPr lang="en-US" sz="1400" dirty="0">
                <a:solidFill>
                  <a:srgbClr val="24292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24292F"/>
                </a:solidFill>
              </a:rPr>
              <a:t>;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C83B041-91CC-5DDA-2D58-C2799605F7D4}"/>
              </a:ext>
            </a:extLst>
          </p:cNvPr>
          <p:cNvSpPr/>
          <p:nvPr/>
        </p:nvSpPr>
        <p:spPr>
          <a:xfrm>
            <a:off x="3581828" y="2790065"/>
            <a:ext cx="5028344" cy="137619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Локальная переменная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Локальная переменная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false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true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false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true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C2DDD98-ECD5-EF53-A7C8-BA7BC7D235EA}"/>
              </a:ext>
            </a:extLst>
          </p:cNvPr>
          <p:cNvSpPr/>
          <p:nvPr/>
        </p:nvSpPr>
        <p:spPr>
          <a:xfrm>
            <a:off x="1927736" y="4745809"/>
            <a:ext cx="8336525" cy="108472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Пытаемся выделить блок памяти. Получим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адрес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Аналогично</a:t>
            </a:r>
          </a:p>
          <a:p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!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Ошибка! Память не выделена"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Массивы созданы"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37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Арифметика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4130483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Арифметика указателей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отличие от логических операторов, арифметические НЕ работают с адресами как с числами. Кроме того, арифметические операторы </a:t>
            </a:r>
            <a:r>
              <a:rPr lang="ru-RU" sz="1400" dirty="0">
                <a:solidFill>
                  <a:srgbClr val="24292F"/>
                </a:solidFill>
                <a:latin typeface="Consolas" panose="020B0609020204030204" pitchFamily="49" charset="0"/>
              </a:rPr>
              <a:t>*, /, % </a:t>
            </a:r>
            <a:r>
              <a:rPr lang="ru-RU" sz="1600" dirty="0">
                <a:solidFill>
                  <a:srgbClr val="24292F"/>
                </a:solidFill>
              </a:rPr>
              <a:t>не применимы к указателям в принципе. Разрешены только операторы инкремент/декремент,  увеличивающие/уменьшающие значение указателя на целое число и вычисляющий разность между двумя указателями одного типа. Результат при этом определяется как самими адресами, так и размером типа указателя.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Для не типизированного указателя, по стандарту, нет разрешённых арифметических операций (т.к. у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нет размера), хотя некоторые компиляторы позволяют применять к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ним операторы инкремент/декремент и  увеличивающие/уменьшающие значение указателя на целое число (при этом размер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принимается за 1 байт).</a:t>
            </a:r>
            <a:endParaRPr lang="en-US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9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2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Перед запуском</a:t>
            </a:r>
            <a:r>
              <a:rPr lang="en-US" sz="1600" dirty="0">
                <a:solidFill>
                  <a:srgbClr val="24292F"/>
                </a:solidFill>
              </a:rPr>
              <a:t>,</a:t>
            </a:r>
            <a:r>
              <a:rPr lang="ru-RU" sz="1600" dirty="0">
                <a:solidFill>
                  <a:srgbClr val="24292F"/>
                </a:solidFill>
              </a:rPr>
              <a:t> исполняемый файл загружается (если большой, то просто </a:t>
            </a:r>
            <a:r>
              <a:rPr lang="ru-RU" sz="1600" dirty="0" err="1">
                <a:solidFill>
                  <a:srgbClr val="24292F"/>
                </a:solidFill>
              </a:rPr>
              <a:t>маппится</a:t>
            </a:r>
            <a:r>
              <a:rPr lang="ru-RU" sz="1600" dirty="0">
                <a:solidFill>
                  <a:srgbClr val="24292F"/>
                </a:solidFill>
              </a:rPr>
              <a:t>) в оперативную память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Чтобы программы не мешали друг другу работать операционная система изолирует их друг от друга при помощи механизма виртуальной памяти. Т.е. если два процесс обратятся к одной и той же (с их точки зрения) ячейке памяти, то в реальности они обратятся к разным ячейкам физической памяти (кроме специальных случаев). 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9C805C9-0267-C9A5-57E0-AAE2EE8CA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90272"/>
              </p:ext>
            </p:extLst>
          </p:nvPr>
        </p:nvGraphicFramePr>
        <p:xfrm>
          <a:off x="2586930" y="3685190"/>
          <a:ext cx="648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4487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94920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29662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12896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accent6"/>
                          </a:solidFill>
                          <a:latin typeface="+mn-lt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E4AF8E1-8A4E-2E70-29F7-13BA04AE3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68708"/>
              </p:ext>
            </p:extLst>
          </p:nvPr>
        </p:nvGraphicFramePr>
        <p:xfrm>
          <a:off x="1166974" y="5031711"/>
          <a:ext cx="43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4487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94920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94228BC-4692-8CC5-E3A7-8B094F022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39055"/>
              </p:ext>
            </p:extLst>
          </p:nvPr>
        </p:nvGraphicFramePr>
        <p:xfrm>
          <a:off x="5973977" y="5391711"/>
          <a:ext cx="432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4487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94920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296623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accent6"/>
                          </a:solidFill>
                          <a:latin typeface="+mn-lt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</a:tbl>
          </a:graphicData>
        </a:graphic>
      </p:graphicFrame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8504317-E7E0-0562-1856-DDD62214F737}"/>
              </a:ext>
            </a:extLst>
          </p:cNvPr>
          <p:cNvCxnSpPr/>
          <p:nvPr/>
        </p:nvCxnSpPr>
        <p:spPr>
          <a:xfrm flipV="1">
            <a:off x="2518186" y="4767294"/>
            <a:ext cx="0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CA71077-3C91-53A3-CE61-D19322931AEC}"/>
              </a:ext>
            </a:extLst>
          </p:cNvPr>
          <p:cNvCxnSpPr>
            <a:cxnSpLocks/>
          </p:cNvCxnSpPr>
          <p:nvPr/>
        </p:nvCxnSpPr>
        <p:spPr>
          <a:xfrm flipH="1">
            <a:off x="2515011" y="4776819"/>
            <a:ext cx="1943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2DA280B-AF54-0EE6-6DB1-6C82355FE12D}"/>
              </a:ext>
            </a:extLst>
          </p:cNvPr>
          <p:cNvCxnSpPr/>
          <p:nvPr/>
        </p:nvCxnSpPr>
        <p:spPr>
          <a:xfrm flipV="1">
            <a:off x="4458984" y="449726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035DA3E-DFEA-C062-17EA-19AD491B78A6}"/>
              </a:ext>
            </a:extLst>
          </p:cNvPr>
          <p:cNvCxnSpPr>
            <a:cxnSpLocks/>
          </p:cNvCxnSpPr>
          <p:nvPr/>
        </p:nvCxnSpPr>
        <p:spPr>
          <a:xfrm flipV="1">
            <a:off x="7304803" y="4774437"/>
            <a:ext cx="0" cy="670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9DE8829-174A-DAB8-E894-10BBF0D9ACE7}"/>
              </a:ext>
            </a:extLst>
          </p:cNvPr>
          <p:cNvCxnSpPr>
            <a:cxnSpLocks/>
          </p:cNvCxnSpPr>
          <p:nvPr/>
        </p:nvCxnSpPr>
        <p:spPr>
          <a:xfrm flipH="1">
            <a:off x="6090635" y="4785265"/>
            <a:ext cx="120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85FBCB9-DCD5-50B9-66B0-BE717C9CDB73}"/>
              </a:ext>
            </a:extLst>
          </p:cNvPr>
          <p:cNvCxnSpPr/>
          <p:nvPr/>
        </p:nvCxnSpPr>
        <p:spPr>
          <a:xfrm flipV="1">
            <a:off x="6091508" y="450571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0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ru-RU" dirty="0"/>
              <a:t>Операторы ++ и --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Увеличивают или уменьшают </a:t>
            </a:r>
            <a:r>
              <a:rPr lang="ru-RU" sz="1600" b="1" dirty="0">
                <a:solidFill>
                  <a:srgbClr val="24292F"/>
                </a:solidFill>
              </a:rPr>
              <a:t>адрес</a:t>
            </a:r>
            <a:r>
              <a:rPr lang="ru-RU" sz="1600" dirty="0">
                <a:solidFill>
                  <a:srgbClr val="24292F"/>
                </a:solidFill>
              </a:rPr>
              <a:t> хранимый в указателе на: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если посмотреть изменение адреса в байтах, то разница будет равна размеру типа указателя в байтах;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если представить всю память как массив элементов типа указателя, то разница будет 1 элемент;</a:t>
            </a: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Типичное применение операторов ++ и -- –  это итерирование по элементам массива: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838200" y="3193218"/>
            <a:ext cx="3456397" cy="131856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....26b0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....26b4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A21BD3-976B-E20F-46C9-24294746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215" y="2813416"/>
            <a:ext cx="6923671" cy="1698371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87FA1C3-21B7-CCD7-F89A-FCC7C3CF8183}"/>
              </a:ext>
            </a:extLst>
          </p:cNvPr>
          <p:cNvSpPr/>
          <p:nvPr/>
        </p:nvSpPr>
        <p:spPr>
          <a:xfrm>
            <a:off x="838199" y="5220095"/>
            <a:ext cx="3456397" cy="132556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66296E0-E09A-3E06-4FEB-B62042D85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92169"/>
              </p:ext>
            </p:extLst>
          </p:nvPr>
        </p:nvGraphicFramePr>
        <p:xfrm>
          <a:off x="4656050" y="5357896"/>
          <a:ext cx="6876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00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3624487365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92949206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37296623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221289629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curr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304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+, -, +=, -=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- Случай сложения/вычитания адреса и целого числа</a:t>
            </a:r>
            <a:r>
              <a:rPr lang="en-US" sz="1500" dirty="0">
                <a:solidFill>
                  <a:srgbClr val="24292F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Сложение адреса и целого числа </a:t>
            </a:r>
            <a:r>
              <a:rPr lang="ru-RU" sz="1500" dirty="0">
                <a:solidFill>
                  <a:srgbClr val="24292F"/>
                </a:solidFill>
                <a:latin typeface="Consolas" panose="020B0609020204030204" pitchFamily="49" charset="0"/>
              </a:rPr>
              <a:t>N</a:t>
            </a:r>
            <a:r>
              <a:rPr lang="ru-RU" sz="1500" dirty="0">
                <a:solidFill>
                  <a:srgbClr val="24292F"/>
                </a:solidFill>
              </a:rPr>
              <a:t> смещает адрес вперёд на: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500" dirty="0">
                <a:solidFill>
                  <a:srgbClr val="24292F"/>
                </a:solidFill>
                <a:latin typeface="Consolas" panose="020B0609020204030204" pitchFamily="49" charset="0"/>
              </a:rPr>
              <a:t>N * </a:t>
            </a:r>
            <a:r>
              <a:rPr lang="ru-RU" sz="1500" dirty="0" err="1">
                <a:solidFill>
                  <a:srgbClr val="24292F"/>
                </a:solidFill>
                <a:latin typeface="Consolas" panose="020B0609020204030204" pitchFamily="49" charset="0"/>
              </a:rPr>
              <a:t>sizeof</a:t>
            </a:r>
            <a:r>
              <a:rPr lang="ru-RU" sz="1500" dirty="0">
                <a:solidFill>
                  <a:srgbClr val="24292F"/>
                </a:solidFill>
                <a:latin typeface="Consolas" panose="020B0609020204030204" pitchFamily="49" charset="0"/>
              </a:rPr>
              <a:t>(тип)</a:t>
            </a:r>
            <a:r>
              <a:rPr lang="ru-RU" sz="1500" dirty="0">
                <a:solidFill>
                  <a:srgbClr val="24292F"/>
                </a:solidFill>
              </a:rPr>
              <a:t> байт;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500" dirty="0">
                <a:solidFill>
                  <a:srgbClr val="24292F"/>
                </a:solidFill>
                <a:latin typeface="Consolas" panose="020B0609020204030204" pitchFamily="49" charset="0"/>
              </a:rPr>
              <a:t>N</a:t>
            </a:r>
            <a:r>
              <a:rPr lang="ru-RU" sz="1500" dirty="0">
                <a:solidFill>
                  <a:srgbClr val="24292F"/>
                </a:solidFill>
              </a:rPr>
              <a:t> элементов типа указателя.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Вычитание, соответственно, смещает адрес назад.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- Сложение адресов НЕ работает.</a:t>
            </a:r>
            <a:endParaRPr lang="en-US" sz="15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- Случай вычитания адреса из адреса.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Существует специальный тип, предназначенные для сохранения результата разности указателей: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  <a:hlinkClick r:id="rId2"/>
              </a:rPr>
              <a:t>std::</a:t>
            </a:r>
            <a:r>
              <a:rPr lang="en-US" sz="1500" dirty="0" err="1">
                <a:solidFill>
                  <a:srgbClr val="24292F"/>
                </a:solidFill>
                <a:latin typeface="Consolas" panose="020B0609020204030204" pitchFamily="49" charset="0"/>
                <a:hlinkClick r:id="rId2"/>
              </a:rPr>
              <a:t>ptrdiff_t</a:t>
            </a:r>
            <a:r>
              <a:rPr lang="ru-RU" sz="1500" dirty="0">
                <a:solidFill>
                  <a:srgbClr val="24292F"/>
                </a:solidFill>
              </a:rPr>
              <a:t>.</a:t>
            </a: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Вычитание адреса из адреса возвращает НЕ количество байт, а количество элементов типа указателя которое помещается между двумя адресами, т.е. разницу в байтах делённую на размер типа в байтах. </a:t>
            </a:r>
            <a:endParaRPr lang="en-US" sz="15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7380822" y="1825626"/>
            <a:ext cx="3972978" cy="132755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....7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....7f</a:t>
            </a:r>
            <a:r>
              <a:rPr lang="en-US" sz="12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F23E934-2D8B-08B3-D683-3D1CEEC514A0}"/>
              </a:ext>
            </a:extLst>
          </p:cNvPr>
          <p:cNvSpPr/>
          <p:nvPr/>
        </p:nvSpPr>
        <p:spPr>
          <a:xfrm>
            <a:off x="2941074" y="4984351"/>
            <a:ext cx="6309852" cy="132754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1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 2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8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46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[ ]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Т.к. указатели часто используются для работы с массивами, к ним применим оператор квадратные скобки </a:t>
            </a:r>
            <a:r>
              <a:rPr lang="en-US" sz="1600" dirty="0">
                <a:solidFill>
                  <a:srgbClr val="24292F"/>
                </a:solidFill>
              </a:rPr>
              <a:t>[ ].</a:t>
            </a: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 точки зрения C++ выражение: </a:t>
            </a:r>
            <a:r>
              <a:rPr lang="ru-RU" sz="1400" dirty="0">
                <a:solidFill>
                  <a:srgbClr val="24292F"/>
                </a:solidFill>
                <a:latin typeface="Consolas" panose="020B0609020204030204" pitchFamily="49" charset="0"/>
              </a:rPr>
              <a:t>указатель + число</a:t>
            </a:r>
            <a:endParaRPr lang="ru-RU" sz="16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эквивалентно выражению:          </a:t>
            </a:r>
            <a:r>
              <a:rPr lang="ru-RU" sz="1400" dirty="0">
                <a:solidFill>
                  <a:srgbClr val="24292F"/>
                </a:solidFill>
                <a:latin typeface="Consolas" panose="020B0609020204030204" pitchFamily="49" charset="0"/>
              </a:rPr>
              <a:t>указатель[число]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При этом само число вполне может быть отрицательным: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2941074" y="2834469"/>
            <a:ext cx="6309852" cy="116334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n-NO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*(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*(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 20 30</a:t>
            </a:r>
            <a:endParaRPr lang="nn-NO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nn-NO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 20 30</a:t>
            </a:r>
            <a:endParaRPr lang="nn-NO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4FE840-9595-EF09-9127-0342D0AB1F54}"/>
              </a:ext>
            </a:extLst>
          </p:cNvPr>
          <p:cNvSpPr/>
          <p:nvPr/>
        </p:nvSpPr>
        <p:spPr>
          <a:xfrm>
            <a:off x="2941074" y="4540516"/>
            <a:ext cx="6309852" cy="93229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nn-NO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nn-NO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 20 30</a:t>
            </a:r>
            <a:endParaRPr lang="nn-NO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78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[ ]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Оператор</a:t>
            </a:r>
            <a:r>
              <a:rPr lang="en-US" sz="1600" dirty="0">
                <a:solidFill>
                  <a:srgbClr val="24292F"/>
                </a:solidFill>
              </a:rPr>
              <a:t> [ ]</a:t>
            </a:r>
            <a:r>
              <a:rPr lang="ru-RU" sz="1600" dirty="0">
                <a:solidFill>
                  <a:srgbClr val="24292F"/>
                </a:solidFill>
              </a:rPr>
              <a:t> позволяет в выражении поменять указатель и число местами.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 точки зрения C++ выражение: </a:t>
            </a:r>
            <a:r>
              <a:rPr lang="ru-RU" sz="1400" dirty="0">
                <a:solidFill>
                  <a:srgbClr val="24292F"/>
                </a:solidFill>
                <a:latin typeface="Consolas" panose="020B0609020204030204" pitchFamily="49" charset="0"/>
              </a:rPr>
              <a:t>число </a:t>
            </a:r>
            <a:r>
              <a:rPr lang="en-US" sz="1400" dirty="0">
                <a:solidFill>
                  <a:srgbClr val="24292F"/>
                </a:solidFill>
                <a:latin typeface="Consolas" panose="020B0609020204030204" pitchFamily="49" charset="0"/>
              </a:rPr>
              <a:t>+ </a:t>
            </a:r>
            <a:r>
              <a:rPr lang="ru-RU" sz="1400" dirty="0">
                <a:solidFill>
                  <a:srgbClr val="24292F"/>
                </a:solidFill>
                <a:latin typeface="Consolas" panose="020B0609020204030204" pitchFamily="49" charset="0"/>
              </a:rPr>
              <a:t>указатель</a:t>
            </a:r>
            <a:endParaRPr lang="ru-RU" sz="16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эквивалентно выражению:          число</a:t>
            </a:r>
            <a:r>
              <a:rPr lang="ru-RU" sz="1400" dirty="0">
                <a:solidFill>
                  <a:srgbClr val="24292F"/>
                </a:solidFill>
                <a:latin typeface="Consolas" panose="020B0609020204030204" pitchFamily="49" charset="0"/>
              </a:rPr>
              <a:t>[указатель]</a:t>
            </a:r>
            <a:endParaRPr lang="ru-RU" sz="12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Такая форма записи, как правило, нигде не используется, но с точки зрения языка, конструкция валидная.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2518453" y="3149968"/>
            <a:ext cx="7155093" cy="116639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n-NO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*(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*(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 20 30</a:t>
            </a:r>
            <a:endParaRPr lang="nn-NO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nn-NO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nn-NO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 20 30</a:t>
            </a:r>
            <a:endParaRPr lang="nn-NO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7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Варианты применения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4091489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выделение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Для приложений сложнее "</a:t>
            </a:r>
            <a:r>
              <a:rPr lang="en-US" sz="1600" dirty="0">
                <a:solidFill>
                  <a:srgbClr val="24292F"/>
                </a:solidFill>
              </a:rPr>
              <a:t>Hello, World</a:t>
            </a:r>
            <a:r>
              <a:rPr lang="ru-RU" sz="1600" dirty="0">
                <a:solidFill>
                  <a:srgbClr val="24292F"/>
                </a:solidFill>
              </a:rPr>
              <a:t>" 8 МБ памяти стека, как правило</a:t>
            </a:r>
            <a:r>
              <a:rPr lang="en-US" sz="1600" dirty="0">
                <a:solidFill>
                  <a:srgbClr val="24292F"/>
                </a:solidFill>
              </a:rPr>
              <a:t>,</a:t>
            </a:r>
            <a:r>
              <a:rPr lang="ru-RU" sz="1600" dirty="0">
                <a:solidFill>
                  <a:srgbClr val="24292F"/>
                </a:solidFill>
              </a:rPr>
              <a:t> не достаточно и приходится использовать дополнительную память из кучи (</a:t>
            </a:r>
            <a:r>
              <a:rPr lang="en-US" sz="1600" dirty="0">
                <a:solidFill>
                  <a:srgbClr val="24292F"/>
                </a:solidFill>
              </a:rPr>
              <a:t>Heap</a:t>
            </a:r>
            <a:r>
              <a:rPr lang="ru-RU" sz="1600" dirty="0">
                <a:solidFill>
                  <a:srgbClr val="24292F"/>
                </a:solidFill>
              </a:rPr>
              <a:t>)</a:t>
            </a:r>
            <a:r>
              <a:rPr lang="en-US" sz="1600" dirty="0">
                <a:solidFill>
                  <a:srgbClr val="24292F"/>
                </a:solidFill>
              </a:rPr>
              <a:t>. </a:t>
            </a:r>
            <a:r>
              <a:rPr lang="ru-RU" sz="1600" dirty="0">
                <a:solidFill>
                  <a:srgbClr val="24292F"/>
                </a:solidFill>
              </a:rPr>
              <a:t>Чтобы не занимать память, в те моменты, когда программа в ней не нуждается, память из кучи выделяется и освобождается динамически в процессе работы программы.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Локальные переменные создаются обычным образом позволяют получить доступ к выделенной памяти через имя. К переменной созданной динамически можно получить доступ только через адрес и чтобы его сохранить нужна переменная-указатель: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Локальные переменные (и параметры функции) автоматически уничтожаются после выхода из блока в котором они были созданы и освобождают занимаемую память. Переменная созданная вручную будет существовать, пока не будет освобождена вручную. Если потерять адрес переменной, то удалить её будет не возможно. Такой случай называется утечкой памяти</a:t>
            </a:r>
            <a:r>
              <a:rPr lang="en-US" sz="1600" dirty="0">
                <a:solidFill>
                  <a:srgbClr val="24292F"/>
                </a:solidFill>
              </a:rPr>
              <a:t>:</a:t>
            </a: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FAFB6-239E-448C-9B8D-C771C2BEB35D}"/>
              </a:ext>
            </a:extLst>
          </p:cNvPr>
          <p:cNvSpPr/>
          <p:nvPr/>
        </p:nvSpPr>
        <p:spPr>
          <a:xfrm>
            <a:off x="3285871" y="3530276"/>
            <a:ext cx="5620258" cy="91213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Локальная переменная a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(создана на стеке)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Локальная переменная p и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    // переменная созданная в куче (без имени)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ru-RU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Так можно, но обычно не делают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063708A-F976-9851-E61F-8407CF773763}"/>
              </a:ext>
            </a:extLst>
          </p:cNvPr>
          <p:cNvSpPr/>
          <p:nvPr/>
        </p:nvSpPr>
        <p:spPr>
          <a:xfrm>
            <a:off x="3285871" y="5680656"/>
            <a:ext cx="5620258" cy="49630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Освобождаем память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Освобождаем память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10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выделение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Кроме выделения памяти под одиночную переменную можно выделить блок памяти (массив).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случае статического массива, его размер должен быть константой времени компиляции, т.е. быть известен до того, как программа будет запущена. Для массивов, созданных динамически такого ограничения нет.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Некоторые компиляторы позволяют задавать размер статического массива в процессе выполнения программы, но это является нестандартным расширением и </a:t>
            </a:r>
            <a:r>
              <a:rPr lang="ru-RU" sz="1600" b="1" dirty="0">
                <a:solidFill>
                  <a:srgbClr val="24292F"/>
                </a:solidFill>
              </a:rPr>
              <a:t>ошибкой</a:t>
            </a:r>
            <a:r>
              <a:rPr lang="ru-RU" sz="1600" dirty="0">
                <a:solidFill>
                  <a:srgbClr val="24292F"/>
                </a:solidFill>
              </a:rPr>
              <a:t> с точки зрения С++. Такая возможность допускается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компиляторами для лучшей совместимости с </a:t>
            </a:r>
            <a:r>
              <a:rPr lang="ru-RU" sz="1600" dirty="0" err="1">
                <a:solidFill>
                  <a:srgbClr val="24292F"/>
                </a:solidFill>
              </a:rPr>
              <a:t>С</a:t>
            </a:r>
            <a:r>
              <a:rPr lang="ru-RU" sz="1600" dirty="0">
                <a:solidFill>
                  <a:srgbClr val="24292F"/>
                </a:solidFill>
              </a:rPr>
              <a:t>, т.к. в С есть такая возможность, которая называется </a:t>
            </a:r>
            <a:r>
              <a:rPr lang="en-US" sz="1600" dirty="0">
                <a:solidFill>
                  <a:srgbClr val="24292F"/>
                </a:solidFill>
                <a:hlinkClick r:id="rId2"/>
              </a:rPr>
              <a:t>VLA (Variable-length array)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Динамически созданные массивы должны быть уничтожены тоже вручную при помощи соответствующей функции</a:t>
            </a:r>
            <a:r>
              <a:rPr lang="en-US" sz="1600" dirty="0">
                <a:solidFill>
                  <a:srgbClr val="24292F"/>
                </a:solidFill>
              </a:rPr>
              <a:t>: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Обратите внимание, что в этот раз у </a:t>
            </a:r>
            <a:r>
              <a:rPr lang="en-US" sz="1400" dirty="0">
                <a:solidFill>
                  <a:srgbClr val="24292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присутствуют пустые квадратные скобки</a:t>
            </a:r>
            <a:r>
              <a:rPr lang="en-US" sz="1600" dirty="0">
                <a:solidFill>
                  <a:srgbClr val="24292F"/>
                </a:solidFill>
              </a:rPr>
              <a:t>. </a:t>
            </a:r>
            <a:r>
              <a:rPr lang="ru-RU" sz="1600" dirty="0">
                <a:solidFill>
                  <a:srgbClr val="24292F"/>
                </a:solidFill>
              </a:rPr>
              <a:t>Кроме того, указатели нельзя смещать иначе удаление произойдет не правильно. Удалять элементы массива по одному тоже нельзя. Блоком создали, блоком удалили.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FAFB6-239E-448C-9B8D-C771C2BEB35D}"/>
              </a:ext>
            </a:extLst>
          </p:cNvPr>
          <p:cNvSpPr/>
          <p:nvPr/>
        </p:nvSpPr>
        <p:spPr>
          <a:xfrm>
            <a:off x="3193272" y="2187613"/>
            <a:ext cx="6529461" cy="87967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массив a (создан на стеке)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Локальная переменная-указатель p и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                   // массив созданный в куче (без имени)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)</a:t>
            </a:r>
            <a:r>
              <a:rPr lang="ru-RU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Аналогично но в стиле С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063708A-F976-9851-E61F-8407CF773763}"/>
              </a:ext>
            </a:extLst>
          </p:cNvPr>
          <p:cNvSpPr/>
          <p:nvPr/>
        </p:nvSpPr>
        <p:spPr>
          <a:xfrm>
            <a:off x="3285871" y="4789405"/>
            <a:ext cx="5620258" cy="49630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ru-RU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Освобождаем память выделенную через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[]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Освобождаем память выделенную через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malloc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57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выделение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Обратите внимание, что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и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free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не изменяют значение указателей, а только освобождают память. Из за этого можно допустить ошибку обращения к памяти, которая уже освобождена, что в лучшем случае приведет к падению программы. Если вы собираетесь использовать этот же указатель далее по тексту программы, имеет смысл вручную присвоить ему значение </a:t>
            </a:r>
            <a:r>
              <a:rPr lang="en-US" sz="1500" dirty="0" err="1">
                <a:solidFill>
                  <a:srgbClr val="24292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после освобождения памяти.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Вызов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24292F"/>
                </a:solidFill>
              </a:rPr>
              <a:t> </a:t>
            </a:r>
            <a:r>
              <a:rPr lang="ru-RU" sz="1800" dirty="0">
                <a:solidFill>
                  <a:srgbClr val="24292F"/>
                </a:solidFill>
              </a:rPr>
              <a:t>или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free</a:t>
            </a:r>
            <a:r>
              <a:rPr lang="en-US" sz="1800" dirty="0">
                <a:solidFill>
                  <a:srgbClr val="24292F"/>
                </a:solidFill>
              </a:rPr>
              <a:t> </a:t>
            </a:r>
            <a:r>
              <a:rPr lang="ru-RU" sz="1800" dirty="0">
                <a:solidFill>
                  <a:srgbClr val="24292F"/>
                </a:solidFill>
              </a:rPr>
              <a:t>для указателей равных </a:t>
            </a:r>
            <a:r>
              <a:rPr lang="en-US" sz="1500" dirty="0" err="1">
                <a:solidFill>
                  <a:srgbClr val="24292F"/>
                </a:solidFill>
                <a:latin typeface="Consolas" panose="020B0609020204030204" pitchFamily="49" charset="0"/>
              </a:rPr>
              <a:t>nullptr</a:t>
            </a:r>
            <a:r>
              <a:rPr lang="ru-RU" sz="1800" dirty="0">
                <a:solidFill>
                  <a:srgbClr val="24292F"/>
                </a:solidFill>
              </a:rPr>
              <a:t> не является ошибкой.</a:t>
            </a:r>
            <a:endParaRPr lang="ru-RU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73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массивами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0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По правилам C и C++ первое измерение статического массива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может "деградировать" (распадаться) до указателя (</a:t>
            </a:r>
            <a:r>
              <a:rPr lang="ru-RU" sz="1600" dirty="0" err="1">
                <a:solidFill>
                  <a:srgbClr val="24292F"/>
                </a:solidFill>
              </a:rPr>
              <a:t>Array</a:t>
            </a:r>
            <a:r>
              <a:rPr lang="ru-RU" sz="1600" dirty="0">
                <a:solidFill>
                  <a:srgbClr val="24292F"/>
                </a:solidFill>
              </a:rPr>
              <a:t> </a:t>
            </a:r>
            <a:r>
              <a:rPr lang="ru-RU" sz="1600" dirty="0" err="1">
                <a:solidFill>
                  <a:srgbClr val="24292F"/>
                </a:solidFill>
              </a:rPr>
              <a:t>Decay</a:t>
            </a:r>
            <a:r>
              <a:rPr lang="ru-RU" sz="1600" dirty="0">
                <a:solidFill>
                  <a:srgbClr val="24292F"/>
                </a:solidFill>
              </a:rPr>
              <a:t>).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 err="1">
                <a:solidFill>
                  <a:srgbClr val="24292F"/>
                </a:solidFill>
              </a:rPr>
              <a:t>Decay</a:t>
            </a:r>
            <a:r>
              <a:rPr lang="ru-RU" sz="1600" dirty="0">
                <a:solidFill>
                  <a:srgbClr val="24292F"/>
                </a:solidFill>
              </a:rPr>
              <a:t> - автоматическое преобразование к более простому типу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Например для многомерных статических массивов: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На второе и последующие измерения это правило не распространяется 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5DC7CE5-9857-253B-BE61-4473E5567B1D}"/>
              </a:ext>
            </a:extLst>
          </p:cNvPr>
          <p:cNvSpPr/>
          <p:nvPr/>
        </p:nvSpPr>
        <p:spPr>
          <a:xfrm>
            <a:off x="7213121" y="1690688"/>
            <a:ext cx="4103670" cy="159205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ОК.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 decay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ОК.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 decay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Здесь a и b - массивы </a:t>
            </a:r>
            <a:r>
              <a:rPr lang="ru-R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int-ов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и j - адреса нулевых элементов этих массивов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9026732-D287-8D5A-E21A-D2582FD0B532}"/>
              </a:ext>
            </a:extLst>
          </p:cNvPr>
          <p:cNvSpPr/>
          <p:nvPr/>
        </p:nvSpPr>
        <p:spPr>
          <a:xfrm>
            <a:off x="7213120" y="3417678"/>
            <a:ext cx="4103671" cy="208838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Здесь a - массив из 10 массивов по 5 </a:t>
            </a:r>
            <a:r>
              <a:rPr lang="ru-R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int-ов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- адрес нулевого массива из 5 элементов</a:t>
            </a:r>
          </a:p>
          <a:p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- массив из 8-ми матриц 4x2 типа </a:t>
            </a:r>
            <a:r>
              <a:rPr lang="ru-R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- адрес нулевой матрицы 4x2 типа </a:t>
            </a:r>
            <a:r>
              <a:rPr lang="ru-R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8DC20C7-CFEF-E59C-655B-B3FA4A938A20}"/>
              </a:ext>
            </a:extLst>
          </p:cNvPr>
          <p:cNvSpPr/>
          <p:nvPr/>
        </p:nvSpPr>
        <p:spPr>
          <a:xfrm>
            <a:off x="7213119" y="5633032"/>
            <a:ext cx="4103671" cy="68475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5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массивами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Для создания динамических массивов (неудачное название), классически используется конструкция с ручным выделением и освобождением блоков памяти: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При этом адрес блока памяти сохраняется в указатель и в дальнейшем он используется для доступа к элементам массива при помощи квадратных скобок.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В данном случае сам массив выделяется из памяти кучи (</a:t>
            </a:r>
            <a:r>
              <a:rPr lang="en-US" sz="1500" dirty="0">
                <a:solidFill>
                  <a:srgbClr val="24292F"/>
                </a:solidFill>
              </a:rPr>
              <a:t>heap</a:t>
            </a:r>
            <a:r>
              <a:rPr lang="ru-RU" sz="1500" dirty="0">
                <a:solidFill>
                  <a:srgbClr val="24292F"/>
                </a:solidFill>
              </a:rPr>
              <a:t>), а память под указатель выделяется на стеке. Память выделенная в куче не будет освобождена, пока мы её руками не почистим. Обратите внимание, что для массивов используется </a:t>
            </a:r>
            <a:r>
              <a:rPr lang="en-US" sz="1500" b="0" dirty="0">
                <a:effectLst/>
                <a:latin typeface="Consolas" panose="020B0609020204030204" pitchFamily="49" charset="0"/>
              </a:rPr>
              <a:t>delete[].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/>
              <a:t>Кроме того, в данном примере указатели нельзя смещать, иначе удаление будет не корректным.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9026732-D287-8D5A-E21A-D2582FD0B532}"/>
              </a:ext>
            </a:extLst>
          </p:cNvPr>
          <p:cNvSpPr/>
          <p:nvPr/>
        </p:nvSpPr>
        <p:spPr>
          <a:xfrm>
            <a:off x="1260052" y="2834490"/>
            <a:ext cx="4610581" cy="188152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Создаём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&lt;rows;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[cols];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&lt;rows;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arr2D;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3EABC18-471E-07DA-0766-CE71009E6450}"/>
              </a:ext>
            </a:extLst>
          </p:cNvPr>
          <p:cNvSpPr/>
          <p:nvPr/>
        </p:nvSpPr>
        <p:spPr>
          <a:xfrm>
            <a:off x="6096000" y="2834489"/>
            <a:ext cx="4610582" cy="188152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Создаём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&lt;rows;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buff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*cols;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arr2D;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buff;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051F156-89B0-CB4E-E3FB-0C9FE9C22974}"/>
              </a:ext>
            </a:extLst>
          </p:cNvPr>
          <p:cNvSpPr/>
          <p:nvPr/>
        </p:nvSpPr>
        <p:spPr>
          <a:xfrm>
            <a:off x="4044165" y="2313749"/>
            <a:ext cx="4103671" cy="40895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Создаём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2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Каждая программа (игра, калькулятор, </a:t>
            </a:r>
            <a:r>
              <a:rPr lang="en-US" sz="1600" dirty="0" err="1">
                <a:solidFill>
                  <a:srgbClr val="24292F"/>
                </a:solidFill>
              </a:rPr>
              <a:t>hello_world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приложение и т.д.) считает, что ей доступны все ячейки памяти (вплоть до 16 ЭБ), но в реальности физической памяти может быть меньше, поэтому программа не сама определяет куда размещать данные, а "спрашивать" у ОС. При этом ОС резервирует память для программы и сообщает ей место, где эта память расположена (естественно сначала физ. адрес транслируется в виртуальный).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Физическая память разделяется ОС на сегменты </a:t>
            </a:r>
            <a:r>
              <a:rPr lang="en-US" sz="1600" dirty="0">
                <a:solidFill>
                  <a:srgbClr val="24292F"/>
                </a:solidFill>
              </a:rPr>
              <a:t>(</a:t>
            </a:r>
            <a:r>
              <a:rPr lang="ru-RU" sz="1600" dirty="0">
                <a:solidFill>
                  <a:srgbClr val="24292F"/>
                </a:solidFill>
              </a:rPr>
              <a:t>страницы по 4 КБ для </a:t>
            </a:r>
            <a:r>
              <a:rPr lang="en-US" sz="1600" dirty="0">
                <a:solidFill>
                  <a:srgbClr val="24292F"/>
                </a:solidFill>
              </a:rPr>
              <a:t>Intel)</a:t>
            </a:r>
            <a:r>
              <a:rPr lang="ru-RU" sz="1600" dirty="0">
                <a:solidFill>
                  <a:srgbClr val="24292F"/>
                </a:solidFill>
              </a:rPr>
              <a:t> и по мере необходимости программе передаётся некоторое количество таких страниц. При этом ОС фиксирует, какой программе какие страницы были отданы и после завершения программы эти страницы отмечаются как свободные.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в программе обратиться по случайному адресу, то ОС попробует получить соответствующий адрес в физической памяти и если этот адрес находится в пределах страницы которая не принадлежит этой программе, то она будет завершена с ошибкой сегментации (</a:t>
            </a:r>
            <a:r>
              <a:rPr lang="en-US" sz="1600" dirty="0">
                <a:solidFill>
                  <a:srgbClr val="24292F"/>
                </a:solidFill>
              </a:rPr>
              <a:t>segmentation fault)</a:t>
            </a:r>
            <a:r>
              <a:rPr lang="ru-RU" sz="1600" dirty="0">
                <a:solidFill>
                  <a:srgbClr val="24292F"/>
                </a:solidFill>
              </a:rPr>
              <a:t>. Такое может произойти, например если вылезти за границы массива или обратиться к переменной, которая была уничтожена (через висячий указатель).</a:t>
            </a:r>
          </a:p>
        </p:txBody>
      </p:sp>
    </p:spTree>
    <p:extLst>
      <p:ext uri="{BB962C8B-B14F-4D97-AF65-F5344CB8AC3E}">
        <p14:creationId xmlns:p14="http://schemas.microsoft.com/office/powerpoint/2010/main" val="2771502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массивами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Из за перечисленного выше, у многих складывается ошибочное впечатление, что массив и указатель это одно и тоже. На самом деле это совершенно разные вещи. При создании массива выделяется достаточно памяти, чтобы поместились все его элементы. При создании указателя, выделяется только место достаточное для хранения адреса.</a:t>
            </a:r>
            <a:endParaRPr lang="en-US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44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С есть только 2 варианта передать данные в функцию: по значению и по указателю. В С++ добавлены ещё ссылки, которые под капотом, как правило сводятся к тем же указателям и являются скорее синтаксическим сахаром.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Передача в функцию адреса вместо значения, позволяет не создавать лишнюю копию и изменять исходное значение.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данном примере, параметр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получает копию адреса переменной </a:t>
            </a:r>
            <a:r>
              <a:rPr lang="en-US" sz="1500" dirty="0" err="1">
                <a:solidFill>
                  <a:srgbClr val="24292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и он используется для изменения значения </a:t>
            </a:r>
            <a:r>
              <a:rPr lang="en-US" sz="1500" dirty="0" err="1">
                <a:solidFill>
                  <a:srgbClr val="24292F"/>
                </a:solidFill>
                <a:latin typeface="Consolas" panose="020B0609020204030204" pitchFamily="49" charset="0"/>
              </a:rPr>
              <a:t>i</a:t>
            </a:r>
            <a:r>
              <a:rPr lang="ru-RU" sz="1600" dirty="0">
                <a:solidFill>
                  <a:srgbClr val="24292F"/>
                </a:solidFill>
              </a:rPr>
              <a:t>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FAFB6-239E-448C-9B8D-C771C2BEB35D}"/>
              </a:ext>
            </a:extLst>
          </p:cNvPr>
          <p:cNvSpPr/>
          <p:nvPr/>
        </p:nvSpPr>
        <p:spPr>
          <a:xfrm>
            <a:off x="4125626" y="2879533"/>
            <a:ext cx="3940747" cy="122829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set_zero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*p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set_zero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93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в функцию - 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Передать в функцию статический массив по значению в явном виде не возможно, только указатель/ссылку на него.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 Все перечисленные объявления соответствуют этому определению: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попробовать </a:t>
            </a:r>
            <a:r>
              <a:rPr lang="ru-RU" sz="1600" b="1" dirty="0">
                <a:solidFill>
                  <a:srgbClr val="24292F"/>
                </a:solidFill>
              </a:rPr>
              <a:t>дополнительно</a:t>
            </a:r>
            <a:r>
              <a:rPr lang="ru-RU" sz="1600" dirty="0">
                <a:solidFill>
                  <a:srgbClr val="24292F"/>
                </a:solidFill>
              </a:rPr>
              <a:t> определить функцию с любым из перечисленных выше заголовков, мы получим сообщение, о повторном определении, т.к. с точки зрения компилятора они не различимы.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5DC7CE5-9857-253B-BE61-4473E5567B1D}"/>
              </a:ext>
            </a:extLst>
          </p:cNvPr>
          <p:cNvSpPr/>
          <p:nvPr/>
        </p:nvSpPr>
        <p:spPr>
          <a:xfrm>
            <a:off x="4044165" y="3834632"/>
            <a:ext cx="4103670" cy="168377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&lt;size;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9026732-D287-8D5A-E21A-D2582FD0B532}"/>
              </a:ext>
            </a:extLst>
          </p:cNvPr>
          <p:cNvSpPr/>
          <p:nvPr/>
        </p:nvSpPr>
        <p:spPr>
          <a:xfrm>
            <a:off x="3462136" y="2269050"/>
            <a:ext cx="5267728" cy="104467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Все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эти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объявления - идентичны:</a:t>
            </a: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Число не имеет значения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62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в функцию - 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 точки зрения процессора, фикция – это просто последовательность байт, которая начинается по некоторому адресу. Процессор читает эти байты и последовательно исполняет. Например функция: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Может быть представлена в виде: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Таким образом ничто не мешает нам сохранить адрес этого байта в переменную-указатель (указатель на функцию) и в дальнейшем использовать её вместо имени функции: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9026732-D287-8D5A-E21A-D2582FD0B532}"/>
              </a:ext>
            </a:extLst>
          </p:cNvPr>
          <p:cNvSpPr/>
          <p:nvPr/>
        </p:nvSpPr>
        <p:spPr>
          <a:xfrm>
            <a:off x="3462136" y="2501030"/>
            <a:ext cx="5267728" cy="6750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82DE5CF-D920-FD14-AE8F-382108CD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92293"/>
              </p:ext>
            </p:extLst>
          </p:nvPr>
        </p:nvGraphicFramePr>
        <p:xfrm>
          <a:off x="2658000" y="3429000"/>
          <a:ext cx="6876000" cy="7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00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3624487365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92949206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37296623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221289629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sqr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3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xx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xx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af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ff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89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f8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c3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xx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xx</a:t>
                      </a:r>
                      <a:endParaRPr lang="ru-RU" sz="1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</a:tbl>
          </a:graphicData>
        </a:graphic>
      </p:graphicFrame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35308D3-8BD3-EF33-CAE5-6E77853D4F19}"/>
              </a:ext>
            </a:extLst>
          </p:cNvPr>
          <p:cNvSpPr/>
          <p:nvPr/>
        </p:nvSpPr>
        <p:spPr>
          <a:xfrm>
            <a:off x="3462136" y="5187334"/>
            <a:ext cx="5267728" cy="122451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25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20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в функцию - 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Разумеется, создавать дополнительные имена для функций не очень полезная возможность, поэтому указатели на функцию, как правило применяются для передачи функции как аргумент в другую функцию</a:t>
            </a:r>
            <a:r>
              <a:rPr lang="en-US" sz="1600" dirty="0">
                <a:solidFill>
                  <a:srgbClr val="24292F"/>
                </a:solidFill>
              </a:rPr>
              <a:t> (</a:t>
            </a:r>
            <a:r>
              <a:rPr lang="ru-RU" sz="1600" dirty="0">
                <a:solidFill>
                  <a:srgbClr val="24292F"/>
                </a:solidFill>
              </a:rPr>
              <a:t>функции высшего порядка</a:t>
            </a:r>
            <a:r>
              <a:rPr lang="en-US" sz="1600" dirty="0">
                <a:solidFill>
                  <a:srgbClr val="24292F"/>
                </a:solidFill>
              </a:rPr>
              <a:t>)</a:t>
            </a:r>
            <a:r>
              <a:rPr lang="ru-RU" sz="1600" dirty="0">
                <a:solidFill>
                  <a:srgbClr val="24292F"/>
                </a:solidFill>
              </a:rPr>
              <a:t>. Часто применяется в сортировках, поиске и других стандартных алгоритмах: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35308D3-8BD3-EF33-CAE5-6E77853D4F19}"/>
              </a:ext>
            </a:extLst>
          </p:cNvPr>
          <p:cNvSpPr/>
          <p:nvPr/>
        </p:nvSpPr>
        <p:spPr>
          <a:xfrm>
            <a:off x="3249281" y="2866604"/>
            <a:ext cx="5693439" cy="331035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bin_operation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псевдоним в стиле С++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 int(*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bin_operation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)(int, int);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псевдоним в стиле С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bin_operation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500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60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75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в функцию - </a:t>
            </a:r>
            <a:r>
              <a:rPr lang="en-US" sz="4400" dirty="0">
                <a:solidFill>
                  <a:srgbClr val="24292F"/>
                </a:solidFill>
              </a:rPr>
              <a:t>aliasing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В случае передачи данных в функцию по указателю (или ссылке) возможен случай, когда два и более параметров-указателей в действительности ссылаются на одну и тоже переменную или просто пересекающуюся область памяти</a:t>
            </a:r>
            <a:r>
              <a:rPr lang="en-US" sz="1500" dirty="0">
                <a:solidFill>
                  <a:srgbClr val="24292F"/>
                </a:solidFill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В С++ компилятор по умолчанию предполагает, что для указателей </a:t>
            </a:r>
            <a:r>
              <a:rPr lang="ru-RU" sz="1500" b="1" dirty="0">
                <a:solidFill>
                  <a:srgbClr val="24292F"/>
                </a:solidFill>
              </a:rPr>
              <a:t>разных типов</a:t>
            </a:r>
            <a:r>
              <a:rPr lang="ru-RU" sz="1500" dirty="0">
                <a:solidFill>
                  <a:srgbClr val="24292F"/>
                </a:solidFill>
              </a:rPr>
              <a:t> это не так (</a:t>
            </a:r>
            <a:r>
              <a:rPr lang="en-US" sz="1500" dirty="0">
                <a:solidFill>
                  <a:srgbClr val="24292F"/>
                </a:solidFill>
              </a:rPr>
              <a:t>Strict aliasing</a:t>
            </a:r>
            <a:r>
              <a:rPr lang="ru-RU" sz="1500" dirty="0">
                <a:solidFill>
                  <a:srgbClr val="24292F"/>
                </a:solidFill>
              </a:rPr>
              <a:t>). Нарушение данного правила приводит к неопределённому поведению</a:t>
            </a:r>
            <a:r>
              <a:rPr lang="en-US" sz="1500" dirty="0">
                <a:solidFill>
                  <a:srgbClr val="24292F"/>
                </a:solidFill>
              </a:rPr>
              <a:t>.</a:t>
            </a:r>
            <a:r>
              <a:rPr lang="ru-RU" sz="1500" dirty="0">
                <a:solidFill>
                  <a:srgbClr val="24292F"/>
                </a:solidFill>
              </a:rPr>
              <a:t> </a:t>
            </a: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В С ситуация обратная и из-за этого компилятор не может генерировать эффективный код и добавляет лишние операции работы с памятью. Чтобы дать компилятору гарантии, что объявляемый указатель адресует область памяти, на которую не ссылается никакой другой указатель используется ключевое слово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restrict</a:t>
            </a:r>
            <a:r>
              <a:rPr lang="en-US" sz="1500" dirty="0">
                <a:solidFill>
                  <a:srgbClr val="24292F"/>
                </a:solidFill>
              </a:rPr>
              <a:t> </a:t>
            </a:r>
            <a:r>
              <a:rPr lang="ru-RU" sz="1500" dirty="0">
                <a:solidFill>
                  <a:srgbClr val="24292F"/>
                </a:solidFill>
              </a:rPr>
              <a:t>(в С++ его нет).</a:t>
            </a: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24292F"/>
                </a:solidFill>
              </a:rPr>
              <a:t>Для указателей одинаковых типов, компилятор С++ не может полагаться на </a:t>
            </a:r>
            <a:r>
              <a:rPr lang="en-US" sz="1500" dirty="0">
                <a:solidFill>
                  <a:srgbClr val="24292F"/>
                </a:solidFill>
              </a:rPr>
              <a:t>strict aliasing </a:t>
            </a:r>
            <a:r>
              <a:rPr lang="ru-RU" sz="1500" dirty="0">
                <a:solidFill>
                  <a:srgbClr val="24292F"/>
                </a:solidFill>
              </a:rPr>
              <a:t>и поэтому может генерировать не очень оптимальны код. Многие компиляторы С++ поддерживают нестандартное расширение, добавляющее ключевое слово </a:t>
            </a:r>
            <a:r>
              <a:rPr lang="ru-RU" sz="1500" dirty="0">
                <a:solidFill>
                  <a:srgbClr val="24292F"/>
                </a:solidFill>
                <a:latin typeface="Consolas" panose="020B0609020204030204" pitchFamily="49" charset="0"/>
              </a:rPr>
              <a:t>__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restrict</a:t>
            </a:r>
            <a:r>
              <a:rPr lang="ru-RU" sz="1500" dirty="0">
                <a:solidFill>
                  <a:srgbClr val="24292F"/>
                </a:solidFill>
              </a:rPr>
              <a:t> (указывается после *), которое позволяет гарантировать компилятору </a:t>
            </a:r>
            <a:r>
              <a:rPr lang="ru-RU" sz="1500" dirty="0" err="1">
                <a:solidFill>
                  <a:srgbClr val="24292F"/>
                </a:solidFill>
              </a:rPr>
              <a:t>непересеченние</a:t>
            </a:r>
            <a:r>
              <a:rPr lang="ru-RU" sz="1500" dirty="0">
                <a:solidFill>
                  <a:srgbClr val="24292F"/>
                </a:solidFill>
              </a:rPr>
              <a:t> памяти.</a:t>
            </a:r>
            <a:endParaRPr lang="en-US" sz="1500" dirty="0">
              <a:solidFill>
                <a:srgbClr val="24292F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FAFB6-239E-448C-9B8D-C771C2BEB35D}"/>
              </a:ext>
            </a:extLst>
          </p:cNvPr>
          <p:cNvSpPr/>
          <p:nvPr/>
        </p:nvSpPr>
        <p:spPr>
          <a:xfrm>
            <a:off x="4125626" y="2951545"/>
            <a:ext cx="3940747" cy="162045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Изменение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не влияет на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 = foo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&amp;x);</a:t>
            </a:r>
          </a:p>
        </p:txBody>
      </p:sp>
    </p:spTree>
    <p:extLst>
      <p:ext uri="{BB962C8B-B14F-4D97-AF65-F5344CB8AC3E}">
        <p14:creationId xmlns:p14="http://schemas.microsoft.com/office/powerpoint/2010/main" val="526603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адреса из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С++, редко используют возврат сырых указателей или ссылок из функции, т.к. это может приводить к появлению висячих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указателей/ссылок: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Такое можно встретить, когда функция специально предназначена для создания объектов в куче или функции передаётся уже выделенный блок памяти и возвращаемый указатель будет находится где-то внутри этого блока: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FAFB6-239E-448C-9B8D-C771C2BEB35D}"/>
              </a:ext>
            </a:extLst>
          </p:cNvPr>
          <p:cNvSpPr/>
          <p:nvPr/>
        </p:nvSpPr>
        <p:spPr>
          <a:xfrm>
            <a:off x="2915482" y="2458326"/>
            <a:ext cx="6361037" cy="125714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Висячий указатель, т.к. переменная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удалена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D6525D9-EB2A-4AB9-1DB6-55A00C157055}"/>
              </a:ext>
            </a:extLst>
          </p:cNvPr>
          <p:cNvSpPr/>
          <p:nvPr/>
        </p:nvSpPr>
        <p:spPr>
          <a:xfrm>
            <a:off x="2915481" y="4348174"/>
            <a:ext cx="6361037" cy="22262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914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через 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На указателях и ссылках основывается одна из реализаций идеи полиморфизма в С++, а точнее реализация полиморфизма через наследование.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Об этом подробнее будет в блоке про указатели и ООП.</a:t>
            </a:r>
          </a:p>
        </p:txBody>
      </p:sp>
    </p:spTree>
    <p:extLst>
      <p:ext uri="{BB962C8B-B14F-4D97-AF65-F5344CB8AC3E}">
        <p14:creationId xmlns:p14="http://schemas.microsoft.com/office/powerpoint/2010/main" val="216026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Как читать тип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4203659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Декларация типов </a:t>
            </a:r>
            <a:r>
              <a:rPr lang="en-US" dirty="0"/>
              <a:t>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Когда появляются указатели типы становится очень сложно читать.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Чтобы научится это делать, нужно запомнить специальное правило: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Направо, налево, наружу, повторить.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Это значит, что когда вы читаете тип переменной, то читаете его как бы по спирали начиная от имени: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0) найти имя переменной;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1) Посмотреть что стоит сразу справа от имени и прочитать один элемент: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  - Если ничего, то переходим на (2)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  - Если закрывающая скобочка, то переходим на (2)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  - Если открывающая скобочка, то читаем все до закрывающей скобки.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  - Если после квадратных скобок идут ещё квадратные скобки, продолжаем читать их тоже.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2) Посмотреть что стоит сразу слева от имени и прочитать 1 элемент.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3) Выйти на следующий круг и начать с пункта (1)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Здесь можно получить расшифровку типа указателя: </a:t>
            </a:r>
            <a:r>
              <a:rPr lang="en-US" sz="1600" dirty="0">
                <a:solidFill>
                  <a:srgbClr val="24292F"/>
                </a:solidFill>
                <a:hlinkClick r:id="rId2"/>
              </a:rPr>
              <a:t>https://cdecl.org/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4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2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Каждой программе при старте выделяется область памяти которая называется стек (размер определяется ОС </a:t>
            </a:r>
            <a:r>
              <a:rPr lang="en-US" sz="1600" dirty="0">
                <a:solidFill>
                  <a:srgbClr val="24292F"/>
                </a:solidFill>
              </a:rPr>
              <a:t>~ 8 </a:t>
            </a:r>
            <a:r>
              <a:rPr lang="ru-RU" sz="1600" dirty="0">
                <a:solidFill>
                  <a:srgbClr val="24292F"/>
                </a:solidFill>
              </a:rPr>
              <a:t>МБ, но можно настроить).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Каждый раз, когда в программе создаётся локальная переменная, вызывается функция, в функцию передаются параметры и из функции возвращается значение – используется память стека.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Таким образом вся стековая память может быть израсходована, например при большом количестве рекурсивных</a:t>
            </a:r>
            <a:r>
              <a:rPr lang="en-US" sz="1600" dirty="0">
                <a:solidFill>
                  <a:srgbClr val="24292F"/>
                </a:solidFill>
              </a:rPr>
              <a:t> (</a:t>
            </a:r>
            <a:r>
              <a:rPr lang="ru-RU" sz="1600" dirty="0">
                <a:solidFill>
                  <a:srgbClr val="24292F"/>
                </a:solidFill>
              </a:rPr>
              <a:t>не обязательно</a:t>
            </a:r>
            <a:r>
              <a:rPr lang="en-US" sz="1600" dirty="0">
                <a:solidFill>
                  <a:srgbClr val="24292F"/>
                </a:solidFill>
              </a:rPr>
              <a:t>)</a:t>
            </a:r>
            <a:r>
              <a:rPr lang="ru-RU" sz="1600" dirty="0">
                <a:solidFill>
                  <a:srgbClr val="24292F"/>
                </a:solidFill>
              </a:rPr>
              <a:t> вызовов или, если создать достаточно большой статический массив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600" dirty="0">
                <a:solidFill>
                  <a:srgbClr val="24292F"/>
                </a:solidFill>
              </a:rPr>
              <a:t>). Переполнение стека, как правило, сопровождается ошибкой </a:t>
            </a:r>
            <a:r>
              <a:rPr lang="en-US" sz="1600" dirty="0">
                <a:solidFill>
                  <a:srgbClr val="24292F"/>
                </a:solidFill>
              </a:rPr>
              <a:t>stack overflow</a:t>
            </a:r>
            <a:r>
              <a:rPr lang="ru-RU" sz="1600" dirty="0">
                <a:solidFill>
                  <a:srgbClr val="24292F"/>
                </a:solidFill>
              </a:rPr>
              <a:t>. Память выделенная под локальные переменные или параметры </a:t>
            </a:r>
            <a:r>
              <a:rPr lang="ru-RU" sz="1600" b="1" dirty="0">
                <a:solidFill>
                  <a:srgbClr val="24292F"/>
                </a:solidFill>
              </a:rPr>
              <a:t>автоматически</a:t>
            </a:r>
            <a:r>
              <a:rPr lang="ru-RU" sz="1600" dirty="0">
                <a:solidFill>
                  <a:srgbClr val="24292F"/>
                </a:solidFill>
              </a:rPr>
              <a:t> освобождается при выходе из функции и в дальнейшем используется повторно.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Вся оставшаяся свободная память называется кучей (</a:t>
            </a:r>
            <a:r>
              <a:rPr lang="en-US" sz="1600" dirty="0">
                <a:solidFill>
                  <a:srgbClr val="24292F"/>
                </a:solidFill>
              </a:rPr>
              <a:t>Heap</a:t>
            </a:r>
            <a:r>
              <a:rPr lang="ru-RU" sz="1600" dirty="0">
                <a:solidFill>
                  <a:srgbClr val="24292F"/>
                </a:solidFill>
              </a:rPr>
              <a:t>)</a:t>
            </a:r>
            <a:r>
              <a:rPr lang="en-US" sz="1600" dirty="0">
                <a:solidFill>
                  <a:srgbClr val="24292F"/>
                </a:solidFill>
              </a:rPr>
              <a:t>. </a:t>
            </a:r>
            <a:r>
              <a:rPr lang="ru-RU" sz="1600" dirty="0">
                <a:solidFill>
                  <a:srgbClr val="24292F"/>
                </a:solidFill>
              </a:rPr>
              <a:t>Если требуется разместить в памяти что-то большое, то можно попросить у ОС выделить фрагмент памяти требуемого размера из кучи и, если такой есть (непрерывный), он будет динамически выделен. Как только программа больше не нуждается в этой памяти её нужно вернуть операционной системе </a:t>
            </a:r>
            <a:r>
              <a:rPr lang="ru-RU" sz="1600" b="1" dirty="0">
                <a:solidFill>
                  <a:srgbClr val="24292F"/>
                </a:solidFill>
              </a:rPr>
              <a:t>вручную</a:t>
            </a:r>
            <a:r>
              <a:rPr lang="ru-RU" sz="1600" dirty="0">
                <a:solidFill>
                  <a:srgbClr val="24292F"/>
                </a:solidFill>
              </a:rPr>
              <a:t> иначе она так и будет числиться как занятая программой, пока программа не завершится. Такой случай называется утечкой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386152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Декларация типов </a:t>
            </a:r>
            <a:r>
              <a:rPr lang="en-US" dirty="0"/>
              <a:t>C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71B33C9-51F9-13A8-DDAD-D68341F48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252" y="4014646"/>
            <a:ext cx="1656242" cy="247822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B61F9B-9B74-3CBD-E62A-33EA63C4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80" y="1536417"/>
            <a:ext cx="1804986" cy="2478229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54FD5BF-647B-C63D-9B4F-9C03633C160A}"/>
              </a:ext>
            </a:extLst>
          </p:cNvPr>
          <p:cNvSpPr/>
          <p:nvPr/>
        </p:nvSpPr>
        <p:spPr>
          <a:xfrm>
            <a:off x="4205826" y="1906210"/>
            <a:ext cx="5844605" cy="173864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это (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массив из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указателей на (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a0, a1, a2, a3, a4, a5, a6;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&amp;a0;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 // Указатель на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&amp;a1;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Указатель на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</a:t>
            </a:r>
          </a:p>
          <a:p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&amp;a6;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Указатель на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A7251A-026B-ECB7-BA09-7503ADB40FF1}"/>
              </a:ext>
            </a:extLst>
          </p:cNvPr>
          <p:cNvSpPr/>
          <p:nvPr/>
        </p:nvSpPr>
        <p:spPr>
          <a:xfrm>
            <a:off x="4205826" y="4122009"/>
            <a:ext cx="5844605" cy="114569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это (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указатель на (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массив из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-ов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        // Массив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&amp;</a:t>
            </a:r>
            <a:r>
              <a:rPr lang="ru-R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Указатель на массив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5CFF655-16C3-25FF-CD9E-65B608630F77}"/>
              </a:ext>
            </a:extLst>
          </p:cNvPr>
          <p:cNvSpPr/>
          <p:nvPr/>
        </p:nvSpPr>
        <p:spPr>
          <a:xfrm>
            <a:off x="4205825" y="5347184"/>
            <a:ext cx="5844605" cy="114569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Здесь на шаге (1) справа от имени скобочки и через них мы пройти не можем пока не прочитали всё что в них есть, после чего мы выходим из скобочек наружу и читаем дальше</a:t>
            </a:r>
          </a:p>
        </p:txBody>
      </p:sp>
    </p:spTree>
    <p:extLst>
      <p:ext uri="{BB962C8B-B14F-4D97-AF65-F5344CB8AC3E}">
        <p14:creationId xmlns:p14="http://schemas.microsoft.com/office/powerpoint/2010/main" val="3562596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Декларация типов </a:t>
            </a:r>
            <a:r>
              <a:rPr lang="en-US" dirty="0"/>
              <a:t>C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54FD5BF-647B-C63D-9B4F-9C03633C160A}"/>
              </a:ext>
            </a:extLst>
          </p:cNvPr>
          <p:cNvSpPr/>
          <p:nvPr/>
        </p:nvSpPr>
        <p:spPr>
          <a:xfrm>
            <a:off x="4802611" y="2262653"/>
            <a:ext cx="6849167" cy="173864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 -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это массив из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указателей на двумерный массив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x3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 элементами типа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Матрица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Матрица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{&amp;mat1};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70EF9D-FA5C-F66A-E4D1-554E7E87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(*(*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1F1EBA8-C541-C903-C64A-FA50EEE2F191}"/>
              </a:ext>
            </a:extLst>
          </p:cNvPr>
          <p:cNvSpPr/>
          <p:nvPr/>
        </p:nvSpPr>
        <p:spPr>
          <a:xfrm>
            <a:off x="6331975" y="4332343"/>
            <a:ext cx="5319803" cy="173864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это указатель на функцию от двух аргументов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в возвращающую указатель на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Код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(*(*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&amp;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5602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Декларация типов </a:t>
            </a:r>
            <a:r>
              <a:rPr lang="en-US" dirty="0"/>
              <a:t>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Чтобы не выписывать сложные типы вручную, можно создать переменную-указатель при помощи ключевого слова </a:t>
            </a:r>
            <a:r>
              <a:rPr lang="en-US" sz="1400" dirty="0">
                <a:solidFill>
                  <a:srgbClr val="24292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24292F"/>
                </a:solidFill>
              </a:rPr>
              <a:t>. </a:t>
            </a:r>
            <a:r>
              <a:rPr lang="ru-RU" sz="1600" dirty="0">
                <a:solidFill>
                  <a:srgbClr val="24292F"/>
                </a:solidFill>
              </a:rPr>
              <a:t>В этом случае, компилятор автоматически выведет тип переменной на основе типа инициализатора: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3581828" y="2630454"/>
            <a:ext cx="5028344" cy="159709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one: int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i: int*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j: int**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Код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foo: int *(*foo)(int, double)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17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Замечания про * и </a:t>
            </a:r>
            <a:r>
              <a:rPr lang="en-US" dirty="0"/>
              <a:t>&amp;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В таком выражении * - это часть типа. Тип: </a:t>
            </a:r>
            <a:r>
              <a:rPr lang="ru-R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Здесь тоже. Тип: </a:t>
            </a:r>
            <a:r>
              <a:rPr lang="ru-R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// Здесь * - это оператор, который совершает действие с указателем.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 // При этом указатель - это </a:t>
            </a:r>
            <a:r>
              <a:rPr lang="ru-R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но не *</a:t>
            </a:r>
            <a:r>
              <a:rPr lang="ru-R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 // *</a:t>
            </a:r>
            <a:r>
              <a:rPr lang="ru-R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это </a:t>
            </a:r>
            <a:r>
              <a:rPr lang="ru-R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ОК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ru-RU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В таком выражении &amp; - это часть типа. Тип: </a:t>
            </a:r>
            <a:r>
              <a:rPr lang="ru-R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ru-RU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Здесь &amp; - это оператор, который совершает действие с </a:t>
            </a:r>
            <a:r>
              <a:rPr lang="ru-R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 // При этом &amp;</a:t>
            </a:r>
            <a:r>
              <a:rPr lang="ru-R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это не ссылка, это адрес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ru-RU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Ошибка!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65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Указатель в ООП</a:t>
            </a:r>
          </a:p>
        </p:txBody>
      </p:sp>
    </p:spTree>
    <p:extLst>
      <p:ext uri="{BB962C8B-B14F-4D97-AF65-F5344CB8AC3E}">
        <p14:creationId xmlns:p14="http://schemas.microsoft.com/office/powerpoint/2010/main" val="1625188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полю структуры/класса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тип указателя – структура или класс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Можно получить доступ к её полю или </a:t>
            </a:r>
            <a:r>
              <a:rPr lang="ru-RU" sz="1600" b="1" dirty="0">
                <a:solidFill>
                  <a:srgbClr val="24292F"/>
                </a:solidFill>
              </a:rPr>
              <a:t>методу</a:t>
            </a:r>
            <a:r>
              <a:rPr lang="ru-RU" sz="1600" dirty="0">
                <a:solidFill>
                  <a:srgbClr val="24292F"/>
                </a:solidFill>
              </a:rPr>
              <a:t>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1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Кроме того, можно напрямую получить указатель на поле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4292F"/>
                </a:solidFill>
              </a:rPr>
              <a:t>(</a:t>
            </a:r>
            <a:r>
              <a:rPr lang="ru-RU" sz="1600" dirty="0">
                <a:solidFill>
                  <a:srgbClr val="24292F"/>
                </a:solidFill>
              </a:rPr>
              <a:t>но не на метод</a:t>
            </a:r>
            <a:r>
              <a:rPr lang="en-US" sz="1600" dirty="0">
                <a:solidFill>
                  <a:srgbClr val="24292F"/>
                </a:solidFill>
              </a:rPr>
              <a:t>)</a:t>
            </a:r>
            <a:r>
              <a:rPr lang="ru-RU" sz="1600" dirty="0">
                <a:solidFill>
                  <a:srgbClr val="24292F"/>
                </a:solidFill>
              </a:rPr>
              <a:t> класса: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5409137" y="1825625"/>
            <a:ext cx="5465341" cy="147801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C8BCCC-1568-F8E2-B07E-9496ABCAD156}"/>
              </a:ext>
            </a:extLst>
          </p:cNvPr>
          <p:cNvSpPr/>
          <p:nvPr/>
        </p:nvSpPr>
        <p:spPr>
          <a:xfrm>
            <a:off x="5409137" y="3438576"/>
            <a:ext cx="5465341" cy="59802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=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Эквивалентно предыдущему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ECAE5AC-9E83-43D4-8EFD-7BE6A09236BE}"/>
              </a:ext>
            </a:extLst>
          </p:cNvPr>
          <p:cNvSpPr/>
          <p:nvPr/>
        </p:nvSpPr>
        <p:spPr>
          <a:xfrm>
            <a:off x="6882581" y="4209742"/>
            <a:ext cx="3991898" cy="59802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fr-F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5618D56-C2D8-190E-9CD0-B988BC1A4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32246"/>
              </p:ext>
            </p:extLst>
          </p:nvPr>
        </p:nvGraphicFramePr>
        <p:xfrm>
          <a:off x="2294815" y="4904921"/>
          <a:ext cx="6876000" cy="170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00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3624487365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92949206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37296623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221289629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Point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494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ptr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11868"/>
                  </a:ext>
                </a:extLst>
              </a:tr>
            </a:tbl>
          </a:graphicData>
        </a:graphic>
      </p:graphicFrame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019BC71C-6375-6C9E-F65B-D85084C56DF0}"/>
              </a:ext>
            </a:extLst>
          </p:cNvPr>
          <p:cNvSpPr/>
          <p:nvPr/>
        </p:nvSpPr>
        <p:spPr>
          <a:xfrm rot="5400000">
            <a:off x="3938060" y="5026212"/>
            <a:ext cx="144000" cy="115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0F136F57-3473-C475-F2E1-5411B1F4BD5C}"/>
              </a:ext>
            </a:extLst>
          </p:cNvPr>
          <p:cNvSpPr/>
          <p:nvPr/>
        </p:nvSpPr>
        <p:spPr>
          <a:xfrm rot="5400000">
            <a:off x="6808095" y="4470141"/>
            <a:ext cx="144000" cy="2268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689085EC-DB01-6881-139F-3A8842FCB535}"/>
              </a:ext>
            </a:extLst>
          </p:cNvPr>
          <p:cNvSpPr/>
          <p:nvPr/>
        </p:nvSpPr>
        <p:spPr>
          <a:xfrm rot="5400000">
            <a:off x="5654170" y="3065761"/>
            <a:ext cx="144000" cy="45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38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полю структуры/класса</a:t>
            </a:r>
            <a:r>
              <a:rPr lang="en-US" dirty="0"/>
              <a:t> - static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Указатели на статические поля можно брать как через экземпляр класса, так и без него. Физически статические поля располагаются НЕ рядом с остальными, в той же области памяти, что и глобальные переменные: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3175223" y="2543257"/>
            <a:ext cx="5465341" cy="22023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Прямоугольник: скругленные углы 3">
            <a:extLst>
              <a:ext uri="{FF2B5EF4-FFF2-40B4-BE49-F238E27FC236}">
                <a16:creationId xmlns:a16="http://schemas.microsoft.com/office/drawing/2014/main" id="{AFAA18D2-8597-45FB-F709-857B3E556210}"/>
              </a:ext>
            </a:extLst>
          </p:cNvPr>
          <p:cNvSpPr/>
          <p:nvPr/>
        </p:nvSpPr>
        <p:spPr>
          <a:xfrm>
            <a:off x="3175223" y="4778139"/>
            <a:ext cx="5465341" cy="468000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0x7fff3122eaf0 0x7fff3122eaf4 0x5655f3ed8154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0x5655f3ed8154</a:t>
            </a:r>
          </a:p>
        </p:txBody>
      </p:sp>
    </p:spTree>
    <p:extLst>
      <p:ext uri="{BB962C8B-B14F-4D97-AF65-F5344CB8AC3E}">
        <p14:creationId xmlns:p14="http://schemas.microsoft.com/office/powerpoint/2010/main" val="889082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член класса</a:t>
            </a:r>
            <a:r>
              <a:rPr lang="en-US" dirty="0"/>
              <a:t> - </a:t>
            </a:r>
            <a:r>
              <a:rPr lang="ru-RU" dirty="0"/>
              <a:t>поле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отличие от привычных указателей, которые получают </a:t>
            </a:r>
            <a:r>
              <a:rPr lang="ru-RU" sz="1600" b="1" dirty="0">
                <a:solidFill>
                  <a:srgbClr val="24292F"/>
                </a:solidFill>
              </a:rPr>
              <a:t>абсолютные</a:t>
            </a:r>
            <a:r>
              <a:rPr lang="ru-RU" sz="1600" dirty="0">
                <a:solidFill>
                  <a:srgbClr val="24292F"/>
                </a:solidFill>
              </a:rPr>
              <a:t> адреса ячеек памяти, существуют указатели на член класса</a:t>
            </a:r>
            <a:r>
              <a:rPr lang="en-US" sz="1600" dirty="0">
                <a:solidFill>
                  <a:srgbClr val="24292F"/>
                </a:solidFill>
              </a:rPr>
              <a:t> (</a:t>
            </a:r>
            <a:r>
              <a:rPr lang="ru-RU" sz="1600" dirty="0">
                <a:solidFill>
                  <a:srgbClr val="24292F"/>
                </a:solidFill>
              </a:rPr>
              <a:t>на самом деле только на не статический</a:t>
            </a:r>
            <a:r>
              <a:rPr lang="en-US" sz="1600" dirty="0">
                <a:solidFill>
                  <a:srgbClr val="24292F"/>
                </a:solidFill>
              </a:rPr>
              <a:t>)</a:t>
            </a:r>
            <a:r>
              <a:rPr lang="ru-RU" sz="1600" dirty="0">
                <a:solidFill>
                  <a:srgbClr val="24292F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C4BD878-C527-BE58-A494-03FB7AF1B732}"/>
              </a:ext>
            </a:extLst>
          </p:cNvPr>
          <p:cNvSpPr/>
          <p:nvPr/>
        </p:nvSpPr>
        <p:spPr>
          <a:xfrm>
            <a:off x="2075678" y="2577981"/>
            <a:ext cx="8040645" cy="3822819"/>
          </a:xfrm>
          <a:prstGeom prst="roundRect">
            <a:avLst>
              <a:gd name="adj" fmla="val 164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Bowl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count_fruit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Bowl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Bowl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если бы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не был указателем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Bowl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bowls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 {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 {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count_fruit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bowls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Bowl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apples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apples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have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count_fruit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bowls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Bowl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oranges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80405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член класса</a:t>
            </a:r>
            <a:r>
              <a:rPr lang="en-US" dirty="0"/>
              <a:t> - </a:t>
            </a:r>
            <a:r>
              <a:rPr lang="ru-RU" dirty="0"/>
              <a:t>метод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Чтобы получить указатель на нестатический метод класса можно написать так: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нужен указатель на статический метод, то используйте указатель на обычную функцию.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Подробнее про указатели на члены класса можно прочитать </a:t>
            </a:r>
            <a:r>
              <a:rPr lang="ru-RU" sz="1600" dirty="0">
                <a:solidFill>
                  <a:srgbClr val="24292F"/>
                </a:solidFill>
                <a:hlinkClick r:id="rId2"/>
              </a:rPr>
              <a:t>тут</a:t>
            </a:r>
            <a:r>
              <a:rPr lang="ru-RU" sz="1600" dirty="0">
                <a:solidFill>
                  <a:srgbClr val="24292F"/>
                </a:solidFill>
              </a:rPr>
              <a:t>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C4BD878-C527-BE58-A494-03FB7AF1B732}"/>
              </a:ext>
            </a:extLst>
          </p:cNvPr>
          <p:cNvSpPr/>
          <p:nvPr/>
        </p:nvSpPr>
        <p:spPr>
          <a:xfrm>
            <a:off x="2075677" y="2257717"/>
            <a:ext cx="8040645" cy="3487153"/>
          </a:xfrm>
          <a:prstGeom prst="roundRect">
            <a:avLst>
              <a:gd name="adj" fmla="val 164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Robot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go"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Robot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::*) ();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Robot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)();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Robot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bowls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bowls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&amp;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Robot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bowls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&amp;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Robot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986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в ООП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отличие от других типов данных классы можно связать через наследование.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2 или больше классов связаны через наследование, то между ними возможно преобразование вниз или вверх по иерархии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Преобразование типа указателя вверх по иерархии классов (</a:t>
            </a:r>
            <a:r>
              <a:rPr lang="en-US" sz="1600" dirty="0" err="1">
                <a:solidFill>
                  <a:srgbClr val="24292F"/>
                </a:solidFill>
              </a:rPr>
              <a:t>UpCast</a:t>
            </a:r>
            <a:r>
              <a:rPr lang="ru-RU" sz="1600" dirty="0">
                <a:solidFill>
                  <a:srgbClr val="24292F"/>
                </a:solidFill>
              </a:rPr>
              <a:t>) - безопасно, с точки зрения работы с памятью, поэтому оно выполняется неявно.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Преобразование вниз по иерархии (</a:t>
            </a:r>
            <a:r>
              <a:rPr lang="en-US" sz="1600" dirty="0" err="1">
                <a:solidFill>
                  <a:srgbClr val="24292F"/>
                </a:solidFill>
              </a:rPr>
              <a:t>DownCast</a:t>
            </a:r>
            <a:r>
              <a:rPr lang="ru-RU" sz="1600" dirty="0">
                <a:solidFill>
                  <a:srgbClr val="24292F"/>
                </a:solidFill>
              </a:rPr>
              <a:t>) может быть опасно, поэтому такое преобразование можно выполнить только явным образом (программист берёт ответственность на себя)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5DC7CE5-9857-253B-BE61-4473E5567B1D}"/>
              </a:ext>
            </a:extLst>
          </p:cNvPr>
          <p:cNvSpPr/>
          <p:nvPr/>
        </p:nvSpPr>
        <p:spPr>
          <a:xfrm>
            <a:off x="924945" y="3794841"/>
            <a:ext cx="8087032" cy="251705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 = new 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 = new 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 = b;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Ошибок нет, т.к. преобразование вверх по иерархии 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UpCast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 = a;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Преобразование вниз по иерархии 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DownCast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 = (B*) a;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Ошибок нет, т.к. используется явное преобразование в стиле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b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&lt;B*&gt;(a);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Ошибок нет, т.к. используется явное преобразование в стиле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C++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295E74-A198-C2C4-5D20-B4A5AF32D275}"/>
              </a:ext>
            </a:extLst>
          </p:cNvPr>
          <p:cNvSpPr/>
          <p:nvPr/>
        </p:nvSpPr>
        <p:spPr>
          <a:xfrm>
            <a:off x="9448802" y="4117375"/>
            <a:ext cx="1327355" cy="7968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B5592A-17F0-2AFA-CE39-6D546C449929}"/>
              </a:ext>
            </a:extLst>
          </p:cNvPr>
          <p:cNvSpPr/>
          <p:nvPr/>
        </p:nvSpPr>
        <p:spPr>
          <a:xfrm>
            <a:off x="9448802" y="5380115"/>
            <a:ext cx="1327355" cy="7968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FD9AD8F-9056-8578-0599-A01EF9338D95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0112480" y="4914223"/>
            <a:ext cx="0" cy="4658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4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DF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E02AA8D6-877E-C5FA-EF2C-B07CEB7B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160099"/>
            <a:ext cx="11340000" cy="653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50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преобразование вверх по иерархии безопасно (с точки зрения памяти)?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Что подразумевается под безопасностью с точки зрения памяти?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Опасно это: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- портить данные других переменных, т.к. приведёт к не предсказуемому поведение программы;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- залезать в память не выделенную для программы. Приведёт к падению программы с ошибкой сегментации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35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преобразование вверх по иерархии безопасно (с точки зрения памяти)?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класс C является наследником классов A и B, то в памяти занятой объектом класса C можно выделить фрагмент занимаемый полями A, фрагмент занимаемый полями B и добавочную часть - личные поля C.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Т.е. C как бы собран из полноценных объектов класса A и B и полей класса C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844733-0B68-EDD7-8EE2-361666EB9CF9}"/>
              </a:ext>
            </a:extLst>
          </p:cNvPr>
          <p:cNvSpPr/>
          <p:nvPr/>
        </p:nvSpPr>
        <p:spPr>
          <a:xfrm>
            <a:off x="919223" y="3271722"/>
            <a:ext cx="1870276" cy="322115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E1D323A-56E7-4ED8-73D0-7A7173B1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13413"/>
              </p:ext>
            </p:extLst>
          </p:nvPr>
        </p:nvGraphicFramePr>
        <p:xfrm>
          <a:off x="3915271" y="4404875"/>
          <a:ext cx="6876002" cy="20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43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900817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3624487365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92949206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37296623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22128962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16267729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869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494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a2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b2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b3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11868"/>
                  </a:ext>
                </a:extLst>
              </a:tr>
            </a:tbl>
          </a:graphicData>
        </a:graphic>
      </p:graphicFrame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767EE0A1-4957-A456-E0A5-447652C9CBD3}"/>
              </a:ext>
            </a:extLst>
          </p:cNvPr>
          <p:cNvSpPr/>
          <p:nvPr/>
        </p:nvSpPr>
        <p:spPr>
          <a:xfrm rot="5400000">
            <a:off x="4820994" y="5008974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6190C56D-AF5F-A1DA-A711-68528817B26B}"/>
              </a:ext>
            </a:extLst>
          </p:cNvPr>
          <p:cNvSpPr/>
          <p:nvPr/>
        </p:nvSpPr>
        <p:spPr>
          <a:xfrm rot="5400000">
            <a:off x="5795192" y="5010899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57D95AFD-1771-A0F3-78BF-C53173AA1747}"/>
              </a:ext>
            </a:extLst>
          </p:cNvPr>
          <p:cNvSpPr/>
          <p:nvPr/>
        </p:nvSpPr>
        <p:spPr>
          <a:xfrm rot="5400000">
            <a:off x="6790615" y="5010902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832A1351-1FC2-5FC1-178F-5A036B3F1EF6}"/>
              </a:ext>
            </a:extLst>
          </p:cNvPr>
          <p:cNvSpPr/>
          <p:nvPr/>
        </p:nvSpPr>
        <p:spPr>
          <a:xfrm rot="5400000">
            <a:off x="7762897" y="5010899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3C98433E-A0EB-EB68-F4E7-7C3C30F5131B}"/>
              </a:ext>
            </a:extLst>
          </p:cNvPr>
          <p:cNvSpPr/>
          <p:nvPr/>
        </p:nvSpPr>
        <p:spPr>
          <a:xfrm rot="5400000">
            <a:off x="8737099" y="5012827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8FA4914B-7561-1D91-E316-D74A2B32B33A}"/>
              </a:ext>
            </a:extLst>
          </p:cNvPr>
          <p:cNvSpPr/>
          <p:nvPr/>
        </p:nvSpPr>
        <p:spPr>
          <a:xfrm rot="5400000">
            <a:off x="9720949" y="501282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5FEABBC7-D25D-5B93-1CEE-E2FEEE9455BB}"/>
              </a:ext>
            </a:extLst>
          </p:cNvPr>
          <p:cNvSpPr/>
          <p:nvPr/>
        </p:nvSpPr>
        <p:spPr>
          <a:xfrm rot="5400000">
            <a:off x="5307269" y="4254115"/>
            <a:ext cx="155448" cy="194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99354E05-0540-0EC4-60A9-CB4A83020525}"/>
              </a:ext>
            </a:extLst>
          </p:cNvPr>
          <p:cNvSpPr/>
          <p:nvPr/>
        </p:nvSpPr>
        <p:spPr>
          <a:xfrm rot="5400000">
            <a:off x="7751597" y="3770044"/>
            <a:ext cx="155448" cy="2916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C01C66AB-4729-2884-C075-3FB3ABB0101D}"/>
              </a:ext>
            </a:extLst>
          </p:cNvPr>
          <p:cNvSpPr/>
          <p:nvPr/>
        </p:nvSpPr>
        <p:spPr>
          <a:xfrm rot="5400000">
            <a:off x="7254295" y="1930073"/>
            <a:ext cx="155448" cy="583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EFEA230-013B-66E0-E001-465C01C9540D}"/>
              </a:ext>
            </a:extLst>
          </p:cNvPr>
          <p:cNvSpPr/>
          <p:nvPr/>
        </p:nvSpPr>
        <p:spPr>
          <a:xfrm>
            <a:off x="3964505" y="3336197"/>
            <a:ext cx="576000" cy="3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D99C8A1-1DA9-726B-7F81-FFEDB4BA740A}"/>
              </a:ext>
            </a:extLst>
          </p:cNvPr>
          <p:cNvSpPr/>
          <p:nvPr/>
        </p:nvSpPr>
        <p:spPr>
          <a:xfrm>
            <a:off x="3089002" y="3320970"/>
            <a:ext cx="576000" cy="3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1072F5-E416-07C0-1E4F-0D0804A8AD7F}"/>
              </a:ext>
            </a:extLst>
          </p:cNvPr>
          <p:cNvSpPr/>
          <p:nvPr/>
        </p:nvSpPr>
        <p:spPr>
          <a:xfrm>
            <a:off x="3545076" y="4134674"/>
            <a:ext cx="576000" cy="3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AA86E1C-9E4F-E74A-5982-14FBA1F1021D}"/>
              </a:ext>
            </a:extLst>
          </p:cNvPr>
          <p:cNvCxnSpPr>
            <a:stCxn id="17" idx="0"/>
            <a:endCxn id="15" idx="2"/>
          </p:cNvCxnSpPr>
          <p:nvPr/>
        </p:nvCxnSpPr>
        <p:spPr>
          <a:xfrm flipV="1">
            <a:off x="3833076" y="3732197"/>
            <a:ext cx="419429" cy="40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D1219B2-1DEE-EAAC-9D10-66249D58CE5C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3377002" y="3716970"/>
            <a:ext cx="456074" cy="41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249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преобразование вверх по иерархии безопасно (с точки зрения памяти)?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E1D323A-56E7-4ED8-73D0-7A7173B1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33333"/>
              </p:ext>
            </p:extLst>
          </p:nvPr>
        </p:nvGraphicFramePr>
        <p:xfrm>
          <a:off x="5744071" y="4566921"/>
          <a:ext cx="4911430" cy="232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43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900817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16267729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869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494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b2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11868"/>
                  </a:ext>
                </a:extLst>
              </a:tr>
            </a:tbl>
          </a:graphicData>
        </a:graphic>
      </p:graphicFrame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767EE0A1-4957-A456-E0A5-447652C9CBD3}"/>
              </a:ext>
            </a:extLst>
          </p:cNvPr>
          <p:cNvSpPr/>
          <p:nvPr/>
        </p:nvSpPr>
        <p:spPr>
          <a:xfrm rot="5400000">
            <a:off x="6649794" y="5171020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6190C56D-AF5F-A1DA-A711-68528817B26B}"/>
              </a:ext>
            </a:extLst>
          </p:cNvPr>
          <p:cNvSpPr/>
          <p:nvPr/>
        </p:nvSpPr>
        <p:spPr>
          <a:xfrm rot="5400000">
            <a:off x="7623992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57D95AFD-1771-A0F3-78BF-C53173AA1747}"/>
              </a:ext>
            </a:extLst>
          </p:cNvPr>
          <p:cNvSpPr/>
          <p:nvPr/>
        </p:nvSpPr>
        <p:spPr>
          <a:xfrm rot="5400000">
            <a:off x="8619415" y="5172948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832A1351-1FC2-5FC1-178F-5A036B3F1EF6}"/>
              </a:ext>
            </a:extLst>
          </p:cNvPr>
          <p:cNvSpPr/>
          <p:nvPr/>
        </p:nvSpPr>
        <p:spPr>
          <a:xfrm rot="5400000">
            <a:off x="9591697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5FEABBC7-D25D-5B93-1CEE-E2FEEE9455BB}"/>
              </a:ext>
            </a:extLst>
          </p:cNvPr>
          <p:cNvSpPr/>
          <p:nvPr/>
        </p:nvSpPr>
        <p:spPr>
          <a:xfrm rot="5400000">
            <a:off x="6649796" y="4902161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99354E05-0540-0EC4-60A9-CB4A83020525}"/>
              </a:ext>
            </a:extLst>
          </p:cNvPr>
          <p:cNvSpPr/>
          <p:nvPr/>
        </p:nvSpPr>
        <p:spPr>
          <a:xfrm rot="5400000">
            <a:off x="8121854" y="4418090"/>
            <a:ext cx="155448" cy="194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C01C66AB-4729-2884-C075-3FB3ABB0101D}"/>
              </a:ext>
            </a:extLst>
          </p:cNvPr>
          <p:cNvSpPr/>
          <p:nvPr/>
        </p:nvSpPr>
        <p:spPr>
          <a:xfrm rot="5400000">
            <a:off x="8115693" y="3046119"/>
            <a:ext cx="155448" cy="392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DF680E86-EDC3-5CF9-11EB-9FAA38E4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Из за такой структуры размещения в памяти, в наследнике, всегда возможно найти точку начиная с которой размещён каждый из предков и установить на него указатель.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Т.е. в процессе преобразования адреса потомка к адресу предка результирующий адрес может быть сдвинут вперёд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A0C9030-0515-3D8F-86C9-0C50A7CE1762}"/>
              </a:ext>
            </a:extLst>
          </p:cNvPr>
          <p:cNvSpPr/>
          <p:nvPr/>
        </p:nvSpPr>
        <p:spPr>
          <a:xfrm>
            <a:off x="894213" y="2955810"/>
            <a:ext cx="4103670" cy="322115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7AF7014-149B-AE9E-890D-02D52D1CAFF7}"/>
              </a:ext>
            </a:extLst>
          </p:cNvPr>
          <p:cNvSpPr/>
          <p:nvPr/>
        </p:nvSpPr>
        <p:spPr>
          <a:xfrm>
            <a:off x="5660020" y="2947461"/>
            <a:ext cx="5150734" cy="178362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Вывод: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Такой вывод объясняется тем, что 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"подобъект"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внутри C расположен после A и для корректной работы с ним нужно сдвинуть указатель начала на длину объекта A вперёд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8AF499A-1C67-F1A3-BB9F-0B2346E3F9F7}"/>
              </a:ext>
            </a:extLst>
          </p:cNvPr>
          <p:cNvSpPr/>
          <p:nvPr/>
        </p:nvSpPr>
        <p:spPr>
          <a:xfrm>
            <a:off x="3895532" y="3366984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34C1073-C41B-646D-4AA4-F47C18AB5193}"/>
              </a:ext>
            </a:extLst>
          </p:cNvPr>
          <p:cNvSpPr/>
          <p:nvPr/>
        </p:nvSpPr>
        <p:spPr>
          <a:xfrm>
            <a:off x="2863457" y="3351756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3336771-F21C-EBC4-4CD7-9995EEFD150D}"/>
              </a:ext>
            </a:extLst>
          </p:cNvPr>
          <p:cNvSpPr/>
          <p:nvPr/>
        </p:nvSpPr>
        <p:spPr>
          <a:xfrm>
            <a:off x="3361493" y="4412784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F47AFCC-EA01-495B-E98A-74733A8BA696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3760820" y="4003591"/>
            <a:ext cx="534039" cy="40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8CD6011-976B-690F-D8FB-BFCFD71AAD4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H="1" flipV="1">
            <a:off x="3262784" y="3988363"/>
            <a:ext cx="498036" cy="42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54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преобразование вниз по иерархии может быть опасно (с точки зрения памяти)?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E1D323A-56E7-4ED8-73D0-7A7173B1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15732"/>
              </p:ext>
            </p:extLst>
          </p:nvPr>
        </p:nvGraphicFramePr>
        <p:xfrm>
          <a:off x="5744071" y="4566921"/>
          <a:ext cx="4911430" cy="232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43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900817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16267729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869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494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b2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11868"/>
                  </a:ext>
                </a:extLst>
              </a:tr>
            </a:tbl>
          </a:graphicData>
        </a:graphic>
      </p:graphicFrame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767EE0A1-4957-A456-E0A5-447652C9CBD3}"/>
              </a:ext>
            </a:extLst>
          </p:cNvPr>
          <p:cNvSpPr/>
          <p:nvPr/>
        </p:nvSpPr>
        <p:spPr>
          <a:xfrm rot="5400000">
            <a:off x="6649794" y="5171020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6190C56D-AF5F-A1DA-A711-68528817B26B}"/>
              </a:ext>
            </a:extLst>
          </p:cNvPr>
          <p:cNvSpPr/>
          <p:nvPr/>
        </p:nvSpPr>
        <p:spPr>
          <a:xfrm rot="5400000">
            <a:off x="7623992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57D95AFD-1771-A0F3-78BF-C53173AA1747}"/>
              </a:ext>
            </a:extLst>
          </p:cNvPr>
          <p:cNvSpPr/>
          <p:nvPr/>
        </p:nvSpPr>
        <p:spPr>
          <a:xfrm rot="5400000">
            <a:off x="8619415" y="5172948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832A1351-1FC2-5FC1-178F-5A036B3F1EF6}"/>
              </a:ext>
            </a:extLst>
          </p:cNvPr>
          <p:cNvSpPr/>
          <p:nvPr/>
        </p:nvSpPr>
        <p:spPr>
          <a:xfrm rot="5400000">
            <a:off x="9591697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5FEABBC7-D25D-5B93-1CEE-E2FEEE9455BB}"/>
              </a:ext>
            </a:extLst>
          </p:cNvPr>
          <p:cNvSpPr/>
          <p:nvPr/>
        </p:nvSpPr>
        <p:spPr>
          <a:xfrm rot="5400000">
            <a:off x="6649796" y="4902161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99354E05-0540-0EC4-60A9-CB4A83020525}"/>
              </a:ext>
            </a:extLst>
          </p:cNvPr>
          <p:cNvSpPr/>
          <p:nvPr/>
        </p:nvSpPr>
        <p:spPr>
          <a:xfrm rot="5400000">
            <a:off x="8121854" y="4418090"/>
            <a:ext cx="155448" cy="194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C01C66AB-4729-2884-C075-3FB3ABB0101D}"/>
              </a:ext>
            </a:extLst>
          </p:cNvPr>
          <p:cNvSpPr/>
          <p:nvPr/>
        </p:nvSpPr>
        <p:spPr>
          <a:xfrm rot="5400000">
            <a:off x="8115693" y="3046119"/>
            <a:ext cx="155448" cy="392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7019B1-E902-54C3-C7B8-38756078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Как упоминалось выше, в процессе преобразования типа указателя с адресом могут происходить различные преобразования из-за которых мы можем не намеренно получить доступ к чужим данным.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778D780-C4F0-4624-0EE9-15E34483DB11}"/>
              </a:ext>
            </a:extLst>
          </p:cNvPr>
          <p:cNvSpPr/>
          <p:nvPr/>
        </p:nvSpPr>
        <p:spPr>
          <a:xfrm>
            <a:off x="882771" y="2598713"/>
            <a:ext cx="4298451" cy="357825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3EC346C-A178-346D-83A3-9111F3E81557}"/>
              </a:ext>
            </a:extLst>
          </p:cNvPr>
          <p:cNvSpPr/>
          <p:nvPr/>
        </p:nvSpPr>
        <p:spPr>
          <a:xfrm>
            <a:off x="5744071" y="2598713"/>
            <a:ext cx="5127943" cy="210515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Вывод: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.90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.900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.9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Как видно, чтобы получить адрес объекта класса C адрес B был сдвинут влево на длину равную размеру первого предка.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Теперь при попытка обратиться к полям a1 и c1 мы попадём в участки памяти реально нам не принадлежащие. Там могут быть например другие переменные или временно сохранённые значения регистров процессора или вообще всё что угодно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A5D1D12-1AFC-166F-6823-A6D2A6F25AA6}"/>
              </a:ext>
            </a:extLst>
          </p:cNvPr>
          <p:cNvSpPr/>
          <p:nvPr/>
        </p:nvSpPr>
        <p:spPr>
          <a:xfrm>
            <a:off x="4109501" y="3202817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7F85FCA-E4D5-F2B5-3D84-00DBD8D8900D}"/>
              </a:ext>
            </a:extLst>
          </p:cNvPr>
          <p:cNvSpPr/>
          <p:nvPr/>
        </p:nvSpPr>
        <p:spPr>
          <a:xfrm>
            <a:off x="3077426" y="3187589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E2FB60-EFC0-2433-4219-D6DAF6A93373}"/>
              </a:ext>
            </a:extLst>
          </p:cNvPr>
          <p:cNvSpPr/>
          <p:nvPr/>
        </p:nvSpPr>
        <p:spPr>
          <a:xfrm>
            <a:off x="3575462" y="4248617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4C26760-0938-8906-E747-6EC5BE57E457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3974789" y="3839424"/>
            <a:ext cx="534039" cy="40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090A40C-2D9B-44E9-5A8F-728529F2ECFB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H="1" flipV="1">
            <a:off x="3476753" y="3824196"/>
            <a:ext cx="498036" cy="42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62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преобразование вниз по иерархии может быть опасно (с точки зрения памяти)?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E1D323A-56E7-4ED8-73D0-7A7173B1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46625"/>
              </p:ext>
            </p:extLst>
          </p:nvPr>
        </p:nvGraphicFramePr>
        <p:xfrm>
          <a:off x="6832091" y="4566921"/>
          <a:ext cx="2946858" cy="232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43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900817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869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78494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11868"/>
                  </a:ext>
                </a:extLst>
              </a:tr>
            </a:tbl>
          </a:graphicData>
        </a:graphic>
      </p:graphicFrame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767EE0A1-4957-A456-E0A5-447652C9CBD3}"/>
              </a:ext>
            </a:extLst>
          </p:cNvPr>
          <p:cNvSpPr/>
          <p:nvPr/>
        </p:nvSpPr>
        <p:spPr>
          <a:xfrm rot="5400000">
            <a:off x="7737814" y="5171020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832A1351-1FC2-5FC1-178F-5A036B3F1EF6}"/>
              </a:ext>
            </a:extLst>
          </p:cNvPr>
          <p:cNvSpPr/>
          <p:nvPr/>
        </p:nvSpPr>
        <p:spPr>
          <a:xfrm rot="5400000">
            <a:off x="8715190" y="5175389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5FEABBC7-D25D-5B93-1CEE-E2FEEE9455BB}"/>
              </a:ext>
            </a:extLst>
          </p:cNvPr>
          <p:cNvSpPr/>
          <p:nvPr/>
        </p:nvSpPr>
        <p:spPr>
          <a:xfrm rot="5400000">
            <a:off x="7737816" y="4902161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C01C66AB-4729-2884-C075-3FB3ABB0101D}"/>
              </a:ext>
            </a:extLst>
          </p:cNvPr>
          <p:cNvSpPr/>
          <p:nvPr/>
        </p:nvSpPr>
        <p:spPr>
          <a:xfrm rot="5400000">
            <a:off x="8210022" y="4047694"/>
            <a:ext cx="155448" cy="194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EFAB172-49CF-470E-8564-0729B346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Даже если преобразований адреса не происходит, то вероятность залезть в чужую память остаётся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4FC25E6-27C7-FF14-3FD8-2F79B4487031}"/>
              </a:ext>
            </a:extLst>
          </p:cNvPr>
          <p:cNvSpPr/>
          <p:nvPr/>
        </p:nvSpPr>
        <p:spPr>
          <a:xfrm>
            <a:off x="838200" y="2416893"/>
            <a:ext cx="4298451" cy="253101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96DA4DB-1DD2-43C9-3D6F-2EBA3E4F3F00}"/>
              </a:ext>
            </a:extLst>
          </p:cNvPr>
          <p:cNvSpPr/>
          <p:nvPr/>
        </p:nvSpPr>
        <p:spPr>
          <a:xfrm>
            <a:off x="6096000" y="2406556"/>
            <a:ext cx="4243581" cy="194757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Вывод: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Как видно, смешения адреса не произошло, но при попытке получить доступ к c1 мы выходим за пределы реально выделенной памяти и снова попадаем неизвестно куда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A20312B-19CC-90A2-F4A3-3E6001363516}"/>
              </a:ext>
            </a:extLst>
          </p:cNvPr>
          <p:cNvSpPr/>
          <p:nvPr/>
        </p:nvSpPr>
        <p:spPr>
          <a:xfrm>
            <a:off x="3806965" y="2572473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93CA1D-CCEC-3B12-BEC9-C1A3EB8F4586}"/>
              </a:ext>
            </a:extLst>
          </p:cNvPr>
          <p:cNvSpPr/>
          <p:nvPr/>
        </p:nvSpPr>
        <p:spPr>
          <a:xfrm>
            <a:off x="3806964" y="3400894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D2127CC-FFC2-8E07-AE35-B4CFDE241C3F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4206291" y="3209080"/>
            <a:ext cx="1" cy="1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0523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E1D323A-56E7-4ED8-73D0-7A7173B1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1260"/>
              </p:ext>
            </p:extLst>
          </p:nvPr>
        </p:nvGraphicFramePr>
        <p:xfrm>
          <a:off x="5744071" y="4566921"/>
          <a:ext cx="4911430" cy="248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43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900817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16267729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869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494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b2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11868"/>
                  </a:ext>
                </a:extLst>
              </a:tr>
            </a:tbl>
          </a:graphicData>
        </a:graphic>
      </p:graphicFrame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767EE0A1-4957-A456-E0A5-447652C9CBD3}"/>
              </a:ext>
            </a:extLst>
          </p:cNvPr>
          <p:cNvSpPr/>
          <p:nvPr/>
        </p:nvSpPr>
        <p:spPr>
          <a:xfrm rot="5400000">
            <a:off x="6649794" y="5171020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6190C56D-AF5F-A1DA-A711-68528817B26B}"/>
              </a:ext>
            </a:extLst>
          </p:cNvPr>
          <p:cNvSpPr/>
          <p:nvPr/>
        </p:nvSpPr>
        <p:spPr>
          <a:xfrm rot="5400000">
            <a:off x="7623992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57D95AFD-1771-A0F3-78BF-C53173AA1747}"/>
              </a:ext>
            </a:extLst>
          </p:cNvPr>
          <p:cNvSpPr/>
          <p:nvPr/>
        </p:nvSpPr>
        <p:spPr>
          <a:xfrm rot="5400000">
            <a:off x="8619415" y="5172948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832A1351-1FC2-5FC1-178F-5A036B3F1EF6}"/>
              </a:ext>
            </a:extLst>
          </p:cNvPr>
          <p:cNvSpPr/>
          <p:nvPr/>
        </p:nvSpPr>
        <p:spPr>
          <a:xfrm rot="5400000">
            <a:off x="9591697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5FEABBC7-D25D-5B93-1CEE-E2FEEE9455BB}"/>
              </a:ext>
            </a:extLst>
          </p:cNvPr>
          <p:cNvSpPr/>
          <p:nvPr/>
        </p:nvSpPr>
        <p:spPr>
          <a:xfrm rot="5400000">
            <a:off x="6649796" y="4902161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99354E05-0540-0EC4-60A9-CB4A83020525}"/>
              </a:ext>
            </a:extLst>
          </p:cNvPr>
          <p:cNvSpPr/>
          <p:nvPr/>
        </p:nvSpPr>
        <p:spPr>
          <a:xfrm rot="5400000">
            <a:off x="8121854" y="4418090"/>
            <a:ext cx="155448" cy="194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C01C66AB-4729-2884-C075-3FB3ABB0101D}"/>
              </a:ext>
            </a:extLst>
          </p:cNvPr>
          <p:cNvSpPr/>
          <p:nvPr/>
        </p:nvSpPr>
        <p:spPr>
          <a:xfrm rot="5400000">
            <a:off x="8115693" y="3046119"/>
            <a:ext cx="155448" cy="392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D1133D48-8C56-B683-1FE8-3D8FF9C6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Когда преобразование вниз по иерархии безопасно?</a:t>
            </a: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FE4BCD03-15A6-F737-CB5D-60CDF70E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Чтобы преобразование было безопасно, </a:t>
            </a:r>
            <a:r>
              <a:rPr lang="ru-RU" sz="1600" b="1" dirty="0">
                <a:solidFill>
                  <a:srgbClr val="24292F"/>
                </a:solidFill>
              </a:rPr>
              <a:t>реально</a:t>
            </a:r>
            <a:r>
              <a:rPr lang="ru-RU" sz="1600" dirty="0">
                <a:solidFill>
                  <a:srgbClr val="24292F"/>
                </a:solidFill>
              </a:rPr>
              <a:t> размещённый в памяти объект должен быть ниже или на том же уровне иерархии, что и тип указателя к которому выполняется преобразование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F8C53D3-27C9-DD17-F8EB-E277249C6024}"/>
              </a:ext>
            </a:extLst>
          </p:cNvPr>
          <p:cNvSpPr/>
          <p:nvPr/>
        </p:nvSpPr>
        <p:spPr>
          <a:xfrm>
            <a:off x="859635" y="2562967"/>
            <a:ext cx="4298451" cy="361399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т.к.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UpCast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B07A9EAC-A6FA-F1DB-2B3F-09CD821FF9FA}"/>
              </a:ext>
            </a:extLst>
          </p:cNvPr>
          <p:cNvSpPr/>
          <p:nvPr/>
        </p:nvSpPr>
        <p:spPr>
          <a:xfrm>
            <a:off x="5744071" y="2562967"/>
            <a:ext cx="5042594" cy="214090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Вывод: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этом примере класс C наследуется только от B, который наследуется от A.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Т.е. реальный объект на который указывает A принадлежит классу C, то преобразование вниз к B безопасно. т.к. в памяти присутствуют все данные для корректной работы B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3D7A82A-8BA2-AEC6-E601-FB1A075EFF8A}"/>
              </a:ext>
            </a:extLst>
          </p:cNvPr>
          <p:cNvSpPr/>
          <p:nvPr/>
        </p:nvSpPr>
        <p:spPr>
          <a:xfrm>
            <a:off x="3806965" y="2746093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BE1355-24BC-42A3-4E3A-6C26E28465E3}"/>
              </a:ext>
            </a:extLst>
          </p:cNvPr>
          <p:cNvSpPr/>
          <p:nvPr/>
        </p:nvSpPr>
        <p:spPr>
          <a:xfrm>
            <a:off x="3806964" y="3574514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A24AA5A-5C96-0A0D-ACE8-57F153C842A5}"/>
              </a:ext>
            </a:extLst>
          </p:cNvPr>
          <p:cNvSpPr/>
          <p:nvPr/>
        </p:nvSpPr>
        <p:spPr>
          <a:xfrm>
            <a:off x="3806964" y="4402936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25D9A4A-784D-7B2A-46F4-D1D1A1F5D80C}"/>
              </a:ext>
            </a:extLst>
          </p:cNvPr>
          <p:cNvCxnSpPr>
            <a:stCxn id="27" idx="0"/>
            <a:endCxn id="26" idx="2"/>
          </p:cNvCxnSpPr>
          <p:nvPr/>
        </p:nvCxnSpPr>
        <p:spPr>
          <a:xfrm flipV="1">
            <a:off x="4206291" y="3382700"/>
            <a:ext cx="1" cy="1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18B706B-991D-9CC5-7BE1-AFE25BFDB414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4206291" y="4211121"/>
            <a:ext cx="0" cy="1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669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Указатель на класс виртуальным методом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класс содержит хотя бы один виртуальный метод, то, кроме членов-данных в памяти каждого объекта хранится таблица виртуальных методов, поэтому для преобразования вниз вместо </a:t>
            </a:r>
            <a:r>
              <a:rPr lang="ru-RU" sz="1600" dirty="0" err="1">
                <a:solidFill>
                  <a:srgbClr val="24292F"/>
                </a:solidFill>
              </a:rPr>
              <a:t>static_cast</a:t>
            </a:r>
            <a:r>
              <a:rPr lang="ru-RU" sz="1600" dirty="0">
                <a:solidFill>
                  <a:srgbClr val="24292F"/>
                </a:solidFill>
              </a:rPr>
              <a:t> нужно использовать </a:t>
            </a:r>
            <a:r>
              <a:rPr lang="ru-RU" sz="1600" dirty="0" err="1">
                <a:solidFill>
                  <a:srgbClr val="24292F"/>
                </a:solidFill>
              </a:rPr>
              <a:t>dynamic_cast</a:t>
            </a:r>
            <a:r>
              <a:rPr lang="ru-RU" sz="1600" dirty="0">
                <a:solidFill>
                  <a:srgbClr val="24292F"/>
                </a:solidFill>
              </a:rPr>
              <a:t>, который перед преобразованием сопоставляет таблицу виртуальных методов исходного и конечного классов и в случае их не совместимости возвращает нулевой указатель</a:t>
            </a:r>
            <a:r>
              <a:rPr lang="en-US" sz="1600" dirty="0">
                <a:solidFill>
                  <a:srgbClr val="24292F"/>
                </a:solidFill>
              </a:rPr>
              <a:t>: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AB8E702-5809-C09B-84CF-917D84970199}"/>
              </a:ext>
            </a:extLst>
          </p:cNvPr>
          <p:cNvSpPr/>
          <p:nvPr/>
        </p:nvSpPr>
        <p:spPr>
          <a:xfrm>
            <a:off x="838201" y="3072862"/>
            <a:ext cx="5649382" cy="342001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OK,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т.е.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UpCast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AF09DB2-03FC-6965-2F97-3E0C9DBAC222}"/>
              </a:ext>
            </a:extLst>
          </p:cNvPr>
          <p:cNvSpPr/>
          <p:nvPr/>
        </p:nvSpPr>
        <p:spPr>
          <a:xfrm>
            <a:off x="6586292" y="3072862"/>
            <a:ext cx="4767508" cy="268155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Результат:</a:t>
            </a:r>
          </a:p>
          <a:p>
            <a:r>
              <a:rPr lang="ru-RU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b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Здесь в классе A присутствует виртуальный деструктор, который наследуется его классами потомками.</a:t>
            </a:r>
          </a:p>
          <a:p>
            <a:pPr algn="just"/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Попытка преобразования из A в B при помощи </a:t>
            </a:r>
            <a:r>
              <a:rPr lang="ru-RU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проходит успешно, хотя это потенциальная ошибка, т.к. реальный объект под указателем это объект класса C.</a:t>
            </a:r>
          </a:p>
          <a:p>
            <a:pPr algn="just"/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Попытка сделать тоже самое, но через </a:t>
            </a:r>
            <a:r>
              <a:rPr lang="ru-RU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проваливается и это правильное поведение.</a:t>
            </a:r>
          </a:p>
          <a:p>
            <a:pPr algn="just"/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Преобразование из A обратно в C через </a:t>
            </a:r>
            <a:r>
              <a:rPr lang="ru-RU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как и ожидалось проходит успешно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0CCC31-612D-C973-DAC7-10AE2C8425D2}"/>
              </a:ext>
            </a:extLst>
          </p:cNvPr>
          <p:cNvSpPr/>
          <p:nvPr/>
        </p:nvSpPr>
        <p:spPr>
          <a:xfrm>
            <a:off x="3808067" y="4308675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BB69051-1F67-86AC-C881-12B80C3FAF30}"/>
              </a:ext>
            </a:extLst>
          </p:cNvPr>
          <p:cNvSpPr/>
          <p:nvPr/>
        </p:nvSpPr>
        <p:spPr>
          <a:xfrm>
            <a:off x="5401519" y="3444228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6F4B05-AD84-2079-6843-D215B44A5897}"/>
              </a:ext>
            </a:extLst>
          </p:cNvPr>
          <p:cNvSpPr/>
          <p:nvPr/>
        </p:nvSpPr>
        <p:spPr>
          <a:xfrm>
            <a:off x="4369444" y="3429000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FED54B4-8310-B82E-E810-19C9ADF70471}"/>
              </a:ext>
            </a:extLst>
          </p:cNvPr>
          <p:cNvSpPr/>
          <p:nvPr/>
        </p:nvSpPr>
        <p:spPr>
          <a:xfrm>
            <a:off x="4867480" y="4308676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E3227-BE1E-F247-C504-D9D678B27C8A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4207394" y="4065607"/>
            <a:ext cx="561377" cy="24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1802830-40FD-A2DC-DF12-50F6D5A6B2A7}"/>
              </a:ext>
            </a:extLst>
          </p:cNvPr>
          <p:cNvCxnSpPr>
            <a:stCxn id="16" idx="0"/>
            <a:endCxn id="12" idx="2"/>
          </p:cNvCxnSpPr>
          <p:nvPr/>
        </p:nvCxnSpPr>
        <p:spPr>
          <a:xfrm flipV="1">
            <a:off x="5266807" y="4080835"/>
            <a:ext cx="534039" cy="22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E69489D-38E3-7FA2-3F92-625E9D39D772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H="1" flipV="1">
            <a:off x="4768771" y="4065607"/>
            <a:ext cx="498036" cy="24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420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41598113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76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С++ существует два вида ссылок:</a:t>
            </a:r>
            <a:r>
              <a:rPr lang="en-US" sz="1600" dirty="0">
                <a:solidFill>
                  <a:srgbClr val="24292F"/>
                </a:solidFill>
              </a:rPr>
              <a:t> l-value </a:t>
            </a:r>
            <a:r>
              <a:rPr lang="ru-RU" sz="1600" dirty="0">
                <a:solidFill>
                  <a:srgbClr val="24292F"/>
                </a:solidFill>
              </a:rPr>
              <a:t>ссылки (например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int&amp;</a:t>
            </a:r>
            <a:r>
              <a:rPr lang="ru-RU" sz="1600" dirty="0">
                <a:solidFill>
                  <a:srgbClr val="24292F"/>
                </a:solidFill>
              </a:rPr>
              <a:t>)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и </a:t>
            </a:r>
            <a:r>
              <a:rPr lang="en-US" sz="1600" dirty="0" err="1">
                <a:solidFill>
                  <a:srgbClr val="24292F"/>
                </a:solidFill>
              </a:rPr>
              <a:t>r-value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ссылки (например </a:t>
            </a:r>
            <a:r>
              <a:rPr lang="en-US" sz="1500" dirty="0">
                <a:solidFill>
                  <a:srgbClr val="24292F"/>
                </a:solidFill>
                <a:latin typeface="Consolas" panose="020B0609020204030204" pitchFamily="49" charset="0"/>
              </a:rPr>
              <a:t>int&amp;&amp;</a:t>
            </a:r>
            <a:r>
              <a:rPr lang="ru-RU" sz="1600" dirty="0">
                <a:solidFill>
                  <a:srgbClr val="24292F"/>
                </a:solidFill>
              </a:rPr>
              <a:t>)</a:t>
            </a:r>
            <a:r>
              <a:rPr lang="en-US" sz="1600" dirty="0">
                <a:solidFill>
                  <a:srgbClr val="24292F"/>
                </a:solidFill>
              </a:rPr>
              <a:t>. </a:t>
            </a:r>
            <a:r>
              <a:rPr lang="ru-RU" sz="1600" dirty="0">
                <a:solidFill>
                  <a:srgbClr val="24292F"/>
                </a:solidFill>
              </a:rPr>
              <a:t>Далее под словом ссылка будет подразумеваться </a:t>
            </a:r>
            <a:r>
              <a:rPr lang="en-US" sz="1600" dirty="0">
                <a:solidFill>
                  <a:srgbClr val="24292F"/>
                </a:solidFill>
              </a:rPr>
              <a:t>l-value </a:t>
            </a:r>
            <a:r>
              <a:rPr lang="ru-RU" sz="1600" dirty="0">
                <a:solidFill>
                  <a:srgbClr val="24292F"/>
                </a:solidFill>
              </a:rPr>
              <a:t>ссылка.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Ссылку в C++ — можно воспринимать, как альтернативное имя для существующего объекта. Под капотом ссылка может быть реализована как указатель, поэтому ссылки часто называют </a:t>
            </a:r>
            <a:r>
              <a:rPr lang="ru-RU" sz="1600" dirty="0" err="1">
                <a:solidFill>
                  <a:srgbClr val="24292F"/>
                </a:solidFill>
              </a:rPr>
              <a:t>саморазименовывающимися</a:t>
            </a:r>
            <a:r>
              <a:rPr lang="ru-RU" sz="1600" dirty="0">
                <a:solidFill>
                  <a:srgbClr val="24292F"/>
                </a:solidFill>
              </a:rPr>
              <a:t> указателями.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Основное назначение ссылок – более удобная форма записи по сравнению с указателями.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408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Переменная-ссылка объявляется как: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 err="1">
                <a:solidFill>
                  <a:srgbClr val="24292F"/>
                </a:solidFill>
              </a:rPr>
              <a:t>Тип_данных</a:t>
            </a:r>
            <a:r>
              <a:rPr lang="ru-RU" sz="1600" dirty="0">
                <a:solidFill>
                  <a:srgbClr val="24292F"/>
                </a:solidFill>
              </a:rPr>
              <a:t> </a:t>
            </a:r>
            <a:r>
              <a:rPr lang="en-US" sz="1600" dirty="0">
                <a:solidFill>
                  <a:srgbClr val="24292F"/>
                </a:solidFill>
              </a:rPr>
              <a:t>&amp;</a:t>
            </a:r>
            <a:r>
              <a:rPr lang="ru-RU" sz="1600" dirty="0">
                <a:solidFill>
                  <a:srgbClr val="24292F"/>
                </a:solidFill>
              </a:rPr>
              <a:t> </a:t>
            </a:r>
            <a:r>
              <a:rPr lang="ru-RU" sz="1600" dirty="0" err="1">
                <a:solidFill>
                  <a:srgbClr val="24292F"/>
                </a:solidFill>
              </a:rPr>
              <a:t>Имя_ссылки</a:t>
            </a:r>
            <a:r>
              <a:rPr lang="ru-RU" sz="1600" dirty="0">
                <a:solidFill>
                  <a:srgbClr val="24292F"/>
                </a:solidFill>
              </a:rPr>
              <a:t>: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Количество пробелов слева и справа от амперсанда значения не имеет: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При объявлении нескольких переменных-ссылок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одновременно, амперсанд должна находится у каждой,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иначе переменная воспринимается как переменная-значение: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7778187" y="1730017"/>
            <a:ext cx="3575613" cy="93081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&amp;k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vector&lt;string&gt; &amp;m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648D8D7-262E-941C-BFE9-F08E3AA4AB6D}"/>
              </a:ext>
            </a:extLst>
          </p:cNvPr>
          <p:cNvSpPr/>
          <p:nvPr/>
        </p:nvSpPr>
        <p:spPr>
          <a:xfrm>
            <a:off x="7778187" y="3176368"/>
            <a:ext cx="3575613" cy="93081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&amp; 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3CC58F2-738E-227E-DFCB-3C0D0FEB19FF}"/>
              </a:ext>
            </a:extLst>
          </p:cNvPr>
          <p:cNvSpPr/>
          <p:nvPr/>
        </p:nvSpPr>
        <p:spPr>
          <a:xfrm>
            <a:off x="6516547" y="4622718"/>
            <a:ext cx="4837253" cy="93081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 = 1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= v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a -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ссылка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b и c – просто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-ы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= v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= v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 и k - ссылки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3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1398132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Создать не инициализированную ссылку нельзя. Синтаксис требует, чтобы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инициализатор обязательно присутствовал.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После создания, ссылка не может быть привязана к другому объекту, поэтому для ссылок нет никакого аналога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Для инициализации ссылки после символа = в объявлении достаточно указать объект походящего типа. Никаких дополнительных действий не требуется.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dirty="0">
                <a:solidFill>
                  <a:srgbClr val="000000"/>
                </a:solidFill>
              </a:rPr>
              <a:t>Ссылка может быть связана только с объектом у которого есть постоянный адрес в памяти. Обычную ссылку на временный объекта создать нельзя:</a:t>
            </a:r>
            <a:endParaRPr lang="en-US" sz="15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1927737" y="4001294"/>
            <a:ext cx="8336526" cy="87507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 = 10;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value2 = 20;</a:t>
            </a:r>
            <a:endParaRPr lang="ru-RU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Ссылка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ref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связана с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ref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B55D48E-B0EB-BBB1-EF64-DC04F05F9505}"/>
              </a:ext>
            </a:extLst>
          </p:cNvPr>
          <p:cNvSpPr/>
          <p:nvPr/>
        </p:nvSpPr>
        <p:spPr>
          <a:xfrm>
            <a:off x="8406367" y="1825625"/>
            <a:ext cx="2947433" cy="99376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07B1AA9-65BE-ECB4-2345-9FFB413BDA12}"/>
              </a:ext>
            </a:extLst>
          </p:cNvPr>
          <p:cNvSpPr/>
          <p:nvPr/>
        </p:nvSpPr>
        <p:spPr>
          <a:xfrm>
            <a:off x="1927737" y="6071982"/>
            <a:ext cx="8336526" cy="20996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2;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Ошибка!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2 – временный объект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012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Виды ссылок</a:t>
            </a:r>
          </a:p>
        </p:txBody>
      </p:sp>
    </p:spTree>
    <p:extLst>
      <p:ext uri="{BB962C8B-B14F-4D97-AF65-F5344CB8AC3E}">
        <p14:creationId xmlns:p14="http://schemas.microsoft.com/office/powerpoint/2010/main" val="15883005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типизированная 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71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Не типизированных ссылок не существует: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1672975" y="2278653"/>
            <a:ext cx="8846049" cy="38352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Ошибка! Нельзя объявить ссылку на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void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041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Типизированная 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качестве типа ссылки может быть использован любой тип данных, кроме массива, т.к. его нельзя инициализировать: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Объектные обёртки над массивами </a:t>
            </a:r>
            <a:r>
              <a:rPr lang="ru-RU" sz="1600" dirty="0" err="1">
                <a:solidFill>
                  <a:srgbClr val="24292F"/>
                </a:solidFill>
              </a:rPr>
              <a:t>типо</a:t>
            </a:r>
            <a:r>
              <a:rPr lang="ru-RU" sz="1600" dirty="0">
                <a:solidFill>
                  <a:srgbClr val="24292F"/>
                </a:solidFill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ru-RU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ru-RU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и любые другие также не могут иметь ссылку как параметр шаблона.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CF5E766-148A-B1FC-ADA2-1B3093C3B0DC}"/>
              </a:ext>
            </a:extLst>
          </p:cNvPr>
          <p:cNvSpPr/>
          <p:nvPr/>
        </p:nvSpPr>
        <p:spPr>
          <a:xfrm>
            <a:off x="1376255" y="2283726"/>
            <a:ext cx="4087960" cy="124869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5B575E8-AD9D-0995-FEF4-A77C3A1832BF}"/>
              </a:ext>
            </a:extLst>
          </p:cNvPr>
          <p:cNvSpPr/>
          <p:nvPr/>
        </p:nvSpPr>
        <p:spPr>
          <a:xfrm>
            <a:off x="5741043" y="2283726"/>
            <a:ext cx="5197033" cy="124869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Ошибка! Массив ссылок</a:t>
            </a:r>
            <a:endParaRPr lang="ru-RU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Ок!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Ссылка на массив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fr-F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инициализатор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764442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R-value </a:t>
            </a:r>
            <a:r>
              <a:rPr lang="ru-RU" dirty="0"/>
              <a:t>ссылка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71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Ссылки данного типа мы не будем рассматривать в этот раз, хотя они довольно часто встречаются.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отличие от </a:t>
            </a:r>
            <a:r>
              <a:rPr lang="en-US" sz="1600" dirty="0">
                <a:solidFill>
                  <a:srgbClr val="24292F"/>
                </a:solidFill>
              </a:rPr>
              <a:t>l-value </a:t>
            </a:r>
            <a:r>
              <a:rPr lang="ru-RU" sz="1600" dirty="0">
                <a:solidFill>
                  <a:srgbClr val="24292F"/>
                </a:solidFill>
              </a:rPr>
              <a:t>ссылок, они предназначены для объектов время жизни которых подходит к концу и не могут работать с объектами время жизни которых пока не заканчивается: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Ссылки данного типа были добавлены в С++ именно для того, чтобы отличать одни объекты от других.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1534079" y="2787936"/>
            <a:ext cx="8846049" cy="89281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OK!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435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Ссылки и константность</a:t>
            </a:r>
          </a:p>
        </p:txBody>
      </p:sp>
    </p:spTree>
    <p:extLst>
      <p:ext uri="{BB962C8B-B14F-4D97-AF65-F5344CB8AC3E}">
        <p14:creationId xmlns:p14="http://schemas.microsoft.com/office/powerpoint/2010/main" val="28741838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и константность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отличие от указателя, ссылка не может быть константой, поэтому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квалификатор </a:t>
            </a:r>
            <a:r>
              <a:rPr lang="en-US" sz="1600" dirty="0">
                <a:solidFill>
                  <a:srgbClr val="24292F"/>
                </a:solidFill>
              </a:rPr>
              <a:t>const</a:t>
            </a:r>
            <a:r>
              <a:rPr lang="ru-RU" sz="1600" dirty="0">
                <a:solidFill>
                  <a:srgbClr val="24292F"/>
                </a:solidFill>
              </a:rPr>
              <a:t> не применим к ссылке: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При этом объект для которого создаётся ссылка – могут быть константой,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этом случае у нас будет ссылка на константу. Такая ссылка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может только читать данные, но не изменять: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ссылка </a:t>
            </a:r>
            <a:r>
              <a:rPr lang="ru-RU" sz="1600" b="1" dirty="0">
                <a:solidFill>
                  <a:srgbClr val="24292F"/>
                </a:solidFill>
              </a:rPr>
              <a:t>гарантирует</a:t>
            </a:r>
            <a:r>
              <a:rPr lang="ru-RU" sz="1600" dirty="0">
                <a:solidFill>
                  <a:srgbClr val="24292F"/>
                </a:solidFill>
              </a:rPr>
              <a:t> константность данных, то она может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сохранить ссылаться как константы, так и не константы.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обратном случае, только на не константы: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отличие от НЕ константной ссылки, константане могут ссылаться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на временные объекты, тем самым продлевая им жизнь, пока живёт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сама ссылка: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7407086" y="1825625"/>
            <a:ext cx="4253972" cy="103238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A7F062A-AFAD-662D-873A-563BA909BFF2}"/>
              </a:ext>
            </a:extLst>
          </p:cNvPr>
          <p:cNvSpPr/>
          <p:nvPr/>
        </p:nvSpPr>
        <p:spPr>
          <a:xfrm>
            <a:off x="7407086" y="2967602"/>
            <a:ext cx="4253972" cy="103238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Попытка изменить константу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B9999B3-8241-D733-36DF-D17FFA607915}"/>
              </a:ext>
            </a:extLst>
          </p:cNvPr>
          <p:cNvSpPr/>
          <p:nvPr/>
        </p:nvSpPr>
        <p:spPr>
          <a:xfrm>
            <a:off x="7407086" y="4223165"/>
            <a:ext cx="4253972" cy="108906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 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Ошибка!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не гарантирует</a:t>
            </a: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константности данных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F6676ED-353F-4138-0283-6C78C98E2902}"/>
              </a:ext>
            </a:extLst>
          </p:cNvPr>
          <p:cNvSpPr/>
          <p:nvPr/>
        </p:nvSpPr>
        <p:spPr>
          <a:xfrm>
            <a:off x="7407086" y="5403814"/>
            <a:ext cx="4253972" cy="77314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pt-B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Ошибка!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pt-B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ОК!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841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Размер ссылки</a:t>
            </a:r>
          </a:p>
        </p:txBody>
      </p:sp>
    </p:spTree>
    <p:extLst>
      <p:ext uri="{BB962C8B-B14F-4D97-AF65-F5344CB8AC3E}">
        <p14:creationId xmlns:p14="http://schemas.microsoft.com/office/powerpoint/2010/main" val="36201820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общем случае измерить размер ссылки возможности нет, т.к. ссылка прозрачно преобразуется в объект на который ссылается. Компилятор вправе вообще ничего не создавать когда мы создаём ссылку. В некоторых случаях вместо ссылки будет создан указатель, но это зависит от компилятора, поэтому в общем случае ссылка не имеет размера: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5DC7CE5-9857-253B-BE61-4473E5567B1D}"/>
              </a:ext>
            </a:extLst>
          </p:cNvPr>
          <p:cNvSpPr/>
          <p:nvPr/>
        </p:nvSpPr>
        <p:spPr>
          <a:xfrm>
            <a:off x="4044165" y="2823648"/>
            <a:ext cx="4103670" cy="74504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8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24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444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Преобразование типа ссылки</a:t>
            </a:r>
          </a:p>
        </p:txBody>
      </p:sp>
    </p:spTree>
    <p:extLst>
      <p:ext uri="{BB962C8B-B14F-4D97-AF65-F5344CB8AC3E}">
        <p14:creationId xmlns:p14="http://schemas.microsoft.com/office/powerpoint/2010/main" val="51075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76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большинстве случаев мы взаимодействуем с памятью при помощи </a:t>
            </a:r>
            <a:r>
              <a:rPr lang="ru-RU" sz="1600" b="1" dirty="0">
                <a:solidFill>
                  <a:srgbClr val="24292F"/>
                </a:solidFill>
              </a:rPr>
              <a:t>имён</a:t>
            </a:r>
            <a:r>
              <a:rPr lang="ru-RU" sz="1600" dirty="0">
                <a:solidFill>
                  <a:srgbClr val="24292F"/>
                </a:solidFill>
              </a:rPr>
              <a:t> (переменных/констант/функций), но иногда приходится работать с ячейками памяти и их содержимым напрямую.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Для этой цели существует специальный тип данных, который называется </a:t>
            </a:r>
            <a:r>
              <a:rPr lang="ru-RU" sz="1600" b="1" dirty="0">
                <a:solidFill>
                  <a:srgbClr val="24292F"/>
                </a:solidFill>
              </a:rPr>
              <a:t>указателем</a:t>
            </a:r>
            <a:r>
              <a:rPr lang="en-US" sz="1600" b="1" dirty="0">
                <a:solidFill>
                  <a:srgbClr val="24292F"/>
                </a:solidFill>
              </a:rPr>
              <a:t> (pointer)</a:t>
            </a:r>
            <a:r>
              <a:rPr lang="ru-RU" sz="1600" dirty="0">
                <a:solidFill>
                  <a:srgbClr val="24292F"/>
                </a:solidFill>
              </a:rPr>
              <a:t>. Переменная-указатель может хранить </a:t>
            </a:r>
            <a:r>
              <a:rPr lang="ru-RU" sz="1600" b="1" dirty="0">
                <a:solidFill>
                  <a:srgbClr val="24292F"/>
                </a:solidFill>
              </a:rPr>
              <a:t>адрес</a:t>
            </a:r>
            <a:r>
              <a:rPr lang="ru-RU" sz="1600" dirty="0">
                <a:solidFill>
                  <a:srgbClr val="24292F"/>
                </a:solidFill>
              </a:rPr>
              <a:t> любого байта доступного программе, а зная адрес мы можем прочитать или изменить данные которые там находятся.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Адрес можно воспринимать, как номер байта, и его можно вывести на экран как обычное десятичное число, но традиционно адреса записывают в шестнадцатеричной форме, для краткости.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3F61FDD2-80FC-821D-86E2-9B32C4D71722}"/>
              </a:ext>
            </a:extLst>
          </p:cNvPr>
          <p:cNvSpPr/>
          <p:nvPr/>
        </p:nvSpPr>
        <p:spPr>
          <a:xfrm>
            <a:off x="1181992" y="5554684"/>
            <a:ext cx="4366081" cy="45543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0x7fff2c01a3e4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8792BB-F85E-AABD-3AE6-AFA2F82C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31" y="4684555"/>
            <a:ext cx="4070090" cy="1325564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10C5BB-5B45-0239-277A-F1C2E7723359}"/>
              </a:ext>
            </a:extLst>
          </p:cNvPr>
          <p:cNvSpPr/>
          <p:nvPr/>
        </p:nvSpPr>
        <p:spPr>
          <a:xfrm>
            <a:off x="1181993" y="4193441"/>
            <a:ext cx="4366081" cy="132556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Сохраняем адрес в указатель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1838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Как правило преобразование типа ссылки является не допустимой (и бессмысленной) операцией, кроме преобразования между объектами связанными иерархией наследования и каста не константной ссылки в константную: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7ACF58-8394-BE16-BB4E-B70DA06DF714}"/>
              </a:ext>
            </a:extLst>
          </p:cNvPr>
          <p:cNvSpPr/>
          <p:nvPr/>
        </p:nvSpPr>
        <p:spPr>
          <a:xfrm>
            <a:off x="2338087" y="2874087"/>
            <a:ext cx="6713316" cy="110982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3.14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&amp;&gt;(d);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Нельзя привести ссылку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(int&amp;)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ОК! Аналог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&lt;int&amp;&gt;</a:t>
            </a: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1374389535 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759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Операции с ссылками</a:t>
            </a:r>
          </a:p>
        </p:txBody>
      </p:sp>
    </p:spTree>
    <p:extLst>
      <p:ext uri="{BB962C8B-B14F-4D97-AF65-F5344CB8AC3E}">
        <p14:creationId xmlns:p14="http://schemas.microsoft.com/office/powerpoint/2010/main" val="760534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 ссылками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Для ссылок такого понятия нет, т.к. ссылка прозрачно преобразуется в переменную к которой привязана.</a:t>
            </a:r>
          </a:p>
        </p:txBody>
      </p:sp>
    </p:spTree>
    <p:extLst>
      <p:ext uri="{BB962C8B-B14F-4D97-AF65-F5344CB8AC3E}">
        <p14:creationId xmlns:p14="http://schemas.microsoft.com/office/powerpoint/2010/main" val="42013203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Варианты применения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30633826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Основное предназначение ссылок – это сделать код более чистым по сравнению с указателями. Поэтому, как правило ссылки применяются при передаче данных в функцию.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Как видно, после применения ссылок код избавился от лишних звёздочек и амперсандов, и стал визуально проще.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Нет пользы от передачи по ссылке маленьких типов (только в том случае, если вы хотите их изменить в точке вызова).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Добавление квалификатора </a:t>
            </a:r>
            <a:r>
              <a:rPr lang="en-US" sz="1600" dirty="0">
                <a:solidFill>
                  <a:srgbClr val="24292F"/>
                </a:solidFill>
              </a:rPr>
              <a:t>const</a:t>
            </a:r>
            <a:r>
              <a:rPr lang="ru-RU" sz="1600" dirty="0">
                <a:solidFill>
                  <a:srgbClr val="24292F"/>
                </a:solidFill>
              </a:rPr>
              <a:t> к параметру-ссылке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позволит передавать в функцию не только переменные, но и временные объекты, поэтому часто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в параметрах можно встретить константане ссылки.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FAFB6-239E-448C-9B8D-C771C2BEB35D}"/>
              </a:ext>
            </a:extLst>
          </p:cNvPr>
          <p:cNvSpPr/>
          <p:nvPr/>
        </p:nvSpPr>
        <p:spPr>
          <a:xfrm>
            <a:off x="1734970" y="2852490"/>
            <a:ext cx="3878750" cy="184293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int*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&amp;b);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4971A2-61D0-8951-649F-DB644C5BDC09}"/>
              </a:ext>
            </a:extLst>
          </p:cNvPr>
          <p:cNvSpPr/>
          <p:nvPr/>
        </p:nvSpPr>
        <p:spPr>
          <a:xfrm>
            <a:off x="6376419" y="2852490"/>
            <a:ext cx="3878751" cy="184293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41285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в функцию - массив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Как правило ссылки не применяются при передаче в функцию статических массивов, т.к. от этого не особенном много пользы, скорее наоборот, т.к. под каждый размер массива придётся создавать одесную функцию.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Например в этом примере, функция </a:t>
            </a:r>
            <a:r>
              <a:rPr lang="en-US" sz="1600" dirty="0">
                <a:solidFill>
                  <a:srgbClr val="24292F"/>
                </a:solidFill>
              </a:rPr>
              <a:t>sum </a:t>
            </a:r>
            <a:r>
              <a:rPr lang="ru-RU" sz="1600" dirty="0">
                <a:solidFill>
                  <a:srgbClr val="24292F"/>
                </a:solidFill>
              </a:rPr>
              <a:t>будет работать только с массивами размером 4 элемента и никакими другими.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5DC7CE5-9857-253B-BE61-4473E5567B1D}"/>
              </a:ext>
            </a:extLst>
          </p:cNvPr>
          <p:cNvSpPr/>
          <p:nvPr/>
        </p:nvSpPr>
        <p:spPr>
          <a:xfrm>
            <a:off x="4044165" y="2668136"/>
            <a:ext cx="4103670" cy="168377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819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в функцию - 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 функциями таже история, что и с массивами. Пользы от использования ссылок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на функции нет: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9026732-D287-8D5A-E21A-D2582FD0B532}"/>
              </a:ext>
            </a:extLst>
          </p:cNvPr>
          <p:cNvSpPr/>
          <p:nvPr/>
        </p:nvSpPr>
        <p:spPr>
          <a:xfrm>
            <a:off x="3462136" y="2340700"/>
            <a:ext cx="5267728" cy="196508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25;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324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 в функцию - </a:t>
            </a:r>
            <a:r>
              <a:rPr lang="en-US" sz="4400" dirty="0">
                <a:solidFill>
                  <a:srgbClr val="24292F"/>
                </a:solidFill>
              </a:rPr>
              <a:t>aliasing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Для ссылок также как и для указателей актуальна проблема </a:t>
            </a:r>
            <a:r>
              <a:rPr lang="en-US" sz="1600" dirty="0" err="1">
                <a:solidFill>
                  <a:srgbClr val="24292F"/>
                </a:solidFill>
              </a:rPr>
              <a:t>aliasinga</a:t>
            </a:r>
            <a:r>
              <a:rPr lang="ru-RU" sz="1600" dirty="0">
                <a:solidFill>
                  <a:srgbClr val="24292F"/>
                </a:solidFill>
              </a:rPr>
              <a:t>, т.к. диапазоны памяти с которыми связаны ссылки могут пересекаться.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Решение такое же как и для указателей.</a:t>
            </a:r>
            <a:endParaRPr lang="en-US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993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ссылки из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С++, редко используют возврат ссылок из функции (ещё реже чем указатели):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FAFB6-239E-448C-9B8D-C771C2BEB35D}"/>
              </a:ext>
            </a:extLst>
          </p:cNvPr>
          <p:cNvSpPr/>
          <p:nvPr/>
        </p:nvSpPr>
        <p:spPr>
          <a:xfrm>
            <a:off x="2915480" y="2235366"/>
            <a:ext cx="6361037" cy="125714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Висяч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ая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ссылка, т.к. переменная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удалена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D6525D9-EB2A-4AB9-1DB6-55A00C157055}"/>
              </a:ext>
            </a:extLst>
          </p:cNvPr>
          <p:cNvSpPr/>
          <p:nvPr/>
        </p:nvSpPr>
        <p:spPr>
          <a:xfrm>
            <a:off x="2915481" y="3689858"/>
            <a:ext cx="6361037" cy="103261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44419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 через 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На указателях и ссылках основывается одна из реализаций идеи полиморфизма в С++, а точнее реализация полиморфизма через наследование.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Об этом подробнее будет в блоке про указатели и ООП.</a:t>
            </a:r>
          </a:p>
        </p:txBody>
      </p:sp>
    </p:spTree>
    <p:extLst>
      <p:ext uri="{BB962C8B-B14F-4D97-AF65-F5344CB8AC3E}">
        <p14:creationId xmlns:p14="http://schemas.microsoft.com/office/powerpoint/2010/main" val="381359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Переменная-указатель объявляется как: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 err="1">
                <a:solidFill>
                  <a:srgbClr val="24292F"/>
                </a:solidFill>
              </a:rPr>
              <a:t>Тип_данных</a:t>
            </a:r>
            <a:r>
              <a:rPr lang="ru-RU" sz="1600" dirty="0">
                <a:solidFill>
                  <a:srgbClr val="24292F"/>
                </a:solidFill>
              </a:rPr>
              <a:t> * </a:t>
            </a:r>
            <a:r>
              <a:rPr lang="ru-RU" sz="1600" dirty="0" err="1">
                <a:solidFill>
                  <a:srgbClr val="24292F"/>
                </a:solidFill>
              </a:rPr>
              <a:t>Имя_указателя</a:t>
            </a:r>
            <a:r>
              <a:rPr lang="ru-RU" sz="1600" dirty="0">
                <a:solidFill>
                  <a:srgbClr val="24292F"/>
                </a:solidFill>
              </a:rPr>
              <a:t>: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Количество пробелов слева и справа от звёздочки значения не имеет: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При объявлении нескольких переменных-указателей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одновременно, звёздочка должна находится у каждой,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иначе переменная воспринимается как переменная-значение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8111613" y="1730017"/>
            <a:ext cx="3242187" cy="93081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*k;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vector&lt;string&gt; *m;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648D8D7-262E-941C-BFE9-F08E3AA4AB6D}"/>
              </a:ext>
            </a:extLst>
          </p:cNvPr>
          <p:cNvSpPr/>
          <p:nvPr/>
        </p:nvSpPr>
        <p:spPr>
          <a:xfrm>
            <a:off x="8111613" y="3176368"/>
            <a:ext cx="3242187" cy="93081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* 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*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3CC58F2-738E-227E-DFCB-3C0D0FEB19FF}"/>
              </a:ext>
            </a:extLst>
          </p:cNvPr>
          <p:cNvSpPr/>
          <p:nvPr/>
        </p:nvSpPr>
        <p:spPr>
          <a:xfrm>
            <a:off x="6673645" y="4622718"/>
            <a:ext cx="4680155" cy="93081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a - указатель, b и c – просто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-ы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 и k - указатели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667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Как читать тип ссылок</a:t>
            </a:r>
          </a:p>
        </p:txBody>
      </p:sp>
    </p:spTree>
    <p:extLst>
      <p:ext uri="{BB962C8B-B14F-4D97-AF65-F5344CB8AC3E}">
        <p14:creationId xmlns:p14="http://schemas.microsoft.com/office/powerpoint/2010/main" val="17746268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Декларация типов </a:t>
            </a:r>
            <a:r>
              <a:rPr lang="en-US" dirty="0"/>
              <a:t>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Т.к. нет возможности создавать что-то </a:t>
            </a:r>
            <a:r>
              <a:rPr lang="ru-RU" sz="1600" dirty="0" err="1">
                <a:solidFill>
                  <a:srgbClr val="24292F"/>
                </a:solidFill>
              </a:rPr>
              <a:t>типо</a:t>
            </a:r>
            <a:r>
              <a:rPr lang="ru-RU" sz="1600" dirty="0">
                <a:solidFill>
                  <a:srgbClr val="24292F"/>
                </a:solidFill>
              </a:rPr>
              <a:t> такого: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то нет необходимости вводить какие-то специальные правила чтения ссылок.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13AD5C1-D678-0385-5733-E877BC78AD43}"/>
              </a:ext>
            </a:extLst>
          </p:cNvPr>
          <p:cNvSpPr/>
          <p:nvPr/>
        </p:nvSpPr>
        <p:spPr>
          <a:xfrm>
            <a:off x="2981632" y="2356578"/>
            <a:ext cx="6228736" cy="34032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77525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Указатель в ООП</a:t>
            </a:r>
          </a:p>
        </p:txBody>
      </p:sp>
    </p:spTree>
    <p:extLst>
      <p:ext uri="{BB962C8B-B14F-4D97-AF65-F5344CB8AC3E}">
        <p14:creationId xmlns:p14="http://schemas.microsoft.com/office/powerpoint/2010/main" val="17979426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полю структуры/класса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тип ссылки – структура или класс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Можно получить доступ к её полю или </a:t>
            </a:r>
            <a:r>
              <a:rPr lang="ru-RU" sz="1600" b="1" dirty="0">
                <a:solidFill>
                  <a:srgbClr val="24292F"/>
                </a:solidFill>
              </a:rPr>
              <a:t>методу</a:t>
            </a:r>
            <a:r>
              <a:rPr lang="ru-RU" sz="1600" dirty="0">
                <a:solidFill>
                  <a:srgbClr val="24292F"/>
                </a:solidFill>
              </a:rPr>
              <a:t>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1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Кроме того, можно напрямую получить ссылку на поле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4292F"/>
                </a:solidFill>
              </a:rPr>
              <a:t>(</a:t>
            </a:r>
            <a:r>
              <a:rPr lang="ru-RU" sz="1600" dirty="0">
                <a:solidFill>
                  <a:srgbClr val="24292F"/>
                </a:solidFill>
              </a:rPr>
              <a:t>но не на метод</a:t>
            </a:r>
            <a:r>
              <a:rPr lang="en-US" sz="1600" dirty="0">
                <a:solidFill>
                  <a:srgbClr val="24292F"/>
                </a:solidFill>
              </a:rPr>
              <a:t>)</a:t>
            </a:r>
            <a:r>
              <a:rPr lang="ru-RU" sz="1600" dirty="0">
                <a:solidFill>
                  <a:srgbClr val="24292F"/>
                </a:solidFill>
              </a:rPr>
              <a:t> класса: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5409137" y="1825625"/>
            <a:ext cx="5465341" cy="147801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C8BCCC-1568-F8E2-B07E-9496ABCAD156}"/>
              </a:ext>
            </a:extLst>
          </p:cNvPr>
          <p:cNvSpPr/>
          <p:nvPr/>
        </p:nvSpPr>
        <p:spPr>
          <a:xfrm>
            <a:off x="5409137" y="3438576"/>
            <a:ext cx="5465341" cy="59802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ECAE5AC-9E83-43D4-8EFD-7BE6A09236BE}"/>
              </a:ext>
            </a:extLst>
          </p:cNvPr>
          <p:cNvSpPr/>
          <p:nvPr/>
        </p:nvSpPr>
        <p:spPr>
          <a:xfrm>
            <a:off x="6882581" y="4209742"/>
            <a:ext cx="3991898" cy="59802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fr-F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ry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5618D56-C2D8-190E-9CD0-B988BC1A4AF5}"/>
              </a:ext>
            </a:extLst>
          </p:cNvPr>
          <p:cNvGraphicFramePr>
            <a:graphicFrameLocks noGrp="1"/>
          </p:cNvGraphicFramePr>
          <p:nvPr/>
        </p:nvGraphicFramePr>
        <p:xfrm>
          <a:off x="2294815" y="4904921"/>
          <a:ext cx="6876000" cy="170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00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3624487365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92949206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372966238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221289629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573000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Point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494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3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ptr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11868"/>
                  </a:ext>
                </a:extLst>
              </a:tr>
            </a:tbl>
          </a:graphicData>
        </a:graphic>
      </p:graphicFrame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019BC71C-6375-6C9E-F65B-D85084C56DF0}"/>
              </a:ext>
            </a:extLst>
          </p:cNvPr>
          <p:cNvSpPr/>
          <p:nvPr/>
        </p:nvSpPr>
        <p:spPr>
          <a:xfrm rot="5400000">
            <a:off x="3938060" y="5026212"/>
            <a:ext cx="144000" cy="115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0F136F57-3473-C475-F2E1-5411B1F4BD5C}"/>
              </a:ext>
            </a:extLst>
          </p:cNvPr>
          <p:cNvSpPr/>
          <p:nvPr/>
        </p:nvSpPr>
        <p:spPr>
          <a:xfrm rot="5400000">
            <a:off x="6808095" y="4470141"/>
            <a:ext cx="144000" cy="2268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689085EC-DB01-6881-139F-3A8842FCB535}"/>
              </a:ext>
            </a:extLst>
          </p:cNvPr>
          <p:cNvSpPr/>
          <p:nvPr/>
        </p:nvSpPr>
        <p:spPr>
          <a:xfrm rot="5400000">
            <a:off x="5654170" y="3065761"/>
            <a:ext cx="144000" cy="45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4478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полю структуры/класса</a:t>
            </a:r>
            <a:r>
              <a:rPr lang="en-US" dirty="0"/>
              <a:t> - static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Ссылку на статические поля можно брать как через экземпляр класса, так и без него. Физически статические поля располагаются НЕ рядом с остальными, в той же области памяти, что и глобальные переменные: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964B3E-1905-ADF6-F97A-F38E30388BB2}"/>
              </a:ext>
            </a:extLst>
          </p:cNvPr>
          <p:cNvSpPr/>
          <p:nvPr/>
        </p:nvSpPr>
        <p:spPr>
          <a:xfrm>
            <a:off x="3175223" y="2543257"/>
            <a:ext cx="5465341" cy="22023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ref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Прямоугольник: скругленные углы 3">
            <a:extLst>
              <a:ext uri="{FF2B5EF4-FFF2-40B4-BE49-F238E27FC236}">
                <a16:creationId xmlns:a16="http://schemas.microsoft.com/office/drawing/2014/main" id="{AFAA18D2-8597-45FB-F709-857B3E556210}"/>
              </a:ext>
            </a:extLst>
          </p:cNvPr>
          <p:cNvSpPr/>
          <p:nvPr/>
        </p:nvSpPr>
        <p:spPr>
          <a:xfrm>
            <a:off x="3175223" y="4778139"/>
            <a:ext cx="5465341" cy="468000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911255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Сслыка</a:t>
            </a:r>
            <a:r>
              <a:rPr lang="ru-RU" dirty="0"/>
              <a:t> в ООП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отличие от других типов данных классы можно связать через наследование.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2 или больше классов связаны через наследование, то между ними возможно преобразование вниз или вверх по иерархии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Преобразование типа ссылки вверх по иерархии классов (</a:t>
            </a:r>
            <a:r>
              <a:rPr lang="en-US" sz="1600" dirty="0" err="1">
                <a:solidFill>
                  <a:srgbClr val="24292F"/>
                </a:solidFill>
              </a:rPr>
              <a:t>UpCast</a:t>
            </a:r>
            <a:r>
              <a:rPr lang="ru-RU" sz="1600" dirty="0">
                <a:solidFill>
                  <a:srgbClr val="24292F"/>
                </a:solidFill>
              </a:rPr>
              <a:t>) - безопасно, с точки зрения работы с памятью, поэтому оно выполняется неявно.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Преобразование вниз по иерархии (</a:t>
            </a:r>
            <a:r>
              <a:rPr lang="en-US" sz="1600" dirty="0" err="1">
                <a:solidFill>
                  <a:srgbClr val="24292F"/>
                </a:solidFill>
              </a:rPr>
              <a:t>DownCast</a:t>
            </a:r>
            <a:r>
              <a:rPr lang="ru-RU" sz="1600" dirty="0">
                <a:solidFill>
                  <a:srgbClr val="24292F"/>
                </a:solidFill>
              </a:rPr>
              <a:t>) может быть опасно, поэтому такое преобразование можно выполнить только явным образом (программист берёт ответственность на себя)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5DC7CE5-9857-253B-BE61-4473E5567B1D}"/>
              </a:ext>
            </a:extLst>
          </p:cNvPr>
          <p:cNvSpPr/>
          <p:nvPr/>
        </p:nvSpPr>
        <p:spPr>
          <a:xfrm>
            <a:off x="924945" y="3794841"/>
            <a:ext cx="8670468" cy="251705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 = *new 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 = *new 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a2 = b;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Ошибок нет, т.к. преобразование вверх по иерархии 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UpCast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b2 = a;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Преобразование вниз по иерархии (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DownCast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b2 = (B&amp;) a;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Ошибок нет, т.к. используется явное преобразование в стиле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b2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&lt;B&amp;&gt;(a);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Ошибок нет, т.к. используется явное преобразование в стиле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C++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295E74-A198-C2C4-5D20-B4A5AF32D275}"/>
              </a:ext>
            </a:extLst>
          </p:cNvPr>
          <p:cNvSpPr/>
          <p:nvPr/>
        </p:nvSpPr>
        <p:spPr>
          <a:xfrm>
            <a:off x="9749744" y="4117375"/>
            <a:ext cx="1327355" cy="7968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B5592A-17F0-2AFA-CE39-6D546C449929}"/>
              </a:ext>
            </a:extLst>
          </p:cNvPr>
          <p:cNvSpPr/>
          <p:nvPr/>
        </p:nvSpPr>
        <p:spPr>
          <a:xfrm>
            <a:off x="9749744" y="5380115"/>
            <a:ext cx="1327355" cy="7968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FD9AD8F-9056-8578-0599-A01EF9338D95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0413422" y="4914223"/>
            <a:ext cx="0" cy="4658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2842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преобразование вверх по иерархии безопасно (с точки зрения памяти)?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E1D323A-56E7-4ED8-73D0-7A7173B14CAC}"/>
              </a:ext>
            </a:extLst>
          </p:cNvPr>
          <p:cNvGraphicFramePr>
            <a:graphicFrameLocks noGrp="1"/>
          </p:cNvGraphicFramePr>
          <p:nvPr/>
        </p:nvGraphicFramePr>
        <p:xfrm>
          <a:off x="5744071" y="4566921"/>
          <a:ext cx="4911430" cy="232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43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900817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16267729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869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494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b2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11868"/>
                  </a:ext>
                </a:extLst>
              </a:tr>
            </a:tbl>
          </a:graphicData>
        </a:graphic>
      </p:graphicFrame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767EE0A1-4957-A456-E0A5-447652C9CBD3}"/>
              </a:ext>
            </a:extLst>
          </p:cNvPr>
          <p:cNvSpPr/>
          <p:nvPr/>
        </p:nvSpPr>
        <p:spPr>
          <a:xfrm rot="5400000">
            <a:off x="6649794" y="5171020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6190C56D-AF5F-A1DA-A711-68528817B26B}"/>
              </a:ext>
            </a:extLst>
          </p:cNvPr>
          <p:cNvSpPr/>
          <p:nvPr/>
        </p:nvSpPr>
        <p:spPr>
          <a:xfrm rot="5400000">
            <a:off x="7623992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57D95AFD-1771-A0F3-78BF-C53173AA1747}"/>
              </a:ext>
            </a:extLst>
          </p:cNvPr>
          <p:cNvSpPr/>
          <p:nvPr/>
        </p:nvSpPr>
        <p:spPr>
          <a:xfrm rot="5400000">
            <a:off x="8619415" y="5172948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832A1351-1FC2-5FC1-178F-5A036B3F1EF6}"/>
              </a:ext>
            </a:extLst>
          </p:cNvPr>
          <p:cNvSpPr/>
          <p:nvPr/>
        </p:nvSpPr>
        <p:spPr>
          <a:xfrm rot="5400000">
            <a:off x="9591697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5FEABBC7-D25D-5B93-1CEE-E2FEEE9455BB}"/>
              </a:ext>
            </a:extLst>
          </p:cNvPr>
          <p:cNvSpPr/>
          <p:nvPr/>
        </p:nvSpPr>
        <p:spPr>
          <a:xfrm rot="5400000">
            <a:off x="6649796" y="4902161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99354E05-0540-0EC4-60A9-CB4A83020525}"/>
              </a:ext>
            </a:extLst>
          </p:cNvPr>
          <p:cNvSpPr/>
          <p:nvPr/>
        </p:nvSpPr>
        <p:spPr>
          <a:xfrm rot="5400000">
            <a:off x="8121854" y="4418090"/>
            <a:ext cx="155448" cy="194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C01C66AB-4729-2884-C075-3FB3ABB0101D}"/>
              </a:ext>
            </a:extLst>
          </p:cNvPr>
          <p:cNvSpPr/>
          <p:nvPr/>
        </p:nvSpPr>
        <p:spPr>
          <a:xfrm rot="5400000">
            <a:off x="8115693" y="3046119"/>
            <a:ext cx="155448" cy="392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DF680E86-EDC3-5CF9-11EB-9FAA38E4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Из за такой структуры размещения в памяти, в наследнике, всегда возможно найти точку начиная с которой размещён каждый из предков и установить на него ссылку.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Т.е. в процессе преобразования адреса потомка к адресу предка результирующий адрес может быть сдвинут вперёд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A0C9030-0515-3D8F-86C9-0C50A7CE1762}"/>
              </a:ext>
            </a:extLst>
          </p:cNvPr>
          <p:cNvSpPr/>
          <p:nvPr/>
        </p:nvSpPr>
        <p:spPr>
          <a:xfrm>
            <a:off x="894213" y="2955810"/>
            <a:ext cx="4103670" cy="322115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7AF7014-149B-AE9E-890D-02D52D1CAFF7}"/>
              </a:ext>
            </a:extLst>
          </p:cNvPr>
          <p:cNvSpPr/>
          <p:nvPr/>
        </p:nvSpPr>
        <p:spPr>
          <a:xfrm>
            <a:off x="5660020" y="2947461"/>
            <a:ext cx="5150734" cy="1783627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Вывод: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Такой вывод объясняется тем, что 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"подобъект"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внутри C расположен после A и для корректной работы с ним нужно сдвинуть указатель начала на длину объекта A вперёд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8AF499A-1C67-F1A3-BB9F-0B2346E3F9F7}"/>
              </a:ext>
            </a:extLst>
          </p:cNvPr>
          <p:cNvSpPr/>
          <p:nvPr/>
        </p:nvSpPr>
        <p:spPr>
          <a:xfrm>
            <a:off x="3895532" y="3366984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34C1073-C41B-646D-4AA4-F47C18AB5193}"/>
              </a:ext>
            </a:extLst>
          </p:cNvPr>
          <p:cNvSpPr/>
          <p:nvPr/>
        </p:nvSpPr>
        <p:spPr>
          <a:xfrm>
            <a:off x="2863457" y="3351756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3336771-F21C-EBC4-4CD7-9995EEFD150D}"/>
              </a:ext>
            </a:extLst>
          </p:cNvPr>
          <p:cNvSpPr/>
          <p:nvPr/>
        </p:nvSpPr>
        <p:spPr>
          <a:xfrm>
            <a:off x="3361493" y="4412784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F47AFCC-EA01-495B-E98A-74733A8BA696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3760820" y="4003591"/>
            <a:ext cx="534039" cy="40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8CD6011-976B-690F-D8FB-BFCFD71AAD45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H="1" flipV="1">
            <a:off x="3262784" y="3988363"/>
            <a:ext cx="498036" cy="42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361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преобразование вниз по иерархии может быть опасно (с точки зрения памяти)?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E1D323A-56E7-4ED8-73D0-7A7173B14CAC}"/>
              </a:ext>
            </a:extLst>
          </p:cNvPr>
          <p:cNvGraphicFramePr>
            <a:graphicFrameLocks noGrp="1"/>
          </p:cNvGraphicFramePr>
          <p:nvPr/>
        </p:nvGraphicFramePr>
        <p:xfrm>
          <a:off x="5744071" y="4566921"/>
          <a:ext cx="4911430" cy="232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43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900817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16267729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869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494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b2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11868"/>
                  </a:ext>
                </a:extLst>
              </a:tr>
            </a:tbl>
          </a:graphicData>
        </a:graphic>
      </p:graphicFrame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767EE0A1-4957-A456-E0A5-447652C9CBD3}"/>
              </a:ext>
            </a:extLst>
          </p:cNvPr>
          <p:cNvSpPr/>
          <p:nvPr/>
        </p:nvSpPr>
        <p:spPr>
          <a:xfrm rot="5400000">
            <a:off x="6649794" y="5171020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6190C56D-AF5F-A1DA-A711-68528817B26B}"/>
              </a:ext>
            </a:extLst>
          </p:cNvPr>
          <p:cNvSpPr/>
          <p:nvPr/>
        </p:nvSpPr>
        <p:spPr>
          <a:xfrm rot="5400000">
            <a:off x="7623992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57D95AFD-1771-A0F3-78BF-C53173AA1747}"/>
              </a:ext>
            </a:extLst>
          </p:cNvPr>
          <p:cNvSpPr/>
          <p:nvPr/>
        </p:nvSpPr>
        <p:spPr>
          <a:xfrm rot="5400000">
            <a:off x="8619415" y="5172948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832A1351-1FC2-5FC1-178F-5A036B3F1EF6}"/>
              </a:ext>
            </a:extLst>
          </p:cNvPr>
          <p:cNvSpPr/>
          <p:nvPr/>
        </p:nvSpPr>
        <p:spPr>
          <a:xfrm rot="5400000">
            <a:off x="9591697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5FEABBC7-D25D-5B93-1CEE-E2FEEE9455BB}"/>
              </a:ext>
            </a:extLst>
          </p:cNvPr>
          <p:cNvSpPr/>
          <p:nvPr/>
        </p:nvSpPr>
        <p:spPr>
          <a:xfrm rot="5400000">
            <a:off x="6649796" y="4902161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99354E05-0540-0EC4-60A9-CB4A83020525}"/>
              </a:ext>
            </a:extLst>
          </p:cNvPr>
          <p:cNvSpPr/>
          <p:nvPr/>
        </p:nvSpPr>
        <p:spPr>
          <a:xfrm rot="5400000">
            <a:off x="8121854" y="4418090"/>
            <a:ext cx="155448" cy="194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C01C66AB-4729-2884-C075-3FB3ABB0101D}"/>
              </a:ext>
            </a:extLst>
          </p:cNvPr>
          <p:cNvSpPr/>
          <p:nvPr/>
        </p:nvSpPr>
        <p:spPr>
          <a:xfrm rot="5400000">
            <a:off x="8115693" y="3046119"/>
            <a:ext cx="155448" cy="392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7019B1-E902-54C3-C7B8-38756078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Как упоминалось выше, в процессе преобразования типа ссылки с адресом могут происходить различные преобразования из-за которых мы можем не намеренно получить доступ к чужим данным.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778D780-C4F0-4624-0EE9-15E34483DB11}"/>
              </a:ext>
            </a:extLst>
          </p:cNvPr>
          <p:cNvSpPr/>
          <p:nvPr/>
        </p:nvSpPr>
        <p:spPr>
          <a:xfrm>
            <a:off x="882771" y="2598713"/>
            <a:ext cx="4379514" cy="357825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3EC346C-A178-346D-83A3-9111F3E81557}"/>
              </a:ext>
            </a:extLst>
          </p:cNvPr>
          <p:cNvSpPr/>
          <p:nvPr/>
        </p:nvSpPr>
        <p:spPr>
          <a:xfrm>
            <a:off x="5744071" y="2598713"/>
            <a:ext cx="5127943" cy="210515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Вывод: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.90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.900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.9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Как видно, чтобы получить адрес объекта класса C адрес B был сдвинут влево на длину равную размеру первого предка.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Теперь при попытка обратиться к полям a1 и c1 мы попадём в участки памяти реально нам не принадлежащие. Там могут быть например другие переменные или временно сохранённые значения регистров процессора или вообще всё что угодно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A5D1D12-1AFC-166F-6823-A6D2A6F25AA6}"/>
              </a:ext>
            </a:extLst>
          </p:cNvPr>
          <p:cNvSpPr/>
          <p:nvPr/>
        </p:nvSpPr>
        <p:spPr>
          <a:xfrm>
            <a:off x="4109501" y="3202817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7F85FCA-E4D5-F2B5-3D84-00DBD8D8900D}"/>
              </a:ext>
            </a:extLst>
          </p:cNvPr>
          <p:cNvSpPr/>
          <p:nvPr/>
        </p:nvSpPr>
        <p:spPr>
          <a:xfrm>
            <a:off x="3077426" y="3187589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E2FB60-EFC0-2433-4219-D6DAF6A93373}"/>
              </a:ext>
            </a:extLst>
          </p:cNvPr>
          <p:cNvSpPr/>
          <p:nvPr/>
        </p:nvSpPr>
        <p:spPr>
          <a:xfrm>
            <a:off x="3575462" y="4248617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4C26760-0938-8906-E747-6EC5BE57E457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3974789" y="3839424"/>
            <a:ext cx="534039" cy="40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090A40C-2D9B-44E9-5A8F-728529F2ECFB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H="1" flipV="1">
            <a:off x="3476753" y="3824196"/>
            <a:ext cx="498036" cy="42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33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преобразование вниз по иерархии может быть опасно (с точки зрения памяти)?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E1D323A-56E7-4ED8-73D0-7A7173B14CAC}"/>
              </a:ext>
            </a:extLst>
          </p:cNvPr>
          <p:cNvGraphicFramePr>
            <a:graphicFrameLocks noGrp="1"/>
          </p:cNvGraphicFramePr>
          <p:nvPr/>
        </p:nvGraphicFramePr>
        <p:xfrm>
          <a:off x="6832091" y="4566921"/>
          <a:ext cx="2946858" cy="232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43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900817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869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78494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11868"/>
                  </a:ext>
                </a:extLst>
              </a:tr>
            </a:tbl>
          </a:graphicData>
        </a:graphic>
      </p:graphicFrame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767EE0A1-4957-A456-E0A5-447652C9CBD3}"/>
              </a:ext>
            </a:extLst>
          </p:cNvPr>
          <p:cNvSpPr/>
          <p:nvPr/>
        </p:nvSpPr>
        <p:spPr>
          <a:xfrm rot="5400000">
            <a:off x="7737814" y="5171020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832A1351-1FC2-5FC1-178F-5A036B3F1EF6}"/>
              </a:ext>
            </a:extLst>
          </p:cNvPr>
          <p:cNvSpPr/>
          <p:nvPr/>
        </p:nvSpPr>
        <p:spPr>
          <a:xfrm rot="5400000">
            <a:off x="8715190" y="5175389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5FEABBC7-D25D-5B93-1CEE-E2FEEE9455BB}"/>
              </a:ext>
            </a:extLst>
          </p:cNvPr>
          <p:cNvSpPr/>
          <p:nvPr/>
        </p:nvSpPr>
        <p:spPr>
          <a:xfrm rot="5400000">
            <a:off x="7737816" y="4902161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C01C66AB-4729-2884-C075-3FB3ABB0101D}"/>
              </a:ext>
            </a:extLst>
          </p:cNvPr>
          <p:cNvSpPr/>
          <p:nvPr/>
        </p:nvSpPr>
        <p:spPr>
          <a:xfrm rot="5400000">
            <a:off x="8210022" y="4047694"/>
            <a:ext cx="155448" cy="194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5EFAB172-49CF-470E-8564-0729B346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Даже если преобразований адреса не происходит, то вероятность залезть в чужую память остаётся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4FC25E6-27C7-FF14-3FD8-2F79B4487031}"/>
              </a:ext>
            </a:extLst>
          </p:cNvPr>
          <p:cNvSpPr/>
          <p:nvPr/>
        </p:nvSpPr>
        <p:spPr>
          <a:xfrm>
            <a:off x="838200" y="2416893"/>
            <a:ext cx="4298451" cy="253101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96DA4DB-1DD2-43C9-3D6F-2EBA3E4F3F00}"/>
              </a:ext>
            </a:extLst>
          </p:cNvPr>
          <p:cNvSpPr/>
          <p:nvPr/>
        </p:nvSpPr>
        <p:spPr>
          <a:xfrm>
            <a:off x="6096000" y="2406556"/>
            <a:ext cx="4243581" cy="194757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Вывод: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Как видно, смешения адреса не произошло, но при попытке получить доступ к c1 мы выходим за пределы реально выделенной памяти и снова попадаем неизвестно куда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A20312B-19CC-90A2-F4A3-3E6001363516}"/>
              </a:ext>
            </a:extLst>
          </p:cNvPr>
          <p:cNvSpPr/>
          <p:nvPr/>
        </p:nvSpPr>
        <p:spPr>
          <a:xfrm>
            <a:off x="3806965" y="2572473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93CA1D-CCEC-3B12-BEC9-C1A3EB8F4586}"/>
              </a:ext>
            </a:extLst>
          </p:cNvPr>
          <p:cNvSpPr/>
          <p:nvPr/>
        </p:nvSpPr>
        <p:spPr>
          <a:xfrm>
            <a:off x="3806964" y="3400894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D2127CC-FFC2-8E07-AE35-B4CFDE241C3F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4206291" y="3209080"/>
            <a:ext cx="1" cy="1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049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E1D323A-56E7-4ED8-73D0-7A7173B1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57744"/>
              </p:ext>
            </p:extLst>
          </p:nvPr>
        </p:nvGraphicFramePr>
        <p:xfrm>
          <a:off x="5744071" y="4566921"/>
          <a:ext cx="4911430" cy="248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43">
                  <a:extLst>
                    <a:ext uri="{9D8B030D-6E8A-4147-A177-3AD203B41FA5}">
                      <a16:colId xmlns:a16="http://schemas.microsoft.com/office/drawing/2014/main" val="1045538476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900817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328910549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77384543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843729225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77430320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845324327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1448455014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162677298"/>
                    </a:ext>
                  </a:extLst>
                </a:gridCol>
                <a:gridCol w="491143">
                  <a:extLst>
                    <a:ext uri="{9D8B030D-6E8A-4147-A177-3AD203B41FA5}">
                      <a16:colId xmlns:a16="http://schemas.microsoft.com/office/drawing/2014/main" val="2747381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869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494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b2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c1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897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8574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^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5000"/>
                        </a:lnSpc>
                      </a:pPr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011868"/>
                  </a:ext>
                </a:extLst>
              </a:tr>
            </a:tbl>
          </a:graphicData>
        </a:graphic>
      </p:graphicFrame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767EE0A1-4957-A456-E0A5-447652C9CBD3}"/>
              </a:ext>
            </a:extLst>
          </p:cNvPr>
          <p:cNvSpPr/>
          <p:nvPr/>
        </p:nvSpPr>
        <p:spPr>
          <a:xfrm rot="5400000">
            <a:off x="6649794" y="5171020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6190C56D-AF5F-A1DA-A711-68528817B26B}"/>
              </a:ext>
            </a:extLst>
          </p:cNvPr>
          <p:cNvSpPr/>
          <p:nvPr/>
        </p:nvSpPr>
        <p:spPr>
          <a:xfrm rot="5400000">
            <a:off x="7623992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57D95AFD-1771-A0F3-78BF-C53173AA1747}"/>
              </a:ext>
            </a:extLst>
          </p:cNvPr>
          <p:cNvSpPr/>
          <p:nvPr/>
        </p:nvSpPr>
        <p:spPr>
          <a:xfrm rot="5400000">
            <a:off x="8619415" y="5172948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832A1351-1FC2-5FC1-178F-5A036B3F1EF6}"/>
              </a:ext>
            </a:extLst>
          </p:cNvPr>
          <p:cNvSpPr/>
          <p:nvPr/>
        </p:nvSpPr>
        <p:spPr>
          <a:xfrm rot="5400000">
            <a:off x="9591697" y="5172945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5FEABBC7-D25D-5B93-1CEE-E2FEEE9455BB}"/>
              </a:ext>
            </a:extLst>
          </p:cNvPr>
          <p:cNvSpPr/>
          <p:nvPr/>
        </p:nvSpPr>
        <p:spPr>
          <a:xfrm rot="5400000">
            <a:off x="6649796" y="4902161"/>
            <a:ext cx="155448" cy="972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99354E05-0540-0EC4-60A9-CB4A83020525}"/>
              </a:ext>
            </a:extLst>
          </p:cNvPr>
          <p:cNvSpPr/>
          <p:nvPr/>
        </p:nvSpPr>
        <p:spPr>
          <a:xfrm rot="5400000">
            <a:off x="8121854" y="4418090"/>
            <a:ext cx="155448" cy="194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C01C66AB-4729-2884-C075-3FB3ABB0101D}"/>
              </a:ext>
            </a:extLst>
          </p:cNvPr>
          <p:cNvSpPr/>
          <p:nvPr/>
        </p:nvSpPr>
        <p:spPr>
          <a:xfrm rot="5400000">
            <a:off x="8115693" y="3046119"/>
            <a:ext cx="155448" cy="392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D1133D48-8C56-B683-1FE8-3D8FF9C6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Когда преобразование вниз по иерархии безопасно?</a:t>
            </a: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FE4BCD03-15A6-F737-CB5D-60CDF70E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Чтобы преобразование было безопасно, </a:t>
            </a:r>
            <a:r>
              <a:rPr lang="ru-RU" sz="1600" b="1" dirty="0">
                <a:solidFill>
                  <a:srgbClr val="24292F"/>
                </a:solidFill>
              </a:rPr>
              <a:t>реально</a:t>
            </a:r>
            <a:r>
              <a:rPr lang="ru-RU" sz="1600" dirty="0">
                <a:solidFill>
                  <a:srgbClr val="24292F"/>
                </a:solidFill>
              </a:rPr>
              <a:t> размещённый в памяти объект должен быть ниже или на том же уровне иерархии, что и тип ссылки к которой выполняется преобразование</a:t>
            </a:r>
            <a:endParaRPr lang="en-US" sz="1600" dirty="0">
              <a:solidFill>
                <a:srgbClr val="24292F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F8C53D3-27C9-DD17-F8EB-E277249C6024}"/>
              </a:ext>
            </a:extLst>
          </p:cNvPr>
          <p:cNvSpPr/>
          <p:nvPr/>
        </p:nvSpPr>
        <p:spPr>
          <a:xfrm>
            <a:off x="859635" y="2562967"/>
            <a:ext cx="4298451" cy="361399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т.к.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UpCast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B07A9EAC-A6FA-F1DB-2B3F-09CD821FF9FA}"/>
              </a:ext>
            </a:extLst>
          </p:cNvPr>
          <p:cNvSpPr/>
          <p:nvPr/>
        </p:nvSpPr>
        <p:spPr>
          <a:xfrm>
            <a:off x="5744071" y="2562967"/>
            <a:ext cx="5042594" cy="214090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Вывод: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.6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этом примере класс C наследуется только от B, который наследуется от A.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Т.е. реальный объект на который указывает A принадлежит классу C, то преобразование вниз к B безопасно. т.к. в памяти присутствуют все данные для корректной работы B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3D7A82A-8BA2-AEC6-E601-FB1A075EFF8A}"/>
              </a:ext>
            </a:extLst>
          </p:cNvPr>
          <p:cNvSpPr/>
          <p:nvPr/>
        </p:nvSpPr>
        <p:spPr>
          <a:xfrm>
            <a:off x="3806965" y="2746093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1BE1355-24BC-42A3-4E3A-6C26E28465E3}"/>
              </a:ext>
            </a:extLst>
          </p:cNvPr>
          <p:cNvSpPr/>
          <p:nvPr/>
        </p:nvSpPr>
        <p:spPr>
          <a:xfrm>
            <a:off x="3806964" y="3574514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A24AA5A-5C96-0A0D-ACE8-57F153C842A5}"/>
              </a:ext>
            </a:extLst>
          </p:cNvPr>
          <p:cNvSpPr/>
          <p:nvPr/>
        </p:nvSpPr>
        <p:spPr>
          <a:xfrm>
            <a:off x="3806964" y="4402936"/>
            <a:ext cx="798653" cy="636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25D9A4A-784D-7B2A-46F4-D1D1A1F5D80C}"/>
              </a:ext>
            </a:extLst>
          </p:cNvPr>
          <p:cNvCxnSpPr>
            <a:stCxn id="27" idx="0"/>
            <a:endCxn id="26" idx="2"/>
          </p:cNvCxnSpPr>
          <p:nvPr/>
        </p:nvCxnSpPr>
        <p:spPr>
          <a:xfrm flipV="1">
            <a:off x="4206291" y="3382700"/>
            <a:ext cx="1" cy="19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18B706B-991D-9CC5-7BE1-AFE25BFDB414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4206291" y="4211121"/>
            <a:ext cx="0" cy="19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17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</TotalTime>
  <Words>11733</Words>
  <Application>Microsoft Office PowerPoint</Application>
  <PresentationFormat>Широкоэкранный</PresentationFormat>
  <Paragraphs>1533</Paragraphs>
  <Slides>100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Calibri Light</vt:lpstr>
      <vt:lpstr>Cambria Math</vt:lpstr>
      <vt:lpstr>Consolas</vt:lpstr>
      <vt:lpstr>Тема Office</vt:lpstr>
      <vt:lpstr>Алгоритмизация и программирование</vt:lpstr>
      <vt:lpstr>Модель памяти</vt:lpstr>
      <vt:lpstr>Модель памяти</vt:lpstr>
      <vt:lpstr>Модель памяти</vt:lpstr>
      <vt:lpstr>Модель памяти</vt:lpstr>
      <vt:lpstr>Презентация PowerPoint</vt:lpstr>
      <vt:lpstr>Презентация PowerPoint</vt:lpstr>
      <vt:lpstr>Что такое указатель</vt:lpstr>
      <vt:lpstr>Объявление</vt:lpstr>
      <vt:lpstr>Инициализация</vt:lpstr>
      <vt:lpstr>Способы получения адреса</vt:lpstr>
      <vt:lpstr>Презентация PowerPoint</vt:lpstr>
      <vt:lpstr>Не типизированный указатель</vt:lpstr>
      <vt:lpstr>Не типизированный указатель</vt:lpstr>
      <vt:lpstr>Типизированный указатель</vt:lpstr>
      <vt:lpstr>Типизированный указатель</vt:lpstr>
      <vt:lpstr>Презентация PowerPoint</vt:lpstr>
      <vt:lpstr>Указатели и константность</vt:lpstr>
      <vt:lpstr>Указатели и константность</vt:lpstr>
      <vt:lpstr>Презентация PowerPoint</vt:lpstr>
      <vt:lpstr>Размер указателя</vt:lpstr>
      <vt:lpstr>Размер указателя</vt:lpstr>
      <vt:lpstr>Презентация PowerPoint</vt:lpstr>
      <vt:lpstr>Преобразование типа указателя</vt:lpstr>
      <vt:lpstr>Преобразование типа указателя</vt:lpstr>
      <vt:lpstr>Презентация PowerPoint</vt:lpstr>
      <vt:lpstr>Логические операции с указателями</vt:lpstr>
      <vt:lpstr>Презентация PowerPoint</vt:lpstr>
      <vt:lpstr>Арифметика указателей</vt:lpstr>
      <vt:lpstr>Операторы ++ и --</vt:lpstr>
      <vt:lpstr>Операторы +, -, +=, -=</vt:lpstr>
      <vt:lpstr>Оператор [ ]</vt:lpstr>
      <vt:lpstr>Оператор [ ]</vt:lpstr>
      <vt:lpstr>Презентация PowerPoint</vt:lpstr>
      <vt:lpstr>Динамическое выделение памяти</vt:lpstr>
      <vt:lpstr>Динамическое выделение памяти</vt:lpstr>
      <vt:lpstr>Динамическое выделение памяти</vt:lpstr>
      <vt:lpstr>Работа с массивами</vt:lpstr>
      <vt:lpstr>Работа с массивами</vt:lpstr>
      <vt:lpstr>Работа с массивами</vt:lpstr>
      <vt:lpstr>Передача аргументов в функцию</vt:lpstr>
      <vt:lpstr>Передача аргументов в функцию - массив</vt:lpstr>
      <vt:lpstr>Передача аргументов в функцию - функция</vt:lpstr>
      <vt:lpstr>Передача аргументов в функцию - функция</vt:lpstr>
      <vt:lpstr>Передача аргументов в функцию - aliasing</vt:lpstr>
      <vt:lpstr>Возврат адреса из функции</vt:lpstr>
      <vt:lpstr>Полиморфизм через наследование</vt:lpstr>
      <vt:lpstr>Презентация PowerPoint</vt:lpstr>
      <vt:lpstr>Декларация типов C</vt:lpstr>
      <vt:lpstr>Декларация типов C</vt:lpstr>
      <vt:lpstr>Декларация типов C</vt:lpstr>
      <vt:lpstr>Декларация типов C</vt:lpstr>
      <vt:lpstr>Замечания про * и &amp;</vt:lpstr>
      <vt:lpstr>Презентация PowerPoint</vt:lpstr>
      <vt:lpstr>Доступ к полю структуры/класса</vt:lpstr>
      <vt:lpstr>Доступ к полю структуры/класса - static</vt:lpstr>
      <vt:lpstr>Указатель на член класса - поле</vt:lpstr>
      <vt:lpstr>Указатель на член класса - метод</vt:lpstr>
      <vt:lpstr>Указатель в ООП</vt:lpstr>
      <vt:lpstr>Почему преобразование вверх по иерархии безопасно (с точки зрения памяти)?</vt:lpstr>
      <vt:lpstr>Почему преобразование вверх по иерархии безопасно (с точки зрения памяти)?</vt:lpstr>
      <vt:lpstr>Почему преобразование вверх по иерархии безопасно (с точки зрения памяти)?</vt:lpstr>
      <vt:lpstr>Почему преобразование вниз по иерархии может быть опасно (с точки зрения памяти)?</vt:lpstr>
      <vt:lpstr>Почему преобразование вниз по иерархии может быть опасно (с точки зрения памяти)?</vt:lpstr>
      <vt:lpstr>Когда преобразование вниз по иерархии безопасно?</vt:lpstr>
      <vt:lpstr>Указатель на класс виртуальным методом</vt:lpstr>
      <vt:lpstr>Презентация PowerPoint</vt:lpstr>
      <vt:lpstr>Что такое ссылка</vt:lpstr>
      <vt:lpstr>Объявление</vt:lpstr>
      <vt:lpstr>Инициализация</vt:lpstr>
      <vt:lpstr>Презентация PowerPoint</vt:lpstr>
      <vt:lpstr>Не типизированная ссылка</vt:lpstr>
      <vt:lpstr>Типизированная ссылка</vt:lpstr>
      <vt:lpstr>R-value ссылка</vt:lpstr>
      <vt:lpstr>Презентация PowerPoint</vt:lpstr>
      <vt:lpstr>Ссылки и константность</vt:lpstr>
      <vt:lpstr>Презентация PowerPoint</vt:lpstr>
      <vt:lpstr>Размер ссылки</vt:lpstr>
      <vt:lpstr>Презентация PowerPoint</vt:lpstr>
      <vt:lpstr>Преобразование типа ссылки</vt:lpstr>
      <vt:lpstr>Презентация PowerPoint</vt:lpstr>
      <vt:lpstr>Операции с ссылками</vt:lpstr>
      <vt:lpstr>Презентация PowerPoint</vt:lpstr>
      <vt:lpstr>Передача аргументов в функцию</vt:lpstr>
      <vt:lpstr>Передача аргументов в функцию - массив</vt:lpstr>
      <vt:lpstr>Передача аргументов в функцию - функция</vt:lpstr>
      <vt:lpstr>Передача аргументов в функцию - aliasing</vt:lpstr>
      <vt:lpstr>Возврат ссылки из функции</vt:lpstr>
      <vt:lpstr>Полиморфизм через наследование</vt:lpstr>
      <vt:lpstr>Презентация PowerPoint</vt:lpstr>
      <vt:lpstr>Декларация типов C</vt:lpstr>
      <vt:lpstr>Презентация PowerPoint</vt:lpstr>
      <vt:lpstr>Доступ к полю структуры/класса</vt:lpstr>
      <vt:lpstr>Доступ к полю структуры/класса - static</vt:lpstr>
      <vt:lpstr>Сслыка в ООП</vt:lpstr>
      <vt:lpstr>Почему преобразование вверх по иерархии безопасно (с точки зрения памяти)?</vt:lpstr>
      <vt:lpstr>Почему преобразование вниз по иерархии может быть опасно (с точки зрения памяти)?</vt:lpstr>
      <vt:lpstr>Почему преобразование вниз по иерархии может быть опасно (с точки зрения памяти)?</vt:lpstr>
      <vt:lpstr>Когда преобразование вниз по иерархии безопасно?</vt:lpstr>
      <vt:lpstr>Указатель на класс виртуальным методом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chabanov.vvg@gmail.com</cp:lastModifiedBy>
  <cp:revision>649</cp:revision>
  <dcterms:created xsi:type="dcterms:W3CDTF">2022-09-17T16:00:43Z</dcterms:created>
  <dcterms:modified xsi:type="dcterms:W3CDTF">2024-10-25T03:14:04Z</dcterms:modified>
</cp:coreProperties>
</file>