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430" r:id="rId3"/>
    <p:sldId id="362" r:id="rId4"/>
    <p:sldId id="408" r:id="rId5"/>
    <p:sldId id="407" r:id="rId6"/>
    <p:sldId id="373" r:id="rId7"/>
    <p:sldId id="401" r:id="rId8"/>
    <p:sldId id="413" r:id="rId9"/>
    <p:sldId id="380" r:id="rId10"/>
    <p:sldId id="414" r:id="rId11"/>
    <p:sldId id="415" r:id="rId12"/>
    <p:sldId id="383" r:id="rId13"/>
    <p:sldId id="385" r:id="rId14"/>
    <p:sldId id="394" r:id="rId15"/>
    <p:sldId id="381" r:id="rId16"/>
    <p:sldId id="386" r:id="rId17"/>
    <p:sldId id="382" r:id="rId18"/>
    <p:sldId id="397" r:id="rId19"/>
    <p:sldId id="396" r:id="rId20"/>
    <p:sldId id="398" r:id="rId21"/>
    <p:sldId id="399" r:id="rId22"/>
    <p:sldId id="400" r:id="rId23"/>
    <p:sldId id="416" r:id="rId24"/>
    <p:sldId id="431" r:id="rId25"/>
    <p:sldId id="388" r:id="rId26"/>
    <p:sldId id="428" r:id="rId27"/>
    <p:sldId id="432" r:id="rId28"/>
    <p:sldId id="393" r:id="rId29"/>
    <p:sldId id="402" r:id="rId30"/>
    <p:sldId id="425" r:id="rId31"/>
    <p:sldId id="433" r:id="rId32"/>
    <p:sldId id="434" r:id="rId33"/>
    <p:sldId id="421" r:id="rId34"/>
    <p:sldId id="418" r:id="rId35"/>
    <p:sldId id="422" r:id="rId36"/>
    <p:sldId id="426" r:id="rId37"/>
    <p:sldId id="429" r:id="rId38"/>
    <p:sldId id="435" r:id="rId39"/>
    <p:sldId id="436" r:id="rId40"/>
    <p:sldId id="427" r:id="rId41"/>
    <p:sldId id="437" r:id="rId42"/>
    <p:sldId id="438" r:id="rId43"/>
    <p:sldId id="439" r:id="rId44"/>
    <p:sldId id="440" r:id="rId45"/>
    <p:sldId id="389" r:id="rId46"/>
    <p:sldId id="279" r:id="rId47"/>
    <p:sldId id="345" r:id="rId48"/>
    <p:sldId id="348" r:id="rId49"/>
    <p:sldId id="349" r:id="rId50"/>
    <p:sldId id="347" r:id="rId51"/>
    <p:sldId id="343" r:id="rId52"/>
    <p:sldId id="344" r:id="rId53"/>
    <p:sldId id="442" r:id="rId54"/>
    <p:sldId id="302" r:id="rId55"/>
    <p:sldId id="324" r:id="rId56"/>
    <p:sldId id="443" r:id="rId57"/>
    <p:sldId id="303" r:id="rId58"/>
    <p:sldId id="444" r:id="rId59"/>
    <p:sldId id="446" r:id="rId60"/>
    <p:sldId id="445" r:id="rId61"/>
    <p:sldId id="447" r:id="rId62"/>
    <p:sldId id="304" r:id="rId63"/>
    <p:sldId id="307" r:id="rId64"/>
    <p:sldId id="305" r:id="rId65"/>
    <p:sldId id="448" r:id="rId66"/>
    <p:sldId id="449" r:id="rId67"/>
    <p:sldId id="450" r:id="rId68"/>
    <p:sldId id="309" r:id="rId69"/>
    <p:sldId id="451" r:id="rId70"/>
    <p:sldId id="456" r:id="rId71"/>
    <p:sldId id="326" r:id="rId72"/>
    <p:sldId id="453" r:id="rId73"/>
    <p:sldId id="454" r:id="rId74"/>
    <p:sldId id="311" r:id="rId75"/>
    <p:sldId id="312" r:id="rId76"/>
    <p:sldId id="457" r:id="rId77"/>
    <p:sldId id="327" r:id="rId78"/>
    <p:sldId id="458" r:id="rId79"/>
    <p:sldId id="329" r:id="rId80"/>
    <p:sldId id="459" r:id="rId81"/>
    <p:sldId id="315" r:id="rId82"/>
    <p:sldId id="460" r:id="rId83"/>
    <p:sldId id="332" r:id="rId84"/>
    <p:sldId id="330" r:id="rId85"/>
    <p:sldId id="339" r:id="rId86"/>
    <p:sldId id="340" r:id="rId87"/>
    <p:sldId id="341" r:id="rId88"/>
    <p:sldId id="461" r:id="rId89"/>
    <p:sldId id="462" r:id="rId90"/>
    <p:sldId id="463" r:id="rId91"/>
    <p:sldId id="464" r:id="rId92"/>
    <p:sldId id="392" r:id="rId93"/>
    <p:sldId id="455" r:id="rId9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7373B9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7915A-0A0D-4A6D-AF69-292156C4AE04}" type="doc">
      <dgm:prSet loTypeId="urn:microsoft.com/office/officeart/2005/8/layout/process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239380E9-87DF-4308-A0E9-8867B68925D3}">
      <dgm:prSet phldrT="[Текст]" phldr="0"/>
      <dgm:spPr/>
      <dgm:t>
        <a:bodyPr/>
        <a:lstStyle/>
        <a:p>
          <a:r>
            <a:rPr lang="ru-RU" dirty="0"/>
            <a:t>Инструкция</a:t>
          </a:r>
        </a:p>
      </dgm:t>
    </dgm:pt>
    <dgm:pt modelId="{DFB50341-44C0-45F8-8BCD-54177EB24392}" type="parTrans" cxnId="{EFF03AC4-42EE-40C6-8531-EDB364C5AB4A}">
      <dgm:prSet/>
      <dgm:spPr/>
      <dgm:t>
        <a:bodyPr/>
        <a:lstStyle/>
        <a:p>
          <a:endParaRPr lang="ru-RU"/>
        </a:p>
      </dgm:t>
    </dgm:pt>
    <dgm:pt modelId="{47E8A833-B233-4B1A-B995-7BAF08D18CCF}" type="sibTrans" cxnId="{EFF03AC4-42EE-40C6-8531-EDB364C5AB4A}">
      <dgm:prSet/>
      <dgm:spPr/>
      <dgm:t>
        <a:bodyPr/>
        <a:lstStyle/>
        <a:p>
          <a:endParaRPr lang="ru-RU"/>
        </a:p>
      </dgm:t>
    </dgm:pt>
    <dgm:pt modelId="{0F585A74-B02B-45BD-AA87-83F29B0EC373}">
      <dgm:prSet phldrT="[Текст]"/>
      <dgm:spPr/>
      <dgm:t>
        <a:bodyPr/>
        <a:lstStyle/>
        <a:p>
          <a:r>
            <a:rPr lang="ru-RU" dirty="0"/>
            <a:t>Инструкция</a:t>
          </a:r>
        </a:p>
      </dgm:t>
    </dgm:pt>
    <dgm:pt modelId="{E1F5B52A-34E3-4C31-8842-B90B774B566D}" type="parTrans" cxnId="{9B631049-3751-4585-AEDE-7B671C6383B3}">
      <dgm:prSet/>
      <dgm:spPr/>
      <dgm:t>
        <a:bodyPr/>
        <a:lstStyle/>
        <a:p>
          <a:endParaRPr lang="ru-RU"/>
        </a:p>
      </dgm:t>
    </dgm:pt>
    <dgm:pt modelId="{0DA466C7-380B-4102-926F-9F59B2D078F9}" type="sibTrans" cxnId="{9B631049-3751-4585-AEDE-7B671C6383B3}">
      <dgm:prSet/>
      <dgm:spPr/>
      <dgm:t>
        <a:bodyPr/>
        <a:lstStyle/>
        <a:p>
          <a:endParaRPr lang="ru-RU"/>
        </a:p>
      </dgm:t>
    </dgm:pt>
    <dgm:pt modelId="{AAD17155-4CD9-468E-927B-EB3CF3A824AF}">
      <dgm:prSet phldrT="[Текст]"/>
      <dgm:spPr/>
      <dgm:t>
        <a:bodyPr/>
        <a:lstStyle/>
        <a:p>
          <a:r>
            <a:rPr lang="ru-RU" dirty="0"/>
            <a:t>Инструкция</a:t>
          </a:r>
        </a:p>
      </dgm:t>
    </dgm:pt>
    <dgm:pt modelId="{6BB83FBD-29EB-47C0-8DDC-87C53D360B79}" type="parTrans" cxnId="{326E6B82-2B32-4C47-9DE5-0EA64F64CC31}">
      <dgm:prSet/>
      <dgm:spPr/>
      <dgm:t>
        <a:bodyPr/>
        <a:lstStyle/>
        <a:p>
          <a:endParaRPr lang="ru-RU"/>
        </a:p>
      </dgm:t>
    </dgm:pt>
    <dgm:pt modelId="{E4CED347-B47C-460D-B0A4-F63B64B1BE81}" type="sibTrans" cxnId="{326E6B82-2B32-4C47-9DE5-0EA64F64CC31}">
      <dgm:prSet/>
      <dgm:spPr/>
      <dgm:t>
        <a:bodyPr/>
        <a:lstStyle/>
        <a:p>
          <a:endParaRPr lang="ru-RU"/>
        </a:p>
      </dgm:t>
    </dgm:pt>
    <dgm:pt modelId="{9A920178-A607-4704-B7E2-6FB4DD2FFE82}" type="pres">
      <dgm:prSet presAssocID="{F197915A-0A0D-4A6D-AF69-292156C4AE04}" presName="Name0" presStyleCnt="0">
        <dgm:presLayoutVars>
          <dgm:dir/>
          <dgm:resizeHandles val="exact"/>
        </dgm:presLayoutVars>
      </dgm:prSet>
      <dgm:spPr/>
    </dgm:pt>
    <dgm:pt modelId="{0355680E-8254-44C1-A915-7EA2CCBA1FA5}" type="pres">
      <dgm:prSet presAssocID="{239380E9-87DF-4308-A0E9-8867B68925D3}" presName="node" presStyleLbl="node1" presStyleIdx="0" presStyleCnt="3">
        <dgm:presLayoutVars>
          <dgm:bulletEnabled val="1"/>
        </dgm:presLayoutVars>
      </dgm:prSet>
      <dgm:spPr/>
    </dgm:pt>
    <dgm:pt modelId="{E7DBC641-6F9D-42DC-B132-E7D457DF96FF}" type="pres">
      <dgm:prSet presAssocID="{47E8A833-B233-4B1A-B995-7BAF08D18CCF}" presName="sibTrans" presStyleLbl="sibTrans2D1" presStyleIdx="0" presStyleCnt="2"/>
      <dgm:spPr/>
    </dgm:pt>
    <dgm:pt modelId="{A9231939-C543-424E-B819-7A040313A559}" type="pres">
      <dgm:prSet presAssocID="{47E8A833-B233-4B1A-B995-7BAF08D18CCF}" presName="connectorText" presStyleLbl="sibTrans2D1" presStyleIdx="0" presStyleCnt="2"/>
      <dgm:spPr/>
    </dgm:pt>
    <dgm:pt modelId="{10B51ADA-6DB7-4E5A-B03B-2271DBCD4AFD}" type="pres">
      <dgm:prSet presAssocID="{0F585A74-B02B-45BD-AA87-83F29B0EC373}" presName="node" presStyleLbl="node1" presStyleIdx="1" presStyleCnt="3">
        <dgm:presLayoutVars>
          <dgm:bulletEnabled val="1"/>
        </dgm:presLayoutVars>
      </dgm:prSet>
      <dgm:spPr/>
    </dgm:pt>
    <dgm:pt modelId="{C47AB88E-23DA-4B36-B9EC-FBDB50DCBE08}" type="pres">
      <dgm:prSet presAssocID="{0DA466C7-380B-4102-926F-9F59B2D078F9}" presName="sibTrans" presStyleLbl="sibTrans2D1" presStyleIdx="1" presStyleCnt="2"/>
      <dgm:spPr/>
    </dgm:pt>
    <dgm:pt modelId="{9C6DD5E5-01FF-48A3-9C29-CF75682C7734}" type="pres">
      <dgm:prSet presAssocID="{0DA466C7-380B-4102-926F-9F59B2D078F9}" presName="connectorText" presStyleLbl="sibTrans2D1" presStyleIdx="1" presStyleCnt="2"/>
      <dgm:spPr/>
    </dgm:pt>
    <dgm:pt modelId="{00BF4378-4FFF-48AD-B027-E37289FDE5F3}" type="pres">
      <dgm:prSet presAssocID="{AAD17155-4CD9-468E-927B-EB3CF3A824AF}" presName="node" presStyleLbl="node1" presStyleIdx="2" presStyleCnt="3">
        <dgm:presLayoutVars>
          <dgm:bulletEnabled val="1"/>
        </dgm:presLayoutVars>
      </dgm:prSet>
      <dgm:spPr/>
    </dgm:pt>
  </dgm:ptLst>
  <dgm:cxnLst>
    <dgm:cxn modelId="{EEA65C02-9A54-425E-8D7B-4DE79E9BBCA5}" type="presOf" srcId="{47E8A833-B233-4B1A-B995-7BAF08D18CCF}" destId="{E7DBC641-6F9D-42DC-B132-E7D457DF96FF}" srcOrd="0" destOrd="0" presId="urn:microsoft.com/office/officeart/2005/8/layout/process1"/>
    <dgm:cxn modelId="{6E1BC807-521E-442B-B0DD-C514684B5C20}" type="presOf" srcId="{239380E9-87DF-4308-A0E9-8867B68925D3}" destId="{0355680E-8254-44C1-A915-7EA2CCBA1FA5}" srcOrd="0" destOrd="0" presId="urn:microsoft.com/office/officeart/2005/8/layout/process1"/>
    <dgm:cxn modelId="{A7F95C08-BEFB-4374-8EC8-0FAAF0D9C64D}" type="presOf" srcId="{F197915A-0A0D-4A6D-AF69-292156C4AE04}" destId="{9A920178-A607-4704-B7E2-6FB4DD2FFE82}" srcOrd="0" destOrd="0" presId="urn:microsoft.com/office/officeart/2005/8/layout/process1"/>
    <dgm:cxn modelId="{7B31AA15-78E9-4296-BC6B-D3D4D2584985}" type="presOf" srcId="{0DA466C7-380B-4102-926F-9F59B2D078F9}" destId="{C47AB88E-23DA-4B36-B9EC-FBDB50DCBE08}" srcOrd="0" destOrd="0" presId="urn:microsoft.com/office/officeart/2005/8/layout/process1"/>
    <dgm:cxn modelId="{FDF06A67-9E49-44A2-83CC-968D90503E2C}" type="presOf" srcId="{0DA466C7-380B-4102-926F-9F59B2D078F9}" destId="{9C6DD5E5-01FF-48A3-9C29-CF75682C7734}" srcOrd="1" destOrd="0" presId="urn:microsoft.com/office/officeart/2005/8/layout/process1"/>
    <dgm:cxn modelId="{9B631049-3751-4585-AEDE-7B671C6383B3}" srcId="{F197915A-0A0D-4A6D-AF69-292156C4AE04}" destId="{0F585A74-B02B-45BD-AA87-83F29B0EC373}" srcOrd="1" destOrd="0" parTransId="{E1F5B52A-34E3-4C31-8842-B90B774B566D}" sibTransId="{0DA466C7-380B-4102-926F-9F59B2D078F9}"/>
    <dgm:cxn modelId="{2D481051-11FC-491E-BF8D-201CB292B949}" type="presOf" srcId="{AAD17155-4CD9-468E-927B-EB3CF3A824AF}" destId="{00BF4378-4FFF-48AD-B027-E37289FDE5F3}" srcOrd="0" destOrd="0" presId="urn:microsoft.com/office/officeart/2005/8/layout/process1"/>
    <dgm:cxn modelId="{326E6B82-2B32-4C47-9DE5-0EA64F64CC31}" srcId="{F197915A-0A0D-4A6D-AF69-292156C4AE04}" destId="{AAD17155-4CD9-468E-927B-EB3CF3A824AF}" srcOrd="2" destOrd="0" parTransId="{6BB83FBD-29EB-47C0-8DDC-87C53D360B79}" sibTransId="{E4CED347-B47C-460D-B0A4-F63B64B1BE81}"/>
    <dgm:cxn modelId="{EFF03AC4-42EE-40C6-8531-EDB364C5AB4A}" srcId="{F197915A-0A0D-4A6D-AF69-292156C4AE04}" destId="{239380E9-87DF-4308-A0E9-8867B68925D3}" srcOrd="0" destOrd="0" parTransId="{DFB50341-44C0-45F8-8BCD-54177EB24392}" sibTransId="{47E8A833-B233-4B1A-B995-7BAF08D18CCF}"/>
    <dgm:cxn modelId="{7879A3DA-E9D2-4F0A-AA46-34AB8D81EE9A}" type="presOf" srcId="{47E8A833-B233-4B1A-B995-7BAF08D18CCF}" destId="{A9231939-C543-424E-B819-7A040313A559}" srcOrd="1" destOrd="0" presId="urn:microsoft.com/office/officeart/2005/8/layout/process1"/>
    <dgm:cxn modelId="{7DEDADFB-7168-453D-B443-9200E35708B1}" type="presOf" srcId="{0F585A74-B02B-45BD-AA87-83F29B0EC373}" destId="{10B51ADA-6DB7-4E5A-B03B-2271DBCD4AFD}" srcOrd="0" destOrd="0" presId="urn:microsoft.com/office/officeart/2005/8/layout/process1"/>
    <dgm:cxn modelId="{14752EE7-2FBD-4EC6-9173-2CC8A2F66965}" type="presParOf" srcId="{9A920178-A607-4704-B7E2-6FB4DD2FFE82}" destId="{0355680E-8254-44C1-A915-7EA2CCBA1FA5}" srcOrd="0" destOrd="0" presId="urn:microsoft.com/office/officeart/2005/8/layout/process1"/>
    <dgm:cxn modelId="{9C9348EE-FB37-40DB-9C69-321D36230784}" type="presParOf" srcId="{9A920178-A607-4704-B7E2-6FB4DD2FFE82}" destId="{E7DBC641-6F9D-42DC-B132-E7D457DF96FF}" srcOrd="1" destOrd="0" presId="urn:microsoft.com/office/officeart/2005/8/layout/process1"/>
    <dgm:cxn modelId="{8E626473-5C46-40BE-BFDA-611337E0ED22}" type="presParOf" srcId="{E7DBC641-6F9D-42DC-B132-E7D457DF96FF}" destId="{A9231939-C543-424E-B819-7A040313A559}" srcOrd="0" destOrd="0" presId="urn:microsoft.com/office/officeart/2005/8/layout/process1"/>
    <dgm:cxn modelId="{5E152345-AA6E-4406-84E7-E26C1D9B51A6}" type="presParOf" srcId="{9A920178-A607-4704-B7E2-6FB4DD2FFE82}" destId="{10B51ADA-6DB7-4E5A-B03B-2271DBCD4AFD}" srcOrd="2" destOrd="0" presId="urn:microsoft.com/office/officeart/2005/8/layout/process1"/>
    <dgm:cxn modelId="{8CD7F6C4-0148-45B8-884B-9A89EA5E196F}" type="presParOf" srcId="{9A920178-A607-4704-B7E2-6FB4DD2FFE82}" destId="{C47AB88E-23DA-4B36-B9EC-FBDB50DCBE08}" srcOrd="3" destOrd="0" presId="urn:microsoft.com/office/officeart/2005/8/layout/process1"/>
    <dgm:cxn modelId="{802C83DC-FDB8-4789-A027-40D0F6D96E9E}" type="presParOf" srcId="{C47AB88E-23DA-4B36-B9EC-FBDB50DCBE08}" destId="{9C6DD5E5-01FF-48A3-9C29-CF75682C7734}" srcOrd="0" destOrd="0" presId="urn:microsoft.com/office/officeart/2005/8/layout/process1"/>
    <dgm:cxn modelId="{64FBFAF3-AAD1-4848-867D-DCD8BDD99FAC}" type="presParOf" srcId="{9A920178-A607-4704-B7E2-6FB4DD2FFE82}" destId="{00BF4378-4FFF-48AD-B027-E37289FDE5F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9E09E7-5396-4FD5-9896-21FDB3D5F927}" type="doc">
      <dgm:prSet loTypeId="urn:microsoft.com/office/officeart/2005/8/layout/radial1" loCatId="relationship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C29E1066-C41A-413D-9B91-B257C016226B}">
      <dgm:prSet phldrT="[Текст]" phldr="0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ru-RU" dirty="0">
              <a:solidFill>
                <a:schemeClr val="accent2"/>
              </a:solidFill>
            </a:rPr>
            <a:t>Стейтмент</a:t>
          </a:r>
        </a:p>
      </dgm:t>
    </dgm:pt>
    <dgm:pt modelId="{91A317A3-50A1-4147-BA2D-79039FD70EB1}" type="parTrans" cxnId="{DEB85668-8B12-41E6-969B-EA76846B7903}">
      <dgm:prSet/>
      <dgm:spPr/>
      <dgm:t>
        <a:bodyPr/>
        <a:lstStyle/>
        <a:p>
          <a:endParaRPr lang="ru-RU"/>
        </a:p>
      </dgm:t>
    </dgm:pt>
    <dgm:pt modelId="{F1C2E054-0014-453F-85E7-8F73D1618F5E}" type="sibTrans" cxnId="{DEB85668-8B12-41E6-969B-EA76846B7903}">
      <dgm:prSet/>
      <dgm:spPr/>
      <dgm:t>
        <a:bodyPr/>
        <a:lstStyle/>
        <a:p>
          <a:endParaRPr lang="ru-RU"/>
        </a:p>
      </dgm:t>
    </dgm:pt>
    <dgm:pt modelId="{88A8B062-A391-40E5-A0B6-AEBA3C2652AF}">
      <dgm:prSet phldrT="[Текст]"/>
      <dgm:spPr/>
      <dgm:t>
        <a:bodyPr/>
        <a:lstStyle/>
        <a:p>
          <a:pPr>
            <a:buNone/>
          </a:pPr>
          <a:r>
            <a:rPr lang="en-US" b="0" i="0" dirty="0"/>
            <a:t>labeled-statement</a:t>
          </a:r>
          <a:endParaRPr lang="ru-RU" i="0" dirty="0"/>
        </a:p>
      </dgm:t>
    </dgm:pt>
    <dgm:pt modelId="{EE744056-7364-466F-8C1B-C6ECB9A0673D}" type="parTrans" cxnId="{E5B8C1C3-7BE8-4CE1-8628-69272F63884F}">
      <dgm:prSet/>
      <dgm:spPr/>
      <dgm:t>
        <a:bodyPr/>
        <a:lstStyle/>
        <a:p>
          <a:endParaRPr lang="ru-RU"/>
        </a:p>
      </dgm:t>
    </dgm:pt>
    <dgm:pt modelId="{3FE58D1C-2F08-4CF5-A3E3-227260B97FC1}" type="sibTrans" cxnId="{E5B8C1C3-7BE8-4CE1-8628-69272F63884F}">
      <dgm:prSet/>
      <dgm:spPr/>
      <dgm:t>
        <a:bodyPr/>
        <a:lstStyle/>
        <a:p>
          <a:endParaRPr lang="ru-RU"/>
        </a:p>
      </dgm:t>
    </dgm:pt>
    <dgm:pt modelId="{AC5E936B-847E-4A72-BAA6-4064F8B5E20D}">
      <dgm:prSet phldrT="[Текст]"/>
      <dgm:spPr/>
      <dgm:t>
        <a:bodyPr/>
        <a:lstStyle/>
        <a:p>
          <a:pPr>
            <a:buNone/>
          </a:pPr>
          <a:r>
            <a:rPr lang="en-US" b="0" i="0" dirty="0"/>
            <a:t>expression-statement</a:t>
          </a:r>
          <a:endParaRPr lang="ru-RU" i="0" dirty="0"/>
        </a:p>
      </dgm:t>
    </dgm:pt>
    <dgm:pt modelId="{44801131-F2C5-4841-80A9-83DA113EE7D5}" type="parTrans" cxnId="{94488C12-049F-42B4-9530-8CE45789347B}">
      <dgm:prSet/>
      <dgm:spPr/>
      <dgm:t>
        <a:bodyPr/>
        <a:lstStyle/>
        <a:p>
          <a:endParaRPr lang="ru-RU"/>
        </a:p>
      </dgm:t>
    </dgm:pt>
    <dgm:pt modelId="{8CB525C5-4B5D-4F41-B71D-ED28C90385E6}" type="sibTrans" cxnId="{94488C12-049F-42B4-9530-8CE45789347B}">
      <dgm:prSet/>
      <dgm:spPr/>
      <dgm:t>
        <a:bodyPr/>
        <a:lstStyle/>
        <a:p>
          <a:endParaRPr lang="ru-RU"/>
        </a:p>
      </dgm:t>
    </dgm:pt>
    <dgm:pt modelId="{FC75DBCB-7D15-4A95-9AA9-E18AAE7F4874}">
      <dgm:prSet phldrT="[Текст]"/>
      <dgm:spPr/>
      <dgm:t>
        <a:bodyPr/>
        <a:lstStyle/>
        <a:p>
          <a:pPr>
            <a:buNone/>
          </a:pPr>
          <a:r>
            <a:rPr lang="en-US" b="0" i="0" dirty="0"/>
            <a:t>compound-statement</a:t>
          </a:r>
          <a:endParaRPr lang="ru-RU" i="0" dirty="0"/>
        </a:p>
      </dgm:t>
    </dgm:pt>
    <dgm:pt modelId="{2D365042-86A4-46FD-BDBB-C44389DB4595}" type="parTrans" cxnId="{8ADA417D-5CDC-482A-B73C-02AA4F6F3671}">
      <dgm:prSet/>
      <dgm:spPr/>
      <dgm:t>
        <a:bodyPr/>
        <a:lstStyle/>
        <a:p>
          <a:endParaRPr lang="ru-RU"/>
        </a:p>
      </dgm:t>
    </dgm:pt>
    <dgm:pt modelId="{69154C80-3673-489C-A3BC-505523D9EB25}" type="sibTrans" cxnId="{8ADA417D-5CDC-482A-B73C-02AA4F6F3671}">
      <dgm:prSet/>
      <dgm:spPr/>
      <dgm:t>
        <a:bodyPr/>
        <a:lstStyle/>
        <a:p>
          <a:endParaRPr lang="ru-RU"/>
        </a:p>
      </dgm:t>
    </dgm:pt>
    <dgm:pt modelId="{7A4D971D-341C-455A-901E-60A20447A74D}">
      <dgm:prSet phldrT="[Текст]"/>
      <dgm:spPr/>
      <dgm:t>
        <a:bodyPr/>
        <a:lstStyle/>
        <a:p>
          <a:pPr>
            <a:buNone/>
          </a:pPr>
          <a:r>
            <a:rPr lang="en-US" b="0" i="0" dirty="0"/>
            <a:t>selection-statement</a:t>
          </a:r>
          <a:endParaRPr lang="ru-RU" i="0" dirty="0"/>
        </a:p>
      </dgm:t>
    </dgm:pt>
    <dgm:pt modelId="{48B418E9-27D2-4855-9434-F310269CD30B}" type="parTrans" cxnId="{5B660AF3-CF61-44B8-ACF9-EB066E57D363}">
      <dgm:prSet/>
      <dgm:spPr/>
      <dgm:t>
        <a:bodyPr/>
        <a:lstStyle/>
        <a:p>
          <a:endParaRPr lang="ru-RU"/>
        </a:p>
      </dgm:t>
    </dgm:pt>
    <dgm:pt modelId="{9CE4FD1E-9877-4D34-A4F6-5780A138C4B7}" type="sibTrans" cxnId="{5B660AF3-CF61-44B8-ACF9-EB066E57D363}">
      <dgm:prSet/>
      <dgm:spPr/>
      <dgm:t>
        <a:bodyPr/>
        <a:lstStyle/>
        <a:p>
          <a:endParaRPr lang="ru-RU"/>
        </a:p>
      </dgm:t>
    </dgm:pt>
    <dgm:pt modelId="{22B3F2A2-2454-453A-B3DA-65E3535B6808}">
      <dgm:prSet phldrT="[Текст]" phldr="0"/>
      <dgm:spPr/>
      <dgm:t>
        <a:bodyPr/>
        <a:lstStyle/>
        <a:p>
          <a:pPr>
            <a:buNone/>
          </a:pPr>
          <a:r>
            <a:rPr lang="en-US" b="0" i="0" dirty="0"/>
            <a:t>iteration-statement</a:t>
          </a:r>
          <a:endParaRPr lang="ru-RU" i="0" dirty="0"/>
        </a:p>
      </dgm:t>
    </dgm:pt>
    <dgm:pt modelId="{8EFD92AA-63CC-440D-9590-4EFA6B46FEAC}" type="parTrans" cxnId="{F1F5AD42-8DB0-4D5A-AB03-3D82E6954594}">
      <dgm:prSet/>
      <dgm:spPr/>
      <dgm:t>
        <a:bodyPr/>
        <a:lstStyle/>
        <a:p>
          <a:endParaRPr lang="ru-RU"/>
        </a:p>
      </dgm:t>
    </dgm:pt>
    <dgm:pt modelId="{F2EB3766-7174-4BCF-9414-4770572D69AE}" type="sibTrans" cxnId="{F1F5AD42-8DB0-4D5A-AB03-3D82E6954594}">
      <dgm:prSet/>
      <dgm:spPr/>
      <dgm:t>
        <a:bodyPr/>
        <a:lstStyle/>
        <a:p>
          <a:endParaRPr lang="ru-RU"/>
        </a:p>
      </dgm:t>
    </dgm:pt>
    <dgm:pt modelId="{B122DE7E-7E45-4BA8-8429-835DB560C0F8}">
      <dgm:prSet phldrT="[Текст]" phldr="0"/>
      <dgm:spPr/>
      <dgm:t>
        <a:bodyPr/>
        <a:lstStyle/>
        <a:p>
          <a:pPr>
            <a:buNone/>
          </a:pPr>
          <a:r>
            <a:rPr lang="en-US" b="0" i="0" dirty="0"/>
            <a:t>jump-statement</a:t>
          </a:r>
          <a:endParaRPr lang="ru-RU" i="0" dirty="0"/>
        </a:p>
      </dgm:t>
    </dgm:pt>
    <dgm:pt modelId="{F9928741-5648-4C9F-AAA6-7E2253A8DFAA}" type="parTrans" cxnId="{E7A7E562-8E54-4C96-9676-23120A9544EB}">
      <dgm:prSet/>
      <dgm:spPr/>
      <dgm:t>
        <a:bodyPr/>
        <a:lstStyle/>
        <a:p>
          <a:endParaRPr lang="ru-RU"/>
        </a:p>
      </dgm:t>
    </dgm:pt>
    <dgm:pt modelId="{8ED84527-23E0-421A-9A01-56F97BBC2A8E}" type="sibTrans" cxnId="{E7A7E562-8E54-4C96-9676-23120A9544EB}">
      <dgm:prSet/>
      <dgm:spPr/>
      <dgm:t>
        <a:bodyPr/>
        <a:lstStyle/>
        <a:p>
          <a:endParaRPr lang="ru-RU"/>
        </a:p>
      </dgm:t>
    </dgm:pt>
    <dgm:pt modelId="{695E60AB-6AB0-4FCB-B273-B9C768E92D7D}">
      <dgm:prSet phldrT="[Текст]" phldr="0"/>
      <dgm:spPr/>
      <dgm:t>
        <a:bodyPr/>
        <a:lstStyle/>
        <a:p>
          <a:pPr>
            <a:buNone/>
          </a:pPr>
          <a:r>
            <a:rPr lang="en-US" b="0" i="0" dirty="0"/>
            <a:t>declaration-statement</a:t>
          </a:r>
          <a:endParaRPr lang="ru-RU" i="0" dirty="0"/>
        </a:p>
      </dgm:t>
    </dgm:pt>
    <dgm:pt modelId="{15E2B9B3-A864-413F-9347-B81C02124228}" type="parTrans" cxnId="{EB90EDE7-BF2C-409B-A06C-F39F84194A61}">
      <dgm:prSet/>
      <dgm:spPr/>
      <dgm:t>
        <a:bodyPr/>
        <a:lstStyle/>
        <a:p>
          <a:endParaRPr lang="ru-RU"/>
        </a:p>
      </dgm:t>
    </dgm:pt>
    <dgm:pt modelId="{C10494B0-5275-43EC-894B-9C766F70D9DA}" type="sibTrans" cxnId="{EB90EDE7-BF2C-409B-A06C-F39F84194A61}">
      <dgm:prSet/>
      <dgm:spPr/>
      <dgm:t>
        <a:bodyPr/>
        <a:lstStyle/>
        <a:p>
          <a:endParaRPr lang="ru-RU"/>
        </a:p>
      </dgm:t>
    </dgm:pt>
    <dgm:pt modelId="{B1C03C01-29A7-4788-BB45-6DE41AF0C3D0}">
      <dgm:prSet phldrT="[Текст]" phldr="0"/>
      <dgm:spPr/>
      <dgm:t>
        <a:bodyPr/>
        <a:lstStyle/>
        <a:p>
          <a:pPr>
            <a:buNone/>
          </a:pPr>
          <a:r>
            <a:rPr lang="en-US" b="0" i="0" dirty="0"/>
            <a:t>try-block</a:t>
          </a:r>
          <a:endParaRPr lang="ru-RU" i="0" dirty="0"/>
        </a:p>
      </dgm:t>
    </dgm:pt>
    <dgm:pt modelId="{DB3E163F-60F4-476E-BE4D-C49828E4AD75}" type="parTrans" cxnId="{7C070328-9D74-44F1-9D22-528984E047B8}">
      <dgm:prSet/>
      <dgm:spPr/>
      <dgm:t>
        <a:bodyPr/>
        <a:lstStyle/>
        <a:p>
          <a:endParaRPr lang="ru-RU"/>
        </a:p>
      </dgm:t>
    </dgm:pt>
    <dgm:pt modelId="{5A775776-6D20-4186-8621-22BFA3D46773}" type="sibTrans" cxnId="{7C070328-9D74-44F1-9D22-528984E047B8}">
      <dgm:prSet/>
      <dgm:spPr/>
      <dgm:t>
        <a:bodyPr/>
        <a:lstStyle/>
        <a:p>
          <a:endParaRPr lang="ru-RU"/>
        </a:p>
      </dgm:t>
    </dgm:pt>
    <dgm:pt modelId="{A2BA9870-DDA9-4B43-BF88-72380AEB3071}" type="pres">
      <dgm:prSet presAssocID="{999E09E7-5396-4FD5-9896-21FDB3D5F92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A22A9E0-A3D4-42A2-AB1F-79AF5E5B4B42}" type="pres">
      <dgm:prSet presAssocID="{C29E1066-C41A-413D-9B91-B257C016226B}" presName="centerShape" presStyleLbl="node0" presStyleIdx="0" presStyleCnt="1"/>
      <dgm:spPr/>
    </dgm:pt>
    <dgm:pt modelId="{733A2B58-75EB-4038-B8B0-7FAF55713E4F}" type="pres">
      <dgm:prSet presAssocID="{EE744056-7364-466F-8C1B-C6ECB9A0673D}" presName="Name9" presStyleLbl="parChTrans1D2" presStyleIdx="0" presStyleCnt="8"/>
      <dgm:spPr/>
    </dgm:pt>
    <dgm:pt modelId="{27104DB6-A436-4D33-9134-68D172A81DAC}" type="pres">
      <dgm:prSet presAssocID="{EE744056-7364-466F-8C1B-C6ECB9A0673D}" presName="connTx" presStyleLbl="parChTrans1D2" presStyleIdx="0" presStyleCnt="8"/>
      <dgm:spPr/>
    </dgm:pt>
    <dgm:pt modelId="{D1C12563-4075-47DB-86F6-CA06F0FC5591}" type="pres">
      <dgm:prSet presAssocID="{88A8B062-A391-40E5-A0B6-AEBA3C2652AF}" presName="node" presStyleLbl="node1" presStyleIdx="0" presStyleCnt="8">
        <dgm:presLayoutVars>
          <dgm:bulletEnabled val="1"/>
        </dgm:presLayoutVars>
      </dgm:prSet>
      <dgm:spPr/>
    </dgm:pt>
    <dgm:pt modelId="{810E94E0-268C-4888-96FE-CFEC11B401B3}" type="pres">
      <dgm:prSet presAssocID="{44801131-F2C5-4841-80A9-83DA113EE7D5}" presName="Name9" presStyleLbl="parChTrans1D2" presStyleIdx="1" presStyleCnt="8"/>
      <dgm:spPr/>
    </dgm:pt>
    <dgm:pt modelId="{209FAE37-39EE-4EDD-893A-1DA171B6164B}" type="pres">
      <dgm:prSet presAssocID="{44801131-F2C5-4841-80A9-83DA113EE7D5}" presName="connTx" presStyleLbl="parChTrans1D2" presStyleIdx="1" presStyleCnt="8"/>
      <dgm:spPr/>
    </dgm:pt>
    <dgm:pt modelId="{1840EE2D-6CD4-473B-8388-6411D7712E6F}" type="pres">
      <dgm:prSet presAssocID="{AC5E936B-847E-4A72-BAA6-4064F8B5E20D}" presName="node" presStyleLbl="node1" presStyleIdx="1" presStyleCnt="8">
        <dgm:presLayoutVars>
          <dgm:bulletEnabled val="1"/>
        </dgm:presLayoutVars>
      </dgm:prSet>
      <dgm:spPr/>
    </dgm:pt>
    <dgm:pt modelId="{857217D8-8C41-40F0-94F9-30BE4DB55C10}" type="pres">
      <dgm:prSet presAssocID="{2D365042-86A4-46FD-BDBB-C44389DB4595}" presName="Name9" presStyleLbl="parChTrans1D2" presStyleIdx="2" presStyleCnt="8"/>
      <dgm:spPr/>
    </dgm:pt>
    <dgm:pt modelId="{C6A3C002-623F-4C7F-A593-6EFCCE3754CF}" type="pres">
      <dgm:prSet presAssocID="{2D365042-86A4-46FD-BDBB-C44389DB4595}" presName="connTx" presStyleLbl="parChTrans1D2" presStyleIdx="2" presStyleCnt="8"/>
      <dgm:spPr/>
    </dgm:pt>
    <dgm:pt modelId="{1F8D7E3B-49B4-47F2-99DF-594C91B0FBD8}" type="pres">
      <dgm:prSet presAssocID="{FC75DBCB-7D15-4A95-9AA9-E18AAE7F4874}" presName="node" presStyleLbl="node1" presStyleIdx="2" presStyleCnt="8">
        <dgm:presLayoutVars>
          <dgm:bulletEnabled val="1"/>
        </dgm:presLayoutVars>
      </dgm:prSet>
      <dgm:spPr/>
    </dgm:pt>
    <dgm:pt modelId="{D5BC021A-D3F4-422E-8BC7-D6F5F4E9170A}" type="pres">
      <dgm:prSet presAssocID="{48B418E9-27D2-4855-9434-F310269CD30B}" presName="Name9" presStyleLbl="parChTrans1D2" presStyleIdx="3" presStyleCnt="8"/>
      <dgm:spPr/>
    </dgm:pt>
    <dgm:pt modelId="{07BC2421-FBCE-4DC5-AB90-20CBE0A04E0A}" type="pres">
      <dgm:prSet presAssocID="{48B418E9-27D2-4855-9434-F310269CD30B}" presName="connTx" presStyleLbl="parChTrans1D2" presStyleIdx="3" presStyleCnt="8"/>
      <dgm:spPr/>
    </dgm:pt>
    <dgm:pt modelId="{87F0ED00-6E54-4F8A-BD35-EEC52B452910}" type="pres">
      <dgm:prSet presAssocID="{7A4D971D-341C-455A-901E-60A20447A74D}" presName="node" presStyleLbl="node1" presStyleIdx="3" presStyleCnt="8">
        <dgm:presLayoutVars>
          <dgm:bulletEnabled val="1"/>
        </dgm:presLayoutVars>
      </dgm:prSet>
      <dgm:spPr/>
    </dgm:pt>
    <dgm:pt modelId="{C3203004-2645-4DCE-A91F-ECE5C3F20757}" type="pres">
      <dgm:prSet presAssocID="{8EFD92AA-63CC-440D-9590-4EFA6B46FEAC}" presName="Name9" presStyleLbl="parChTrans1D2" presStyleIdx="4" presStyleCnt="8"/>
      <dgm:spPr/>
    </dgm:pt>
    <dgm:pt modelId="{2F3A5331-6674-4344-98DF-F6BD5B64B52D}" type="pres">
      <dgm:prSet presAssocID="{8EFD92AA-63CC-440D-9590-4EFA6B46FEAC}" presName="connTx" presStyleLbl="parChTrans1D2" presStyleIdx="4" presStyleCnt="8"/>
      <dgm:spPr/>
    </dgm:pt>
    <dgm:pt modelId="{99CC4622-7D19-4B52-92C6-4C9BB35B67DC}" type="pres">
      <dgm:prSet presAssocID="{22B3F2A2-2454-453A-B3DA-65E3535B6808}" presName="node" presStyleLbl="node1" presStyleIdx="4" presStyleCnt="8">
        <dgm:presLayoutVars>
          <dgm:bulletEnabled val="1"/>
        </dgm:presLayoutVars>
      </dgm:prSet>
      <dgm:spPr/>
    </dgm:pt>
    <dgm:pt modelId="{78B822F0-467A-497E-AFC9-94B35F4A621D}" type="pres">
      <dgm:prSet presAssocID="{F9928741-5648-4C9F-AAA6-7E2253A8DFAA}" presName="Name9" presStyleLbl="parChTrans1D2" presStyleIdx="5" presStyleCnt="8"/>
      <dgm:spPr/>
    </dgm:pt>
    <dgm:pt modelId="{EED954EA-7DAE-43F9-8C22-DE7A147BBAB4}" type="pres">
      <dgm:prSet presAssocID="{F9928741-5648-4C9F-AAA6-7E2253A8DFAA}" presName="connTx" presStyleLbl="parChTrans1D2" presStyleIdx="5" presStyleCnt="8"/>
      <dgm:spPr/>
    </dgm:pt>
    <dgm:pt modelId="{48432039-0852-421A-A41D-4EA4178F73D3}" type="pres">
      <dgm:prSet presAssocID="{B122DE7E-7E45-4BA8-8429-835DB560C0F8}" presName="node" presStyleLbl="node1" presStyleIdx="5" presStyleCnt="8">
        <dgm:presLayoutVars>
          <dgm:bulletEnabled val="1"/>
        </dgm:presLayoutVars>
      </dgm:prSet>
      <dgm:spPr/>
    </dgm:pt>
    <dgm:pt modelId="{BDFE5A68-EF85-45E6-BB50-FF26077C51E4}" type="pres">
      <dgm:prSet presAssocID="{15E2B9B3-A864-413F-9347-B81C02124228}" presName="Name9" presStyleLbl="parChTrans1D2" presStyleIdx="6" presStyleCnt="8"/>
      <dgm:spPr/>
    </dgm:pt>
    <dgm:pt modelId="{808A6C89-04EE-4364-8D9C-F4EB5D31F091}" type="pres">
      <dgm:prSet presAssocID="{15E2B9B3-A864-413F-9347-B81C02124228}" presName="connTx" presStyleLbl="parChTrans1D2" presStyleIdx="6" presStyleCnt="8"/>
      <dgm:spPr/>
    </dgm:pt>
    <dgm:pt modelId="{F9D27E1F-C4DF-4EC8-A2FB-FFB306AC6C76}" type="pres">
      <dgm:prSet presAssocID="{695E60AB-6AB0-4FCB-B273-B9C768E92D7D}" presName="node" presStyleLbl="node1" presStyleIdx="6" presStyleCnt="8">
        <dgm:presLayoutVars>
          <dgm:bulletEnabled val="1"/>
        </dgm:presLayoutVars>
      </dgm:prSet>
      <dgm:spPr/>
    </dgm:pt>
    <dgm:pt modelId="{21C2D555-BBA0-4779-ACCF-5F8C73DCD0F5}" type="pres">
      <dgm:prSet presAssocID="{DB3E163F-60F4-476E-BE4D-C49828E4AD75}" presName="Name9" presStyleLbl="parChTrans1D2" presStyleIdx="7" presStyleCnt="8"/>
      <dgm:spPr/>
    </dgm:pt>
    <dgm:pt modelId="{5E122740-9BDD-4A36-A796-794D5DA13E3E}" type="pres">
      <dgm:prSet presAssocID="{DB3E163F-60F4-476E-BE4D-C49828E4AD75}" presName="connTx" presStyleLbl="parChTrans1D2" presStyleIdx="7" presStyleCnt="8"/>
      <dgm:spPr/>
    </dgm:pt>
    <dgm:pt modelId="{3EB9A976-2162-4B40-96C5-D5F48A187C20}" type="pres">
      <dgm:prSet presAssocID="{B1C03C01-29A7-4788-BB45-6DE41AF0C3D0}" presName="node" presStyleLbl="node1" presStyleIdx="7" presStyleCnt="8">
        <dgm:presLayoutVars>
          <dgm:bulletEnabled val="1"/>
        </dgm:presLayoutVars>
      </dgm:prSet>
      <dgm:spPr/>
    </dgm:pt>
  </dgm:ptLst>
  <dgm:cxnLst>
    <dgm:cxn modelId="{A3CE0C04-1DFB-468F-A20C-6DDAD668BDEE}" type="presOf" srcId="{48B418E9-27D2-4855-9434-F310269CD30B}" destId="{D5BC021A-D3F4-422E-8BC7-D6F5F4E9170A}" srcOrd="0" destOrd="0" presId="urn:microsoft.com/office/officeart/2005/8/layout/radial1"/>
    <dgm:cxn modelId="{225C2A07-76E4-46D6-A09B-D2DFFFE1E128}" type="presOf" srcId="{2D365042-86A4-46FD-BDBB-C44389DB4595}" destId="{C6A3C002-623F-4C7F-A593-6EFCCE3754CF}" srcOrd="1" destOrd="0" presId="urn:microsoft.com/office/officeart/2005/8/layout/radial1"/>
    <dgm:cxn modelId="{C8CC360C-E95A-4BC7-95AB-7F74A2868960}" type="presOf" srcId="{DB3E163F-60F4-476E-BE4D-C49828E4AD75}" destId="{21C2D555-BBA0-4779-ACCF-5F8C73DCD0F5}" srcOrd="0" destOrd="0" presId="urn:microsoft.com/office/officeart/2005/8/layout/radial1"/>
    <dgm:cxn modelId="{94488C12-049F-42B4-9530-8CE45789347B}" srcId="{C29E1066-C41A-413D-9B91-B257C016226B}" destId="{AC5E936B-847E-4A72-BAA6-4064F8B5E20D}" srcOrd="1" destOrd="0" parTransId="{44801131-F2C5-4841-80A9-83DA113EE7D5}" sibTransId="{8CB525C5-4B5D-4F41-B71D-ED28C90385E6}"/>
    <dgm:cxn modelId="{7C070328-9D74-44F1-9D22-528984E047B8}" srcId="{C29E1066-C41A-413D-9B91-B257C016226B}" destId="{B1C03C01-29A7-4788-BB45-6DE41AF0C3D0}" srcOrd="7" destOrd="0" parTransId="{DB3E163F-60F4-476E-BE4D-C49828E4AD75}" sibTransId="{5A775776-6D20-4186-8621-22BFA3D46773}"/>
    <dgm:cxn modelId="{4BF38C38-E639-454D-BE7F-088961027578}" type="presOf" srcId="{7A4D971D-341C-455A-901E-60A20447A74D}" destId="{87F0ED00-6E54-4F8A-BD35-EEC52B452910}" srcOrd="0" destOrd="0" presId="urn:microsoft.com/office/officeart/2005/8/layout/radial1"/>
    <dgm:cxn modelId="{B081573E-F973-4428-A5F8-E04A11CC59F7}" type="presOf" srcId="{88A8B062-A391-40E5-A0B6-AEBA3C2652AF}" destId="{D1C12563-4075-47DB-86F6-CA06F0FC5591}" srcOrd="0" destOrd="0" presId="urn:microsoft.com/office/officeart/2005/8/layout/radial1"/>
    <dgm:cxn modelId="{7DE4875D-00DD-40CC-8DA4-2609D5F6AE70}" type="presOf" srcId="{695E60AB-6AB0-4FCB-B273-B9C768E92D7D}" destId="{F9D27E1F-C4DF-4EC8-A2FB-FFB306AC6C76}" srcOrd="0" destOrd="0" presId="urn:microsoft.com/office/officeart/2005/8/layout/radial1"/>
    <dgm:cxn modelId="{F1F5AD42-8DB0-4D5A-AB03-3D82E6954594}" srcId="{C29E1066-C41A-413D-9B91-B257C016226B}" destId="{22B3F2A2-2454-453A-B3DA-65E3535B6808}" srcOrd="4" destOrd="0" parTransId="{8EFD92AA-63CC-440D-9590-4EFA6B46FEAC}" sibTransId="{F2EB3766-7174-4BCF-9414-4770572D69AE}"/>
    <dgm:cxn modelId="{E7A7E562-8E54-4C96-9676-23120A9544EB}" srcId="{C29E1066-C41A-413D-9B91-B257C016226B}" destId="{B122DE7E-7E45-4BA8-8429-835DB560C0F8}" srcOrd="5" destOrd="0" parTransId="{F9928741-5648-4C9F-AAA6-7E2253A8DFAA}" sibTransId="{8ED84527-23E0-421A-9A01-56F97BBC2A8E}"/>
    <dgm:cxn modelId="{AED83D45-E856-41F4-B989-D3DAACD918D5}" type="presOf" srcId="{FC75DBCB-7D15-4A95-9AA9-E18AAE7F4874}" destId="{1F8D7E3B-49B4-47F2-99DF-594C91B0FBD8}" srcOrd="0" destOrd="0" presId="urn:microsoft.com/office/officeart/2005/8/layout/radial1"/>
    <dgm:cxn modelId="{DEB85668-8B12-41E6-969B-EA76846B7903}" srcId="{999E09E7-5396-4FD5-9896-21FDB3D5F927}" destId="{C29E1066-C41A-413D-9B91-B257C016226B}" srcOrd="0" destOrd="0" parTransId="{91A317A3-50A1-4147-BA2D-79039FD70EB1}" sibTransId="{F1C2E054-0014-453F-85E7-8F73D1618F5E}"/>
    <dgm:cxn modelId="{49C3F950-CC63-408A-83E4-4128710D902D}" type="presOf" srcId="{EE744056-7364-466F-8C1B-C6ECB9A0673D}" destId="{27104DB6-A436-4D33-9134-68D172A81DAC}" srcOrd="1" destOrd="0" presId="urn:microsoft.com/office/officeart/2005/8/layout/radial1"/>
    <dgm:cxn modelId="{BB368453-65A5-47EE-B660-8A942251D827}" type="presOf" srcId="{8EFD92AA-63CC-440D-9590-4EFA6B46FEAC}" destId="{C3203004-2645-4DCE-A91F-ECE5C3F20757}" srcOrd="0" destOrd="0" presId="urn:microsoft.com/office/officeart/2005/8/layout/radial1"/>
    <dgm:cxn modelId="{5D6F9057-087C-4B0D-8174-89C71ED8B5AA}" type="presOf" srcId="{15E2B9B3-A864-413F-9347-B81C02124228}" destId="{BDFE5A68-EF85-45E6-BB50-FF26077C51E4}" srcOrd="0" destOrd="0" presId="urn:microsoft.com/office/officeart/2005/8/layout/radial1"/>
    <dgm:cxn modelId="{0710CC58-AD24-4EE2-864B-930E387415FF}" type="presOf" srcId="{B122DE7E-7E45-4BA8-8429-835DB560C0F8}" destId="{48432039-0852-421A-A41D-4EA4178F73D3}" srcOrd="0" destOrd="0" presId="urn:microsoft.com/office/officeart/2005/8/layout/radial1"/>
    <dgm:cxn modelId="{55B36D5A-1A3F-4761-A110-B646BF8CF246}" type="presOf" srcId="{B1C03C01-29A7-4788-BB45-6DE41AF0C3D0}" destId="{3EB9A976-2162-4B40-96C5-D5F48A187C20}" srcOrd="0" destOrd="0" presId="urn:microsoft.com/office/officeart/2005/8/layout/radial1"/>
    <dgm:cxn modelId="{8ADA417D-5CDC-482A-B73C-02AA4F6F3671}" srcId="{C29E1066-C41A-413D-9B91-B257C016226B}" destId="{FC75DBCB-7D15-4A95-9AA9-E18AAE7F4874}" srcOrd="2" destOrd="0" parTransId="{2D365042-86A4-46FD-BDBB-C44389DB4595}" sibTransId="{69154C80-3673-489C-A3BC-505523D9EB25}"/>
    <dgm:cxn modelId="{D84AD67E-A9A7-43AE-91DD-0B641F9801E3}" type="presOf" srcId="{48B418E9-27D2-4855-9434-F310269CD30B}" destId="{07BC2421-FBCE-4DC5-AB90-20CBE0A04E0A}" srcOrd="1" destOrd="0" presId="urn:microsoft.com/office/officeart/2005/8/layout/radial1"/>
    <dgm:cxn modelId="{8E964487-B96B-4C56-A7EA-56701EBBBB68}" type="presOf" srcId="{EE744056-7364-466F-8C1B-C6ECB9A0673D}" destId="{733A2B58-75EB-4038-B8B0-7FAF55713E4F}" srcOrd="0" destOrd="0" presId="urn:microsoft.com/office/officeart/2005/8/layout/radial1"/>
    <dgm:cxn modelId="{6F530D97-8638-4C9E-A724-E9C26D7E6027}" type="presOf" srcId="{999E09E7-5396-4FD5-9896-21FDB3D5F927}" destId="{A2BA9870-DDA9-4B43-BF88-72380AEB3071}" srcOrd="0" destOrd="0" presId="urn:microsoft.com/office/officeart/2005/8/layout/radial1"/>
    <dgm:cxn modelId="{E5B8C1C3-7BE8-4CE1-8628-69272F63884F}" srcId="{C29E1066-C41A-413D-9B91-B257C016226B}" destId="{88A8B062-A391-40E5-A0B6-AEBA3C2652AF}" srcOrd="0" destOrd="0" parTransId="{EE744056-7364-466F-8C1B-C6ECB9A0673D}" sibTransId="{3FE58D1C-2F08-4CF5-A3E3-227260B97FC1}"/>
    <dgm:cxn modelId="{A3B350C8-5766-46E0-8A35-084ACD848B89}" type="presOf" srcId="{15E2B9B3-A864-413F-9347-B81C02124228}" destId="{808A6C89-04EE-4364-8D9C-F4EB5D31F091}" srcOrd="1" destOrd="0" presId="urn:microsoft.com/office/officeart/2005/8/layout/radial1"/>
    <dgm:cxn modelId="{1FED48D3-AA16-4B2B-8810-1C43F783298F}" type="presOf" srcId="{2D365042-86A4-46FD-BDBB-C44389DB4595}" destId="{857217D8-8C41-40F0-94F9-30BE4DB55C10}" srcOrd="0" destOrd="0" presId="urn:microsoft.com/office/officeart/2005/8/layout/radial1"/>
    <dgm:cxn modelId="{1BAA5EE1-D124-40EF-BF9E-37ACBCBC70D7}" type="presOf" srcId="{F9928741-5648-4C9F-AAA6-7E2253A8DFAA}" destId="{EED954EA-7DAE-43F9-8C22-DE7A147BBAB4}" srcOrd="1" destOrd="0" presId="urn:microsoft.com/office/officeart/2005/8/layout/radial1"/>
    <dgm:cxn modelId="{C393F7E1-E4EF-4947-9797-118F62394ED3}" type="presOf" srcId="{AC5E936B-847E-4A72-BAA6-4064F8B5E20D}" destId="{1840EE2D-6CD4-473B-8388-6411D7712E6F}" srcOrd="0" destOrd="0" presId="urn:microsoft.com/office/officeart/2005/8/layout/radial1"/>
    <dgm:cxn modelId="{72996EE4-0A4C-4EAA-ADB3-692249EC4611}" type="presOf" srcId="{F9928741-5648-4C9F-AAA6-7E2253A8DFAA}" destId="{78B822F0-467A-497E-AFC9-94B35F4A621D}" srcOrd="0" destOrd="0" presId="urn:microsoft.com/office/officeart/2005/8/layout/radial1"/>
    <dgm:cxn modelId="{EB90EDE7-BF2C-409B-A06C-F39F84194A61}" srcId="{C29E1066-C41A-413D-9B91-B257C016226B}" destId="{695E60AB-6AB0-4FCB-B273-B9C768E92D7D}" srcOrd="6" destOrd="0" parTransId="{15E2B9B3-A864-413F-9347-B81C02124228}" sibTransId="{C10494B0-5275-43EC-894B-9C766F70D9DA}"/>
    <dgm:cxn modelId="{AD3B34E8-B5BB-4036-9B7A-74ABC2277332}" type="presOf" srcId="{44801131-F2C5-4841-80A9-83DA113EE7D5}" destId="{810E94E0-268C-4888-96FE-CFEC11B401B3}" srcOrd="0" destOrd="0" presId="urn:microsoft.com/office/officeart/2005/8/layout/radial1"/>
    <dgm:cxn modelId="{D89D70E8-9845-4E9A-BCB5-BEA83C1A35ED}" type="presOf" srcId="{44801131-F2C5-4841-80A9-83DA113EE7D5}" destId="{209FAE37-39EE-4EDD-893A-1DA171B6164B}" srcOrd="1" destOrd="0" presId="urn:microsoft.com/office/officeart/2005/8/layout/radial1"/>
    <dgm:cxn modelId="{EB56ABEC-8DF3-4799-9E20-6ECCC005BAB2}" type="presOf" srcId="{8EFD92AA-63CC-440D-9590-4EFA6B46FEAC}" destId="{2F3A5331-6674-4344-98DF-F6BD5B64B52D}" srcOrd="1" destOrd="0" presId="urn:microsoft.com/office/officeart/2005/8/layout/radial1"/>
    <dgm:cxn modelId="{0269F5F0-6B81-4BC3-ABDA-F1B0EBFFD924}" type="presOf" srcId="{DB3E163F-60F4-476E-BE4D-C49828E4AD75}" destId="{5E122740-9BDD-4A36-A796-794D5DA13E3E}" srcOrd="1" destOrd="0" presId="urn:microsoft.com/office/officeart/2005/8/layout/radial1"/>
    <dgm:cxn modelId="{5B660AF3-CF61-44B8-ACF9-EB066E57D363}" srcId="{C29E1066-C41A-413D-9B91-B257C016226B}" destId="{7A4D971D-341C-455A-901E-60A20447A74D}" srcOrd="3" destOrd="0" parTransId="{48B418E9-27D2-4855-9434-F310269CD30B}" sibTransId="{9CE4FD1E-9877-4D34-A4F6-5780A138C4B7}"/>
    <dgm:cxn modelId="{888CA9F7-D1DF-4D59-A302-2574402440EC}" type="presOf" srcId="{22B3F2A2-2454-453A-B3DA-65E3535B6808}" destId="{99CC4622-7D19-4B52-92C6-4C9BB35B67DC}" srcOrd="0" destOrd="0" presId="urn:microsoft.com/office/officeart/2005/8/layout/radial1"/>
    <dgm:cxn modelId="{464CDCFB-807C-491F-9C91-BBD36F8CFEEB}" type="presOf" srcId="{C29E1066-C41A-413D-9B91-B257C016226B}" destId="{4A22A9E0-A3D4-42A2-AB1F-79AF5E5B4B42}" srcOrd="0" destOrd="0" presId="urn:microsoft.com/office/officeart/2005/8/layout/radial1"/>
    <dgm:cxn modelId="{DDA92FF6-FFF9-463D-8A56-7F48CE56590E}" type="presParOf" srcId="{A2BA9870-DDA9-4B43-BF88-72380AEB3071}" destId="{4A22A9E0-A3D4-42A2-AB1F-79AF5E5B4B42}" srcOrd="0" destOrd="0" presId="urn:microsoft.com/office/officeart/2005/8/layout/radial1"/>
    <dgm:cxn modelId="{80362563-C1E8-4B5B-A2F3-58C91335F259}" type="presParOf" srcId="{A2BA9870-DDA9-4B43-BF88-72380AEB3071}" destId="{733A2B58-75EB-4038-B8B0-7FAF55713E4F}" srcOrd="1" destOrd="0" presId="urn:microsoft.com/office/officeart/2005/8/layout/radial1"/>
    <dgm:cxn modelId="{6F35FC7F-7B08-468A-B0A3-B6EB223CCFFA}" type="presParOf" srcId="{733A2B58-75EB-4038-B8B0-7FAF55713E4F}" destId="{27104DB6-A436-4D33-9134-68D172A81DAC}" srcOrd="0" destOrd="0" presId="urn:microsoft.com/office/officeart/2005/8/layout/radial1"/>
    <dgm:cxn modelId="{DDADF289-014D-4543-AE30-5EC0A78033C4}" type="presParOf" srcId="{A2BA9870-DDA9-4B43-BF88-72380AEB3071}" destId="{D1C12563-4075-47DB-86F6-CA06F0FC5591}" srcOrd="2" destOrd="0" presId="urn:microsoft.com/office/officeart/2005/8/layout/radial1"/>
    <dgm:cxn modelId="{97B81071-5B5F-4453-BF99-EA054646B2B6}" type="presParOf" srcId="{A2BA9870-DDA9-4B43-BF88-72380AEB3071}" destId="{810E94E0-268C-4888-96FE-CFEC11B401B3}" srcOrd="3" destOrd="0" presId="urn:microsoft.com/office/officeart/2005/8/layout/radial1"/>
    <dgm:cxn modelId="{A5F67A70-92E8-4F32-8087-796DC784107F}" type="presParOf" srcId="{810E94E0-268C-4888-96FE-CFEC11B401B3}" destId="{209FAE37-39EE-4EDD-893A-1DA171B6164B}" srcOrd="0" destOrd="0" presId="urn:microsoft.com/office/officeart/2005/8/layout/radial1"/>
    <dgm:cxn modelId="{5D860D49-B33F-4B26-81BA-30960D31914F}" type="presParOf" srcId="{A2BA9870-DDA9-4B43-BF88-72380AEB3071}" destId="{1840EE2D-6CD4-473B-8388-6411D7712E6F}" srcOrd="4" destOrd="0" presId="urn:microsoft.com/office/officeart/2005/8/layout/radial1"/>
    <dgm:cxn modelId="{1AEF1965-70A7-4357-ADE5-A8BFB0720920}" type="presParOf" srcId="{A2BA9870-DDA9-4B43-BF88-72380AEB3071}" destId="{857217D8-8C41-40F0-94F9-30BE4DB55C10}" srcOrd="5" destOrd="0" presId="urn:microsoft.com/office/officeart/2005/8/layout/radial1"/>
    <dgm:cxn modelId="{0D0666AC-3EA4-4F56-8FE4-5D875CF63862}" type="presParOf" srcId="{857217D8-8C41-40F0-94F9-30BE4DB55C10}" destId="{C6A3C002-623F-4C7F-A593-6EFCCE3754CF}" srcOrd="0" destOrd="0" presId="urn:microsoft.com/office/officeart/2005/8/layout/radial1"/>
    <dgm:cxn modelId="{012995DB-65D3-40E6-86F9-F156C7D08116}" type="presParOf" srcId="{A2BA9870-DDA9-4B43-BF88-72380AEB3071}" destId="{1F8D7E3B-49B4-47F2-99DF-594C91B0FBD8}" srcOrd="6" destOrd="0" presId="urn:microsoft.com/office/officeart/2005/8/layout/radial1"/>
    <dgm:cxn modelId="{94E5E205-4938-4E2E-A13A-647C3776B1D9}" type="presParOf" srcId="{A2BA9870-DDA9-4B43-BF88-72380AEB3071}" destId="{D5BC021A-D3F4-422E-8BC7-D6F5F4E9170A}" srcOrd="7" destOrd="0" presId="urn:microsoft.com/office/officeart/2005/8/layout/radial1"/>
    <dgm:cxn modelId="{3E00C2F7-56BB-4851-B9C5-3B8CF7B9AC88}" type="presParOf" srcId="{D5BC021A-D3F4-422E-8BC7-D6F5F4E9170A}" destId="{07BC2421-FBCE-4DC5-AB90-20CBE0A04E0A}" srcOrd="0" destOrd="0" presId="urn:microsoft.com/office/officeart/2005/8/layout/radial1"/>
    <dgm:cxn modelId="{8051A08B-B838-4D9C-BB62-B6D5AF273707}" type="presParOf" srcId="{A2BA9870-DDA9-4B43-BF88-72380AEB3071}" destId="{87F0ED00-6E54-4F8A-BD35-EEC52B452910}" srcOrd="8" destOrd="0" presId="urn:microsoft.com/office/officeart/2005/8/layout/radial1"/>
    <dgm:cxn modelId="{2FFE5775-A0C8-42C8-84DF-E607B5E82251}" type="presParOf" srcId="{A2BA9870-DDA9-4B43-BF88-72380AEB3071}" destId="{C3203004-2645-4DCE-A91F-ECE5C3F20757}" srcOrd="9" destOrd="0" presId="urn:microsoft.com/office/officeart/2005/8/layout/radial1"/>
    <dgm:cxn modelId="{E328A190-2564-4AC8-8ED0-ED2521685640}" type="presParOf" srcId="{C3203004-2645-4DCE-A91F-ECE5C3F20757}" destId="{2F3A5331-6674-4344-98DF-F6BD5B64B52D}" srcOrd="0" destOrd="0" presId="urn:microsoft.com/office/officeart/2005/8/layout/radial1"/>
    <dgm:cxn modelId="{8FA21C88-B4D0-450C-A39F-1EFBB600BD31}" type="presParOf" srcId="{A2BA9870-DDA9-4B43-BF88-72380AEB3071}" destId="{99CC4622-7D19-4B52-92C6-4C9BB35B67DC}" srcOrd="10" destOrd="0" presId="urn:microsoft.com/office/officeart/2005/8/layout/radial1"/>
    <dgm:cxn modelId="{705B2197-DD80-4E9E-A265-6BE8DD80CE11}" type="presParOf" srcId="{A2BA9870-DDA9-4B43-BF88-72380AEB3071}" destId="{78B822F0-467A-497E-AFC9-94B35F4A621D}" srcOrd="11" destOrd="0" presId="urn:microsoft.com/office/officeart/2005/8/layout/radial1"/>
    <dgm:cxn modelId="{304E4965-4B91-40AF-BD7F-343839515CF8}" type="presParOf" srcId="{78B822F0-467A-497E-AFC9-94B35F4A621D}" destId="{EED954EA-7DAE-43F9-8C22-DE7A147BBAB4}" srcOrd="0" destOrd="0" presId="urn:microsoft.com/office/officeart/2005/8/layout/radial1"/>
    <dgm:cxn modelId="{598B1C73-010E-405B-A537-7D0A5F948F95}" type="presParOf" srcId="{A2BA9870-DDA9-4B43-BF88-72380AEB3071}" destId="{48432039-0852-421A-A41D-4EA4178F73D3}" srcOrd="12" destOrd="0" presId="urn:microsoft.com/office/officeart/2005/8/layout/radial1"/>
    <dgm:cxn modelId="{4CF10523-A7C0-495F-BAFF-24F96AE3C6BD}" type="presParOf" srcId="{A2BA9870-DDA9-4B43-BF88-72380AEB3071}" destId="{BDFE5A68-EF85-45E6-BB50-FF26077C51E4}" srcOrd="13" destOrd="0" presId="urn:microsoft.com/office/officeart/2005/8/layout/radial1"/>
    <dgm:cxn modelId="{6DA45A1F-1BF0-4C28-B696-9933ED090A83}" type="presParOf" srcId="{BDFE5A68-EF85-45E6-BB50-FF26077C51E4}" destId="{808A6C89-04EE-4364-8D9C-F4EB5D31F091}" srcOrd="0" destOrd="0" presId="urn:microsoft.com/office/officeart/2005/8/layout/radial1"/>
    <dgm:cxn modelId="{95331838-CD7D-49EB-A741-A3D1775C989F}" type="presParOf" srcId="{A2BA9870-DDA9-4B43-BF88-72380AEB3071}" destId="{F9D27E1F-C4DF-4EC8-A2FB-FFB306AC6C76}" srcOrd="14" destOrd="0" presId="urn:microsoft.com/office/officeart/2005/8/layout/radial1"/>
    <dgm:cxn modelId="{2A3B384A-3D96-4C09-BCA3-91BAA378BE6B}" type="presParOf" srcId="{A2BA9870-DDA9-4B43-BF88-72380AEB3071}" destId="{21C2D555-BBA0-4779-ACCF-5F8C73DCD0F5}" srcOrd="15" destOrd="0" presId="urn:microsoft.com/office/officeart/2005/8/layout/radial1"/>
    <dgm:cxn modelId="{664DF534-B3D5-4D1B-AF9D-14EF51635704}" type="presParOf" srcId="{21C2D555-BBA0-4779-ACCF-5F8C73DCD0F5}" destId="{5E122740-9BDD-4A36-A796-794D5DA13E3E}" srcOrd="0" destOrd="0" presId="urn:microsoft.com/office/officeart/2005/8/layout/radial1"/>
    <dgm:cxn modelId="{A6CF4902-EE3C-4C23-AF73-8440340E85F0}" type="presParOf" srcId="{A2BA9870-DDA9-4B43-BF88-72380AEB3071}" destId="{3EB9A976-2162-4B40-96C5-D5F48A187C20}" srcOrd="1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5680E-8254-44C1-A915-7EA2CCBA1FA5}">
      <dsp:nvSpPr>
        <dsp:cNvPr id="0" name=""/>
        <dsp:cNvSpPr/>
      </dsp:nvSpPr>
      <dsp:spPr>
        <a:xfrm>
          <a:off x="7143" y="800617"/>
          <a:ext cx="2135187" cy="12811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Инструкция</a:t>
          </a:r>
        </a:p>
      </dsp:txBody>
      <dsp:txXfrm>
        <a:off x="44665" y="838139"/>
        <a:ext cx="2060143" cy="1206068"/>
      </dsp:txXfrm>
    </dsp:sp>
    <dsp:sp modelId="{E7DBC641-6F9D-42DC-B132-E7D457DF96FF}">
      <dsp:nvSpPr>
        <dsp:cNvPr id="0" name=""/>
        <dsp:cNvSpPr/>
      </dsp:nvSpPr>
      <dsp:spPr>
        <a:xfrm>
          <a:off x="2355850" y="117641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200" kern="1200"/>
        </a:p>
      </dsp:txBody>
      <dsp:txXfrm>
        <a:off x="2355850" y="1282315"/>
        <a:ext cx="316861" cy="317716"/>
      </dsp:txXfrm>
    </dsp:sp>
    <dsp:sp modelId="{10B51ADA-6DB7-4E5A-B03B-2271DBCD4AFD}">
      <dsp:nvSpPr>
        <dsp:cNvPr id="0" name=""/>
        <dsp:cNvSpPr/>
      </dsp:nvSpPr>
      <dsp:spPr>
        <a:xfrm>
          <a:off x="2996406" y="800617"/>
          <a:ext cx="2135187" cy="12811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Инструкция</a:t>
          </a:r>
        </a:p>
      </dsp:txBody>
      <dsp:txXfrm>
        <a:off x="3033928" y="838139"/>
        <a:ext cx="2060143" cy="1206068"/>
      </dsp:txXfrm>
    </dsp:sp>
    <dsp:sp modelId="{C47AB88E-23DA-4B36-B9EC-FBDB50DCBE08}">
      <dsp:nvSpPr>
        <dsp:cNvPr id="0" name=""/>
        <dsp:cNvSpPr/>
      </dsp:nvSpPr>
      <dsp:spPr>
        <a:xfrm>
          <a:off x="5345112" y="117641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200" kern="1200"/>
        </a:p>
      </dsp:txBody>
      <dsp:txXfrm>
        <a:off x="5345112" y="1282315"/>
        <a:ext cx="316861" cy="317716"/>
      </dsp:txXfrm>
    </dsp:sp>
    <dsp:sp modelId="{00BF4378-4FFF-48AD-B027-E37289FDE5F3}">
      <dsp:nvSpPr>
        <dsp:cNvPr id="0" name=""/>
        <dsp:cNvSpPr/>
      </dsp:nvSpPr>
      <dsp:spPr>
        <a:xfrm>
          <a:off x="5985668" y="800617"/>
          <a:ext cx="2135187" cy="12811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900" kern="1200" dirty="0"/>
            <a:t>Инструкция</a:t>
          </a:r>
        </a:p>
      </dsp:txBody>
      <dsp:txXfrm>
        <a:off x="6023190" y="83813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2A9E0-A3D4-42A2-AB1F-79AF5E5B4B42}">
      <dsp:nvSpPr>
        <dsp:cNvPr id="0" name=""/>
        <dsp:cNvSpPr/>
      </dsp:nvSpPr>
      <dsp:spPr>
        <a:xfrm>
          <a:off x="3222318" y="1906695"/>
          <a:ext cx="1119040" cy="1119040"/>
        </a:xfrm>
        <a:prstGeom prst="ellipse">
          <a:avLst/>
        </a:prstGeom>
        <a:noFill/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solidFill>
                <a:schemeClr val="accent2"/>
              </a:solidFill>
            </a:rPr>
            <a:t>Стейтмент</a:t>
          </a:r>
        </a:p>
      </dsp:txBody>
      <dsp:txXfrm>
        <a:off x="3386198" y="2070575"/>
        <a:ext cx="791280" cy="791280"/>
      </dsp:txXfrm>
    </dsp:sp>
    <dsp:sp modelId="{733A2B58-75EB-4038-B8B0-7FAF55713E4F}">
      <dsp:nvSpPr>
        <dsp:cNvPr id="0" name=""/>
        <dsp:cNvSpPr/>
      </dsp:nvSpPr>
      <dsp:spPr>
        <a:xfrm rot="16200000">
          <a:off x="3389682" y="1501224"/>
          <a:ext cx="7843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431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762231" y="1494931"/>
        <a:ext cx="39215" cy="39215"/>
      </dsp:txXfrm>
    </dsp:sp>
    <dsp:sp modelId="{D1C12563-4075-47DB-86F6-CA06F0FC5591}">
      <dsp:nvSpPr>
        <dsp:cNvPr id="0" name=""/>
        <dsp:cNvSpPr/>
      </dsp:nvSpPr>
      <dsp:spPr>
        <a:xfrm>
          <a:off x="3222318" y="3342"/>
          <a:ext cx="1119040" cy="1119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labeled-statement</a:t>
          </a:r>
          <a:endParaRPr lang="ru-RU" sz="1200" i="0" kern="1200" dirty="0"/>
        </a:p>
      </dsp:txBody>
      <dsp:txXfrm>
        <a:off x="3386198" y="167222"/>
        <a:ext cx="791280" cy="791280"/>
      </dsp:txXfrm>
    </dsp:sp>
    <dsp:sp modelId="{810E94E0-268C-4888-96FE-CFEC11B401B3}">
      <dsp:nvSpPr>
        <dsp:cNvPr id="0" name=""/>
        <dsp:cNvSpPr/>
      </dsp:nvSpPr>
      <dsp:spPr>
        <a:xfrm rot="18900000">
          <a:off x="4062619" y="1779963"/>
          <a:ext cx="7843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431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435168" y="1773671"/>
        <a:ext cx="39215" cy="39215"/>
      </dsp:txXfrm>
    </dsp:sp>
    <dsp:sp modelId="{1840EE2D-6CD4-473B-8388-6411D7712E6F}">
      <dsp:nvSpPr>
        <dsp:cNvPr id="0" name=""/>
        <dsp:cNvSpPr/>
      </dsp:nvSpPr>
      <dsp:spPr>
        <a:xfrm>
          <a:off x="4568192" y="560822"/>
          <a:ext cx="1119040" cy="1119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expression-statement</a:t>
          </a:r>
          <a:endParaRPr lang="ru-RU" sz="1200" i="0" kern="1200" dirty="0"/>
        </a:p>
      </dsp:txBody>
      <dsp:txXfrm>
        <a:off x="4732072" y="724702"/>
        <a:ext cx="791280" cy="791280"/>
      </dsp:txXfrm>
    </dsp:sp>
    <dsp:sp modelId="{857217D8-8C41-40F0-94F9-30BE4DB55C10}">
      <dsp:nvSpPr>
        <dsp:cNvPr id="0" name=""/>
        <dsp:cNvSpPr/>
      </dsp:nvSpPr>
      <dsp:spPr>
        <a:xfrm>
          <a:off x="4341359" y="2452900"/>
          <a:ext cx="7843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431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713907" y="2446608"/>
        <a:ext cx="39215" cy="39215"/>
      </dsp:txXfrm>
    </dsp:sp>
    <dsp:sp modelId="{1F8D7E3B-49B4-47F2-99DF-594C91B0FBD8}">
      <dsp:nvSpPr>
        <dsp:cNvPr id="0" name=""/>
        <dsp:cNvSpPr/>
      </dsp:nvSpPr>
      <dsp:spPr>
        <a:xfrm>
          <a:off x="5125671" y="1906695"/>
          <a:ext cx="1119040" cy="1119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compound-statement</a:t>
          </a:r>
          <a:endParaRPr lang="ru-RU" sz="1200" i="0" kern="1200" dirty="0"/>
        </a:p>
      </dsp:txBody>
      <dsp:txXfrm>
        <a:off x="5289551" y="2070575"/>
        <a:ext cx="791280" cy="791280"/>
      </dsp:txXfrm>
    </dsp:sp>
    <dsp:sp modelId="{D5BC021A-D3F4-422E-8BC7-D6F5F4E9170A}">
      <dsp:nvSpPr>
        <dsp:cNvPr id="0" name=""/>
        <dsp:cNvSpPr/>
      </dsp:nvSpPr>
      <dsp:spPr>
        <a:xfrm rot="2700000">
          <a:off x="4062619" y="3125837"/>
          <a:ext cx="7843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431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4435168" y="3119545"/>
        <a:ext cx="39215" cy="39215"/>
      </dsp:txXfrm>
    </dsp:sp>
    <dsp:sp modelId="{87F0ED00-6E54-4F8A-BD35-EEC52B452910}">
      <dsp:nvSpPr>
        <dsp:cNvPr id="0" name=""/>
        <dsp:cNvSpPr/>
      </dsp:nvSpPr>
      <dsp:spPr>
        <a:xfrm>
          <a:off x="4568192" y="3252569"/>
          <a:ext cx="1119040" cy="1119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selection-statement</a:t>
          </a:r>
          <a:endParaRPr lang="ru-RU" sz="1200" i="0" kern="1200" dirty="0"/>
        </a:p>
      </dsp:txBody>
      <dsp:txXfrm>
        <a:off x="4732072" y="3416449"/>
        <a:ext cx="791280" cy="791280"/>
      </dsp:txXfrm>
    </dsp:sp>
    <dsp:sp modelId="{C3203004-2645-4DCE-A91F-ECE5C3F20757}">
      <dsp:nvSpPr>
        <dsp:cNvPr id="0" name=""/>
        <dsp:cNvSpPr/>
      </dsp:nvSpPr>
      <dsp:spPr>
        <a:xfrm rot="5400000">
          <a:off x="3389682" y="3404577"/>
          <a:ext cx="7843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431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762231" y="3398284"/>
        <a:ext cx="39215" cy="39215"/>
      </dsp:txXfrm>
    </dsp:sp>
    <dsp:sp modelId="{99CC4622-7D19-4B52-92C6-4C9BB35B67DC}">
      <dsp:nvSpPr>
        <dsp:cNvPr id="0" name=""/>
        <dsp:cNvSpPr/>
      </dsp:nvSpPr>
      <dsp:spPr>
        <a:xfrm>
          <a:off x="3222318" y="3810048"/>
          <a:ext cx="1119040" cy="1119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iteration-statement</a:t>
          </a:r>
          <a:endParaRPr lang="ru-RU" sz="1200" i="0" kern="1200" dirty="0"/>
        </a:p>
      </dsp:txBody>
      <dsp:txXfrm>
        <a:off x="3386198" y="3973928"/>
        <a:ext cx="791280" cy="791280"/>
      </dsp:txXfrm>
    </dsp:sp>
    <dsp:sp modelId="{78B822F0-467A-497E-AFC9-94B35F4A621D}">
      <dsp:nvSpPr>
        <dsp:cNvPr id="0" name=""/>
        <dsp:cNvSpPr/>
      </dsp:nvSpPr>
      <dsp:spPr>
        <a:xfrm rot="8100000">
          <a:off x="2716745" y="3125837"/>
          <a:ext cx="7843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431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10800000">
        <a:off x="3089294" y="3119545"/>
        <a:ext cx="39215" cy="39215"/>
      </dsp:txXfrm>
    </dsp:sp>
    <dsp:sp modelId="{48432039-0852-421A-A41D-4EA4178F73D3}">
      <dsp:nvSpPr>
        <dsp:cNvPr id="0" name=""/>
        <dsp:cNvSpPr/>
      </dsp:nvSpPr>
      <dsp:spPr>
        <a:xfrm>
          <a:off x="1876445" y="3252569"/>
          <a:ext cx="1119040" cy="1119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jump-statement</a:t>
          </a:r>
          <a:endParaRPr lang="ru-RU" sz="1200" i="0" kern="1200" dirty="0"/>
        </a:p>
      </dsp:txBody>
      <dsp:txXfrm>
        <a:off x="2040325" y="3416449"/>
        <a:ext cx="791280" cy="791280"/>
      </dsp:txXfrm>
    </dsp:sp>
    <dsp:sp modelId="{BDFE5A68-EF85-45E6-BB50-FF26077C51E4}">
      <dsp:nvSpPr>
        <dsp:cNvPr id="0" name=""/>
        <dsp:cNvSpPr/>
      </dsp:nvSpPr>
      <dsp:spPr>
        <a:xfrm rot="10800000">
          <a:off x="2438006" y="2452900"/>
          <a:ext cx="7843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431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10800000">
        <a:off x="2810554" y="2446608"/>
        <a:ext cx="39215" cy="39215"/>
      </dsp:txXfrm>
    </dsp:sp>
    <dsp:sp modelId="{F9D27E1F-C4DF-4EC8-A2FB-FFB306AC6C76}">
      <dsp:nvSpPr>
        <dsp:cNvPr id="0" name=""/>
        <dsp:cNvSpPr/>
      </dsp:nvSpPr>
      <dsp:spPr>
        <a:xfrm>
          <a:off x="1318965" y="1906695"/>
          <a:ext cx="1119040" cy="1119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declaration-statement</a:t>
          </a:r>
          <a:endParaRPr lang="ru-RU" sz="1200" i="0" kern="1200" dirty="0"/>
        </a:p>
      </dsp:txBody>
      <dsp:txXfrm>
        <a:off x="1482845" y="2070575"/>
        <a:ext cx="791280" cy="791280"/>
      </dsp:txXfrm>
    </dsp:sp>
    <dsp:sp modelId="{21C2D555-BBA0-4779-ACCF-5F8C73DCD0F5}">
      <dsp:nvSpPr>
        <dsp:cNvPr id="0" name=""/>
        <dsp:cNvSpPr/>
      </dsp:nvSpPr>
      <dsp:spPr>
        <a:xfrm rot="13500000">
          <a:off x="2716745" y="1779963"/>
          <a:ext cx="784312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784312" y="13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 rot="10800000">
        <a:off x="3089294" y="1773671"/>
        <a:ext cx="39215" cy="39215"/>
      </dsp:txXfrm>
    </dsp:sp>
    <dsp:sp modelId="{3EB9A976-2162-4B40-96C5-D5F48A187C20}">
      <dsp:nvSpPr>
        <dsp:cNvPr id="0" name=""/>
        <dsp:cNvSpPr/>
      </dsp:nvSpPr>
      <dsp:spPr>
        <a:xfrm>
          <a:off x="1876445" y="560822"/>
          <a:ext cx="1119040" cy="1119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try-block</a:t>
          </a:r>
          <a:endParaRPr lang="ru-RU" sz="1200" i="0" kern="1200" dirty="0"/>
        </a:p>
      </dsp:txBody>
      <dsp:txXfrm>
        <a:off x="2040325" y="724702"/>
        <a:ext cx="791280" cy="791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8DA07-F16D-B69B-14A0-7418829B7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3408F-C035-7F86-E532-B954222B0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57AC3-650B-F8BF-09C8-C2B4DCF5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5080A7-D173-D34E-D987-E2C0D226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F0AEA-F271-E44D-94AC-243C2E0D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5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43101-E793-1814-4501-14D47ED3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BDF28E-053E-8207-289B-815750ED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10BEA8-5DA4-8A74-2DB9-E89C620D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44EB9A-EC5F-78B3-1922-55441952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A7CAC-00E8-85DE-A274-DF1FD1A6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1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E06E1-A559-DC12-8662-7F99C8E10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8BA418-DCB5-B785-79A6-5998ED0D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1EC3E-DBBD-CD2F-8DC1-BB7902D3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BBC658-E40F-8E05-ABE2-042431F36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6B605-74F8-AA8D-86C6-78196C1E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21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891F9-3476-AFE5-6F5E-3F6F3495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018E34-1152-017B-392E-EC5AF886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E6B264-13E2-2D5F-75D0-68AB7CE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410B0-1B06-0F94-EF8F-6FA03AC9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BC443-9DF8-7811-4F50-DA0939A2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B0E42-F26B-36E2-773A-5304DE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0D50AC-8755-6F61-DE6D-718C5790F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9F538-368E-46C8-6A0B-73E27118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814CB-16AC-34F1-BD55-C50011C4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2C7843-79DC-CD5D-6D5F-64D2C2E8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25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D8AA-77C9-6CF3-B23C-060CF9A5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A2B99-F80E-BA07-D1F9-3C064028A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2856C9-4F89-DF11-6470-C21185733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FBB0F-B9D7-A90B-517E-16E12B22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C37F6E-1F4C-532F-0447-20BD32FC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EC7790-8BEB-A53E-96DA-59A20A26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06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CB15-C3CC-FC8F-4267-77F81CB5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EB9DDC-5705-3392-3A7F-B93CB61E5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E84CF1-DE2E-70BA-ACCD-77EF4A52F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525FDA-E12E-5810-A164-BD0B3009F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3155AC6-2DE0-9644-8874-5C573FD63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030CBA1-E9C4-65D8-3F54-9C4327D3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279D99-E15E-B520-A991-2EC66A29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153C6-95A4-8AB3-96F5-7545958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26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13BC6-745F-95A9-F0A9-5D3F0117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D8FD2A-5A7C-06F8-BA11-FEEC2B2A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2B2300-90F1-8EE1-7A1B-9E065770B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D84C6DD-ED50-4B35-179E-27063A1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1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EB7D92-DC5A-0240-10C9-26EA015DC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DC8479B-E009-4084-DC5E-8C0C58FD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C52AC-6679-DDE2-EAB6-B90CA53E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43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D1796-E9D7-5349-C5F0-0F621903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4F04D9-CF54-2F53-1E1D-513D1151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66DECA-58B4-D9CA-A32D-E551C295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3B75B1-5F06-22C7-2744-E67592E6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59913B-8E29-FDEA-AD42-E6C129E2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6341C7-ACF3-27A9-D41E-A81E34A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6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2B9E6-90A4-8F78-CEE1-18AC161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634F4B9-4857-D367-1A7E-378A1261D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42A2-88A4-A456-BA8F-817EB03F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34529-81F3-E5CC-F7D5-302D2CBE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91E7-4DC9-4E0A-97D8-D75A75B67893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7EC93-E8EE-A4C6-C2D9-F551477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1F8081-862B-8E61-8D8F-DB05F660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34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CBF59-2F6E-7D92-8A20-0252AACE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722C2E-80F7-9376-442A-D3077DAF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4D304D-BEEF-15F0-D934-036B4645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991E7-4DC9-4E0A-97D8-D75A75B67893}" type="datetimeFigureOut">
              <a:rPr lang="ru-RU" smtClean="0"/>
              <a:t>21.09.2025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DAF6ED-B9AA-6C8C-C90F-3CCDC274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593123-3CF9-7A37-5654-90498C046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19BD0-409E-409F-B778-C62C72C54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5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cppreference.com/w/cpp/language/operator_precedenc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C063-3831-522D-21D8-6B1239819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74" y="944237"/>
            <a:ext cx="10434452" cy="2387600"/>
          </a:xfrm>
        </p:spPr>
        <p:txBody>
          <a:bodyPr>
            <a:normAutofit/>
          </a:bodyPr>
          <a:lstStyle/>
          <a:p>
            <a:r>
              <a:rPr lang="ru-RU" sz="4800" b="1" dirty="0"/>
              <a:t>Алгоритмизация и программирование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5FC3D9-C83F-5AC8-94FD-3ED461655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0788"/>
            <a:ext cx="9144000" cy="1655762"/>
          </a:xfrm>
        </p:spPr>
        <p:txBody>
          <a:bodyPr>
            <a:normAutofit/>
          </a:bodyPr>
          <a:lstStyle/>
          <a:p>
            <a:r>
              <a:rPr lang="ru-RU" sz="3200" dirty="0"/>
              <a:t>Лекция 2</a:t>
            </a:r>
            <a:r>
              <a:rPr lang="en-US" sz="3200" dirty="0"/>
              <a:t>.2</a:t>
            </a:r>
            <a:r>
              <a:rPr lang="ru-RU" sz="3200" dirty="0"/>
              <a:t> (С++)</a:t>
            </a:r>
          </a:p>
        </p:txBody>
      </p:sp>
    </p:spTree>
    <p:extLst>
      <p:ext uri="{BB962C8B-B14F-4D97-AF65-F5344CB8AC3E}">
        <p14:creationId xmlns:p14="http://schemas.microsoft.com/office/powerpoint/2010/main" val="36537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ECDCF-932F-EDAC-C9C1-A32C5D3F4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32248-F456-D5FB-EAF1-DDC414BCE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Виды стейтментов</a:t>
            </a:r>
          </a:p>
        </p:txBody>
      </p:sp>
    </p:spTree>
    <p:extLst>
      <p:ext uri="{BB962C8B-B14F-4D97-AF65-F5344CB8AC3E}">
        <p14:creationId xmlns:p14="http://schemas.microsoft.com/office/powerpoint/2010/main" val="407193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9421B-7E74-8F71-7356-B684C2921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5F498-ACE6-192F-56DE-EF79D72F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стейтментов</a:t>
            </a:r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B66E52D4-805D-1050-EAF9-A048D5203C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432582"/>
              </p:ext>
            </p:extLst>
          </p:nvPr>
        </p:nvGraphicFramePr>
        <p:xfrm>
          <a:off x="2454965" y="1560443"/>
          <a:ext cx="7563678" cy="4932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0158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C9946-49CF-8715-B2A2-174270C2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7BEDB-08C2-F0F2-830E-8CF552A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Expression Statement (</a:t>
            </a:r>
            <a:r>
              <a:rPr lang="ru-RU" sz="4000" dirty="0">
                <a:solidFill>
                  <a:srgbClr val="000000"/>
                </a:solidFill>
              </a:rPr>
              <a:t>Стейтмент-выражение)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81B75-BBF5-611B-81D8-913566FBF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800000"/>
            <a:ext cx="9753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dirty="0"/>
              <a:t>Любое </a:t>
            </a:r>
            <a:r>
              <a:rPr lang="ru-RU" sz="2000" b="1" dirty="0"/>
              <a:t>выражение</a:t>
            </a:r>
            <a:r>
              <a:rPr lang="ru-RU" sz="2000" dirty="0"/>
              <a:t>, завершающееся точкой с запятой, становится стейтментом.</a:t>
            </a: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выражение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44C7482-175C-4A97-C788-9277F31B100E}"/>
              </a:ext>
            </a:extLst>
          </p:cNvPr>
          <p:cNvGrpSpPr/>
          <p:nvPr/>
        </p:nvGrpSpPr>
        <p:grpSpPr>
          <a:xfrm>
            <a:off x="5401303" y="4234069"/>
            <a:ext cx="1530627" cy="68581"/>
            <a:chOff x="1351725" y="4214191"/>
            <a:chExt cx="1530627" cy="68581"/>
          </a:xfrm>
        </p:grpSpPr>
        <p:sp>
          <p:nvSpPr>
            <p:cNvPr id="4" name="Левая круглая скобка 3">
              <a:extLst>
                <a:ext uri="{FF2B5EF4-FFF2-40B4-BE49-F238E27FC236}">
                  <a16:creationId xmlns:a16="http://schemas.microsoft.com/office/drawing/2014/main" id="{B1DE5F3F-0F81-AF5B-CD72-6689DC270A88}"/>
                </a:ext>
              </a:extLst>
            </p:cNvPr>
            <p:cNvSpPr/>
            <p:nvPr/>
          </p:nvSpPr>
          <p:spPr>
            <a:xfrm rot="16200000">
              <a:off x="1943599" y="3622317"/>
              <a:ext cx="68580" cy="1252328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Левая круглая скобка 4">
              <a:extLst>
                <a:ext uri="{FF2B5EF4-FFF2-40B4-BE49-F238E27FC236}">
                  <a16:creationId xmlns:a16="http://schemas.microsoft.com/office/drawing/2014/main" id="{31E206C0-9034-9639-EC32-C249016ADA29}"/>
                </a:ext>
              </a:extLst>
            </p:cNvPr>
            <p:cNvSpPr/>
            <p:nvPr/>
          </p:nvSpPr>
          <p:spPr>
            <a:xfrm rot="16200000">
              <a:off x="2779623" y="4180043"/>
              <a:ext cx="68581" cy="136877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73083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8DE7C-BE50-A6EA-7ED1-08C1F948B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3DF47-8545-3A08-DBD5-BCF43FA4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Statement (</a:t>
            </a:r>
            <a:r>
              <a:rPr lang="ru-RU" dirty="0"/>
              <a:t>Пустой стейтмент)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4D09B-7854-45A3-36DC-748D515E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800000"/>
            <a:ext cx="9753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/>
              <a:t>Если выражение отсутствует, то получается пустой стейтмент, который не делает ничего. Это не отдельный вид, а частный случай </a:t>
            </a:r>
            <a:r>
              <a:rPr lang="en-US" sz="2000" b="1" dirty="0">
                <a:solidFill>
                  <a:srgbClr val="000000"/>
                </a:solidFill>
              </a:rPr>
              <a:t>Expression Statement</a:t>
            </a:r>
            <a:r>
              <a:rPr lang="ru-RU" sz="2000" b="1" dirty="0">
                <a:solidFill>
                  <a:srgbClr val="000000"/>
                </a:solidFill>
              </a:rPr>
              <a:t>.</a:t>
            </a:r>
            <a:endParaRPr lang="ru-RU" sz="2000" dirty="0"/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dirty="0"/>
          </a:p>
          <a:p>
            <a:pPr marL="0" indent="0">
              <a:spcBef>
                <a:spcPts val="600"/>
              </a:spcBef>
              <a:buNone/>
            </a:pPr>
            <a:endParaRPr lang="ru-RU" sz="2000" dirty="0"/>
          </a:p>
          <a:p>
            <a:pPr marL="0" indent="0">
              <a:spcBef>
                <a:spcPts val="600"/>
              </a:spcBef>
              <a:buNone/>
            </a:pPr>
            <a:endParaRPr lang="ru-RU" sz="2000"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Левая круглая скобка 3">
            <a:extLst>
              <a:ext uri="{FF2B5EF4-FFF2-40B4-BE49-F238E27FC236}">
                <a16:creationId xmlns:a16="http://schemas.microsoft.com/office/drawing/2014/main" id="{D88BB0BD-2E09-971D-46CF-7AFC60721D5C}"/>
              </a:ext>
            </a:extLst>
          </p:cNvPr>
          <p:cNvSpPr/>
          <p:nvPr/>
        </p:nvSpPr>
        <p:spPr>
          <a:xfrm rot="16200000">
            <a:off x="5848816" y="4145588"/>
            <a:ext cx="68581" cy="136877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89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56FA0-8748-6F30-9A16-20B98B6D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3981D-1192-0CA5-30D9-91A5C1E0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Empty Statement (</a:t>
            </a:r>
            <a:r>
              <a:rPr lang="ru-RU" dirty="0"/>
              <a:t>Пустой стейтмент)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26E59-A83A-36D2-200D-B8DB5144C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>
              <a:lnSpc>
                <a:spcPts val="1425"/>
              </a:lnSpc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3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>
              <a:lnSpc>
                <a:spcPts val="1425"/>
              </a:lnSpc>
              <a:buNone/>
            </a:pP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;;;;              </a:t>
            </a:r>
          </a:p>
          <a:p>
            <a:pPr>
              <a:lnSpc>
                <a:spcPts val="1425"/>
              </a:lnSpc>
              <a:buNone/>
            </a:pP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;;   ;;          </a:t>
            </a:r>
          </a:p>
          <a:p>
            <a:pPr>
              <a:lnSpc>
                <a:spcPts val="1425"/>
              </a:lnSpc>
              <a:buNone/>
            </a:pP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;;          ;;     ;;   </a:t>
            </a:r>
          </a:p>
          <a:p>
            <a:pPr>
              <a:lnSpc>
                <a:spcPts val="1425"/>
              </a:lnSpc>
              <a:buNone/>
            </a:pP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;;        ;;;;;; ;;;;;; </a:t>
            </a:r>
          </a:p>
          <a:p>
            <a:pPr>
              <a:lnSpc>
                <a:spcPts val="1425"/>
              </a:lnSpc>
              <a:buNone/>
            </a:pP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;;          ;;     ;;</a:t>
            </a:r>
          </a:p>
          <a:p>
            <a:pPr>
              <a:lnSpc>
                <a:spcPts val="1425"/>
              </a:lnSpc>
              <a:buNone/>
            </a:pP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;;   ;;   </a:t>
            </a:r>
          </a:p>
          <a:p>
            <a:pPr>
              <a:lnSpc>
                <a:spcPts val="1425"/>
              </a:lnSpc>
              <a:buNone/>
            </a:pP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;;;;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3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221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9B6FE-7D5A-5C85-F94E-E52418678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D12B7-3326-5EC1-4530-689BD985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Выражение (</a:t>
            </a:r>
            <a:r>
              <a:rPr lang="en-US" dirty="0">
                <a:solidFill>
                  <a:srgbClr val="333333"/>
                </a:solidFill>
              </a:rPr>
              <a:t>expression)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BDB02E-D7C3-A951-17A5-97FB85F0B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999" y="1800000"/>
            <a:ext cx="10093801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>
                <a:solidFill>
                  <a:srgbClr val="333333"/>
                </a:solidFill>
              </a:rPr>
              <a:t>Выражение</a:t>
            </a:r>
            <a:r>
              <a:rPr lang="ru-RU" sz="2000" dirty="0">
                <a:solidFill>
                  <a:srgbClr val="333333"/>
                </a:solidFill>
              </a:rPr>
              <a:t> (</a:t>
            </a:r>
            <a:r>
              <a:rPr lang="en-US" sz="2000" dirty="0">
                <a:solidFill>
                  <a:srgbClr val="333333"/>
                </a:solidFill>
              </a:rPr>
              <a:t>expression)</a:t>
            </a:r>
            <a:r>
              <a:rPr lang="ru-RU" sz="2000" dirty="0">
                <a:solidFill>
                  <a:srgbClr val="333333"/>
                </a:solidFill>
              </a:rPr>
              <a:t> - последовательность</a:t>
            </a:r>
            <a:r>
              <a:rPr lang="ru-RU" sz="2000" dirty="0"/>
              <a:t> операторов, переменных, литералов и вызовов функций, которая </a:t>
            </a:r>
            <a:r>
              <a:rPr lang="ru-RU" sz="2000" b="1" dirty="0"/>
              <a:t>вычисляется и возвращает значение</a:t>
            </a:r>
            <a:r>
              <a:rPr lang="ru-RU" sz="2000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endParaRPr lang="ru-RU" sz="2000" dirty="0"/>
          </a:p>
          <a:p>
            <a:pPr marL="0" indent="0">
              <a:spcBef>
                <a:spcPts val="600"/>
              </a:spcBef>
              <a:buNone/>
            </a:pPr>
            <a:endParaRPr lang="ru-RU" sz="2000" dirty="0"/>
          </a:p>
          <a:p>
            <a:pPr marL="0" indent="0">
              <a:spcBef>
                <a:spcPts val="600"/>
              </a:spcBef>
              <a:buNone/>
            </a:pPr>
            <a:endParaRPr lang="ru-RU" sz="2000" dirty="0"/>
          </a:p>
          <a:p>
            <a:pPr marL="0" indent="0">
              <a:spcBef>
                <a:spcPts val="600"/>
              </a:spcBef>
              <a:buNone/>
            </a:pPr>
            <a:endParaRPr lang="ru-RU" sz="2000" dirty="0"/>
          </a:p>
          <a:p>
            <a:pPr marL="0" indent="0">
              <a:spcBef>
                <a:spcPts val="600"/>
              </a:spcBef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Любое из этого является выражением:</a:t>
            </a:r>
            <a:endParaRPr lang="ru-RU" sz="2000" dirty="0"/>
          </a:p>
          <a:p>
            <a:pPr lvl="1"/>
            <a:r>
              <a:rPr lang="ru-RU" sz="2000" dirty="0"/>
              <a:t>Отдельная переменная: x (возвращает своё значение)</a:t>
            </a:r>
            <a:r>
              <a:rPr lang="en-US" sz="2000" dirty="0"/>
              <a:t>;</a:t>
            </a:r>
            <a:endParaRPr lang="ru-RU" sz="2000" dirty="0"/>
          </a:p>
          <a:p>
            <a:pPr lvl="1"/>
            <a:r>
              <a:rPr lang="ru-RU" sz="2000" dirty="0"/>
              <a:t>Литерал: 42 (возвращает 42)</a:t>
            </a:r>
            <a:r>
              <a:rPr lang="en-US" sz="2000" dirty="0"/>
              <a:t>;</a:t>
            </a:r>
            <a:endParaRPr lang="ru-RU" sz="2000" dirty="0"/>
          </a:p>
          <a:p>
            <a:pPr lvl="1"/>
            <a:r>
              <a:rPr lang="ru-RU" sz="2000" dirty="0"/>
              <a:t>Вызов функции: </a:t>
            </a:r>
            <a:r>
              <a:rPr lang="ru-RU" sz="2000" dirty="0" err="1"/>
              <a:t>sqrt</a:t>
            </a:r>
            <a:r>
              <a:rPr lang="ru-RU" sz="2000" dirty="0"/>
              <a:t>(25) (возвращает 5.0)</a:t>
            </a:r>
            <a:r>
              <a:rPr lang="en-US" sz="2000" dirty="0"/>
              <a:t>;</a:t>
            </a:r>
            <a:endParaRPr lang="ru-RU" sz="2000" dirty="0"/>
          </a:p>
          <a:p>
            <a:pPr lvl="1"/>
            <a:r>
              <a:rPr lang="ru-RU" sz="2000" dirty="0"/>
              <a:t>Комбинация всего вышеперечисленного с операторами: (a + b) * 2 - </a:t>
            </a:r>
            <a:r>
              <a:rPr lang="ru-RU" sz="2000" dirty="0" err="1"/>
              <a:t>func</a:t>
            </a:r>
            <a:r>
              <a:rPr lang="ru-RU" sz="2000" dirty="0"/>
              <a:t>()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399090A-31A9-E9BB-D573-4CEDAC7D7B56}"/>
              </a:ext>
            </a:extLst>
          </p:cNvPr>
          <p:cNvSpPr/>
          <p:nvPr/>
        </p:nvSpPr>
        <p:spPr>
          <a:xfrm>
            <a:off x="1416910" y="2989943"/>
            <a:ext cx="1123090" cy="5660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операнд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7555284-0C85-D130-3359-42D968E6008B}"/>
              </a:ext>
            </a:extLst>
          </p:cNvPr>
          <p:cNvSpPr/>
          <p:nvPr/>
        </p:nvSpPr>
        <p:spPr>
          <a:xfrm>
            <a:off x="2727313" y="2989943"/>
            <a:ext cx="1123090" cy="5660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F9BA4B2-8A9B-8C19-5D91-8258285B5645}"/>
              </a:ext>
            </a:extLst>
          </p:cNvPr>
          <p:cNvSpPr/>
          <p:nvPr/>
        </p:nvSpPr>
        <p:spPr>
          <a:xfrm>
            <a:off x="4037716" y="2989943"/>
            <a:ext cx="1123090" cy="5660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операнд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CF9DDDD-CA79-535F-206C-66DB6704BF6E}"/>
              </a:ext>
            </a:extLst>
          </p:cNvPr>
          <p:cNvSpPr/>
          <p:nvPr/>
        </p:nvSpPr>
        <p:spPr>
          <a:xfrm>
            <a:off x="5348119" y="2989943"/>
            <a:ext cx="1123090" cy="5660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A1B4DBB-88A5-AF26-78C4-2F0874760D3B}"/>
              </a:ext>
            </a:extLst>
          </p:cNvPr>
          <p:cNvSpPr/>
          <p:nvPr/>
        </p:nvSpPr>
        <p:spPr>
          <a:xfrm>
            <a:off x="6658522" y="2989943"/>
            <a:ext cx="1123090" cy="5660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операнд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842BDC8-23B6-BE71-C793-79B62C3BBB79}"/>
              </a:ext>
            </a:extLst>
          </p:cNvPr>
          <p:cNvSpPr/>
          <p:nvPr/>
        </p:nvSpPr>
        <p:spPr>
          <a:xfrm>
            <a:off x="7968925" y="2989943"/>
            <a:ext cx="1123090" cy="56605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07E8C5B-F589-5756-EE9C-3251E087A0FC}"/>
              </a:ext>
            </a:extLst>
          </p:cNvPr>
          <p:cNvSpPr/>
          <p:nvPr/>
        </p:nvSpPr>
        <p:spPr>
          <a:xfrm>
            <a:off x="9279328" y="2989943"/>
            <a:ext cx="1123090" cy="56605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операнд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61F6A-3A9C-64E9-46BA-564A761D7A97}"/>
              </a:ext>
            </a:extLst>
          </p:cNvPr>
          <p:cNvSpPr txBox="1"/>
          <p:nvPr/>
        </p:nvSpPr>
        <p:spPr>
          <a:xfrm>
            <a:off x="8520655" y="3814767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Литерал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6757D0-DFD5-B5D5-2538-718144D37922}"/>
              </a:ext>
            </a:extLst>
          </p:cNvPr>
          <p:cNvSpPr txBox="1"/>
          <p:nvPr/>
        </p:nvSpPr>
        <p:spPr>
          <a:xfrm>
            <a:off x="10165493" y="3791003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Переменная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C9FE18-288C-9ADA-A40F-2D8B90C0B656}"/>
              </a:ext>
            </a:extLst>
          </p:cNvPr>
          <p:cNvSpPr txBox="1"/>
          <p:nvPr/>
        </p:nvSpPr>
        <p:spPr>
          <a:xfrm>
            <a:off x="9147085" y="4160335"/>
            <a:ext cx="1699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Вызов функции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254D4CC0-1234-486F-9735-B6C974894098}"/>
              </a:ext>
            </a:extLst>
          </p:cNvPr>
          <p:cNvCxnSpPr>
            <a:endCxn id="16" idx="0"/>
          </p:cNvCxnSpPr>
          <p:nvPr/>
        </p:nvCxnSpPr>
        <p:spPr>
          <a:xfrm flipH="1">
            <a:off x="9022331" y="3557930"/>
            <a:ext cx="379779" cy="25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83F46D2-E111-1C41-FFE8-C5AF04E53997}"/>
              </a:ext>
            </a:extLst>
          </p:cNvPr>
          <p:cNvCxnSpPr>
            <a:cxnSpLocks/>
          </p:cNvCxnSpPr>
          <p:nvPr/>
        </p:nvCxnSpPr>
        <p:spPr>
          <a:xfrm>
            <a:off x="9840873" y="3556001"/>
            <a:ext cx="0" cy="604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2D4E0DF3-3F06-A4A0-B585-70D32095C0D5}"/>
              </a:ext>
            </a:extLst>
          </p:cNvPr>
          <p:cNvCxnSpPr>
            <a:endCxn id="17" idx="0"/>
          </p:cNvCxnSpPr>
          <p:nvPr/>
        </p:nvCxnSpPr>
        <p:spPr>
          <a:xfrm>
            <a:off x="10165493" y="3556001"/>
            <a:ext cx="708816" cy="235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63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18CDC-315B-D336-331C-2A9590658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8588B-6500-7E27-8E0A-969F7E3C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Литерал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B39159-611E-85F2-5ADF-75A7F11F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800000"/>
            <a:ext cx="9753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Литерал</a:t>
            </a:r>
            <a:r>
              <a:rPr lang="ru-RU" sz="2000" dirty="0"/>
              <a:t> в C++ — это явное представление фиксированного значения в исходном коде. Это константы, которые непосредственно записываются в программе и не могут быть изменены во время выполнения.</a:t>
            </a: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// целочисленный литерал (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integer literal)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литерал с плавающей точкой (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floating-point literal)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символьный литерал (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character literal)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строковый литерал (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 literal)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булев литерал (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literal)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указатель литерал (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pointer literal)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1.2_w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Пользовательский литерал (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user-defined literal)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1468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26D9F-7CF5-A859-E4D1-528F849C1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1A772-4CC0-BB44-88DF-E579E26B4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12078F-59F0-3A3C-40D4-8B84D1824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800000"/>
            <a:ext cx="100938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Оператор</a:t>
            </a:r>
            <a:r>
              <a:rPr lang="ru-RU" sz="2000" dirty="0"/>
              <a:t> — это заранее определённый символ или ключевое слово в языке, которое выполняет </a:t>
            </a:r>
            <a:r>
              <a:rPr lang="ru-RU" sz="2000" b="1" dirty="0"/>
              <a:t>конкретную операцию</a:t>
            </a:r>
            <a:r>
              <a:rPr lang="ru-RU" sz="2000" dirty="0"/>
              <a:t> над одним или несколькими операндами и возвращает значение. Порядок выполнения операторов определяется приоритетом и ассоциативностью.</a:t>
            </a:r>
            <a:endParaRPr lang="ru-RU" sz="2000" b="1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b="1" dirty="0">
              <a:solidFill>
                <a:srgbClr val="00000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Операторы бывают:</a:t>
            </a:r>
            <a:endParaRPr lang="ru-RU" sz="2000" b="1" dirty="0">
              <a:solidFill>
                <a:srgbClr val="000000"/>
              </a:solidFill>
            </a:endParaRPr>
          </a:p>
          <a:p>
            <a:r>
              <a:rPr lang="ru-RU" sz="2000" b="1" dirty="0"/>
              <a:t>Унарные</a:t>
            </a:r>
            <a:r>
              <a:rPr lang="ru-RU" sz="2000" dirty="0"/>
              <a:t> (работают с одним операндом): -x, ++i, !</a:t>
            </a:r>
            <a:r>
              <a:rPr lang="ru-RU" sz="2000" dirty="0" err="1"/>
              <a:t>flag</a:t>
            </a:r>
            <a:r>
              <a:rPr lang="ru-RU" sz="2000" dirty="0"/>
              <a:t>, *</a:t>
            </a:r>
            <a:r>
              <a:rPr lang="ru-RU" sz="2000" dirty="0" err="1"/>
              <a:t>ptr</a:t>
            </a:r>
            <a:r>
              <a:rPr lang="ru-RU" sz="2000" dirty="0"/>
              <a:t> (разыменование).</a:t>
            </a:r>
          </a:p>
          <a:p>
            <a:r>
              <a:rPr lang="ru-RU" sz="2000" b="1" dirty="0"/>
              <a:t>Бинарные</a:t>
            </a:r>
            <a:r>
              <a:rPr lang="ru-RU" sz="2000" dirty="0"/>
              <a:t> (работают с двумя операндами): a + b, c = 10, x &gt; y, n % 2.</a:t>
            </a:r>
          </a:p>
          <a:p>
            <a:r>
              <a:rPr lang="ru-RU" sz="2000" b="1" dirty="0"/>
              <a:t>Тернарный</a:t>
            </a:r>
            <a:r>
              <a:rPr lang="ru-RU" sz="2000" dirty="0"/>
              <a:t> (работает с тремя операндами): единственный такой оператор — условный a ? b : c.</a:t>
            </a:r>
          </a:p>
          <a:p>
            <a:pPr marL="0" indent="0">
              <a:spcBef>
                <a:spcPts val="600"/>
              </a:spcBef>
              <a:buNone/>
            </a:pPr>
            <a:endParaRPr lang="ru-RU" sz="2000" b="1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Примеры операторов:</a:t>
            </a:r>
            <a:br>
              <a:rPr lang="ru-RU" sz="2000" dirty="0"/>
            </a:br>
            <a:r>
              <a:rPr lang="ru-RU" sz="2000" dirty="0"/>
              <a:t>=, +, -, *, /, %, ==, !=, &lt;, &gt;, &lt;=, &gt;=, &amp;&amp;, ||, !, ++, --, &amp; (адрес или побитовое И), -&gt; и т.д.</a:t>
            </a:r>
            <a:endParaRPr lang="ru-RU" sz="2000" b="1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187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7124B-0019-C41B-FE56-24179450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4D8F7-5591-9DAF-D789-95F1890F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solidFill>
                  <a:srgbClr val="333333"/>
                </a:solidFill>
              </a:rPr>
              <a:t>Приоритет операторов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43E50B-F801-E1D1-91BF-A18638B5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778"/>
          <a:stretch>
            <a:fillRect/>
          </a:stretch>
        </p:blipFill>
        <p:spPr>
          <a:xfrm>
            <a:off x="1388773" y="2734888"/>
            <a:ext cx="9491729" cy="3149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E282A1-43CE-9C1C-9676-38A4524D0692}"/>
              </a:ext>
            </a:extLst>
          </p:cNvPr>
          <p:cNvSpPr txBox="1"/>
          <p:nvPr/>
        </p:nvSpPr>
        <p:spPr>
          <a:xfrm>
            <a:off x="1259999" y="1692000"/>
            <a:ext cx="97771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Yandex Sans Text"/>
              </a:rPr>
              <a:t>П</a:t>
            </a:r>
            <a:r>
              <a:rPr lang="ru-RU" sz="2000" b="1" i="0" dirty="0">
                <a:solidFill>
                  <a:srgbClr val="000000"/>
                </a:solidFill>
                <a:effectLst/>
                <a:latin typeface="Yandex Sans Text"/>
              </a:rPr>
              <a:t>риоритет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Yandex Sans Text"/>
              </a:rPr>
              <a:t> определяет порядок выполнения операторов в выражении. Если выражение содержит несколько операторов, то операторы с более высоким приоритетом выполняются раньше, чем операторы с более низким приоритетом.</a:t>
            </a:r>
            <a:endParaRPr lang="ru-RU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0183A-2AE3-C9BD-C341-C788E2013234}"/>
              </a:ext>
            </a:extLst>
          </p:cNvPr>
          <p:cNvSpPr txBox="1"/>
          <p:nvPr/>
        </p:nvSpPr>
        <p:spPr>
          <a:xfrm>
            <a:off x="1461053" y="3332371"/>
            <a:ext cx="918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</a:rPr>
              <a:t>=</a:t>
            </a:r>
            <a:endParaRPr lang="ru-RU" sz="4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1D657-26B4-02F5-F671-676FDF42B404}"/>
              </a:ext>
            </a:extLst>
          </p:cNvPr>
          <p:cNvSpPr txBox="1"/>
          <p:nvPr/>
        </p:nvSpPr>
        <p:spPr>
          <a:xfrm>
            <a:off x="1838740" y="4287081"/>
            <a:ext cx="918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</a:rPr>
              <a:t>=</a:t>
            </a:r>
            <a:endParaRPr lang="ru-RU" sz="4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12F71-1B25-AC36-9307-A8496DCB8A56}"/>
              </a:ext>
            </a:extLst>
          </p:cNvPr>
          <p:cNvSpPr txBox="1"/>
          <p:nvPr/>
        </p:nvSpPr>
        <p:spPr>
          <a:xfrm>
            <a:off x="2379894" y="5203304"/>
            <a:ext cx="918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Consolas" panose="020B0609020204030204" pitchFamily="49" charset="0"/>
              </a:rPr>
              <a:t>=</a:t>
            </a:r>
            <a:endParaRPr lang="ru-RU" sz="40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AB60D-3A65-06B7-21D3-A14192E88D8F}"/>
              </a:ext>
            </a:extLst>
          </p:cNvPr>
          <p:cNvSpPr txBox="1"/>
          <p:nvPr/>
        </p:nvSpPr>
        <p:spPr>
          <a:xfrm>
            <a:off x="2711381" y="6092302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Consolas" panose="020B0609020204030204" pitchFamily="49" charset="0"/>
              </a:rPr>
              <a:t>610</a:t>
            </a:r>
            <a:endParaRPr lang="ru-RU" sz="3200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Левая круглая скобка 8">
            <a:extLst>
              <a:ext uri="{FF2B5EF4-FFF2-40B4-BE49-F238E27FC236}">
                <a16:creationId xmlns:a16="http://schemas.microsoft.com/office/drawing/2014/main" id="{25A98398-D6D0-B725-338F-14E917DAD99C}"/>
              </a:ext>
            </a:extLst>
          </p:cNvPr>
          <p:cNvSpPr/>
          <p:nvPr/>
        </p:nvSpPr>
        <p:spPr>
          <a:xfrm rot="16200000">
            <a:off x="3106750" y="5353190"/>
            <a:ext cx="72000" cy="1044000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84EE694-AA80-E6DC-ED40-63F1C9CAFCAC}"/>
              </a:ext>
            </a:extLst>
          </p:cNvPr>
          <p:cNvCxnSpPr>
            <a:cxnSpLocks/>
            <a:stCxn id="9" idx="1"/>
            <a:endCxn id="8" idx="0"/>
          </p:cNvCxnSpPr>
          <p:nvPr/>
        </p:nvCxnSpPr>
        <p:spPr>
          <a:xfrm>
            <a:off x="3142750" y="5911190"/>
            <a:ext cx="0" cy="181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32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D19FD-CC5B-5AD6-1A16-9512FA260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28610-5522-79BB-4CDD-C51B7EC7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Ассоциативность операторов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0483C-ADBB-63F8-A3A1-B70DB774DC40}"/>
              </a:ext>
            </a:extLst>
          </p:cNvPr>
          <p:cNvSpPr txBox="1"/>
          <p:nvPr/>
        </p:nvSpPr>
        <p:spPr>
          <a:xfrm>
            <a:off x="1260000" y="1800000"/>
            <a:ext cx="10266592" cy="4476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b="1" dirty="0">
                <a:solidFill>
                  <a:srgbClr val="000000"/>
                </a:solidFill>
              </a:rPr>
              <a:t>Ассоциативность</a:t>
            </a:r>
            <a:r>
              <a:rPr lang="ru-RU" sz="2000" dirty="0">
                <a:solidFill>
                  <a:srgbClr val="000000"/>
                </a:solidFill>
              </a:rPr>
              <a:t> операторов определяет порядок, в котором операнды группируются, когда несколько операторов имеют одинаковый приоритет. Существует два типа ассоциативности: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endParaRPr lang="ru-RU" sz="2000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Ассоциативность </a:t>
            </a:r>
            <a:r>
              <a:rPr lang="ru-RU" sz="2000" b="1" dirty="0"/>
              <a:t>слева направо </a:t>
            </a:r>
            <a:r>
              <a:rPr lang="ru-RU" sz="2000" dirty="0"/>
              <a:t>означает, что при наличии в выражении нескольких операторов с одинаковым приоритетом они вычисляются слева направо. Например, в выражении </a:t>
            </a:r>
            <a:r>
              <a:rPr lang="ru-RU" sz="2000" b="1" dirty="0"/>
              <a:t>a + b - c</a:t>
            </a:r>
            <a:r>
              <a:rPr lang="ru-RU" sz="2000" dirty="0"/>
              <a:t> сложение и вычитание имеют одинаковый приоритет и являются </a:t>
            </a:r>
            <a:r>
              <a:rPr lang="ru-RU" sz="2000" dirty="0" err="1"/>
              <a:t>левоассоциативными</a:t>
            </a:r>
            <a:r>
              <a:rPr lang="ru-RU" sz="2000" dirty="0"/>
              <a:t>, поэтому выражение вычисляется как </a:t>
            </a:r>
            <a:r>
              <a:rPr lang="ru-RU" sz="2000" b="1" dirty="0"/>
              <a:t>(a + b) - c</a:t>
            </a:r>
            <a:r>
              <a:rPr lang="ru-RU" sz="2000" dirty="0"/>
              <a:t>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Ассоциативность </a:t>
            </a:r>
            <a:r>
              <a:rPr lang="ru-RU" sz="2000" b="1" dirty="0"/>
              <a:t>справа налево </a:t>
            </a:r>
            <a:r>
              <a:rPr lang="ru-RU" sz="2000" dirty="0"/>
              <a:t>означает, что операторы вычисляются справа налево. Например, оператор присваивания = является </a:t>
            </a:r>
            <a:r>
              <a:rPr lang="ru-RU" sz="2000" dirty="0" err="1"/>
              <a:t>правоассоциативным</a:t>
            </a:r>
            <a:r>
              <a:rPr lang="ru-RU" sz="2000" dirty="0"/>
              <a:t>. Таким образом, выражение </a:t>
            </a:r>
            <a:r>
              <a:rPr lang="ru-RU" sz="2000" b="1" dirty="0"/>
              <a:t>a = b = 4</a:t>
            </a:r>
            <a:r>
              <a:rPr lang="ru-RU" sz="2000" dirty="0"/>
              <a:t> вычисляется как </a:t>
            </a:r>
            <a:r>
              <a:rPr lang="ru-RU" sz="2000" b="1" dirty="0"/>
              <a:t>a = (b = 4)</a:t>
            </a:r>
            <a:r>
              <a:rPr lang="ru-RU" sz="2000" dirty="0"/>
              <a:t>.</a:t>
            </a:r>
            <a:r>
              <a:rPr lang="ru-RU" sz="2000" b="1" dirty="0"/>
              <a:t> </a:t>
            </a:r>
            <a:r>
              <a:rPr lang="ru-RU" sz="2000" dirty="0"/>
              <a:t>Т.е. значение 4 сначала присваивается переменной b, а затем результат этого присваивания (b, которое теперь равно 4) присваивается переменной a.</a:t>
            </a:r>
          </a:p>
        </p:txBody>
      </p:sp>
    </p:spTree>
    <p:extLst>
      <p:ext uri="{BB962C8B-B14F-4D97-AF65-F5344CB8AC3E}">
        <p14:creationId xmlns:p14="http://schemas.microsoft.com/office/powerpoint/2010/main" val="113285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2500E-C504-4610-E143-0A6076EA0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B4841-BAA6-1D4B-8A06-B32292D4F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</a:rPr>
              <a:t>Введём ограничения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1D51DFA-01E2-34DF-5335-7A4FBD087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296" y="2792896"/>
            <a:ext cx="7646503" cy="33840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ru-RU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ru-RU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ru-RU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Так можно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x:</a:t>
            </a:r>
            <a:r>
              <a:rPr lang="ru-RU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ru-RU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Так пишут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67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9BA62-7E9A-7546-F6E4-81F8B6DBE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4F535-6B3D-1160-CE0D-F4A02173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Ассоциативность операторов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6DC415-FDB2-2960-E21F-E8B202417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807403"/>
            <a:ext cx="9525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17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2EEF0-BDFC-B846-D5BA-95F7F7B1B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FC5B9-4E86-AE18-9AE4-2708119F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Комплексный пример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9ABDD7-3B7B-D824-75B5-2F41C049C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87" y="1433890"/>
            <a:ext cx="8774596" cy="52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54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A671B-BDBE-E6FC-75A4-CBD84D849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68791-772E-40D9-7853-C7289752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Таблица приоритетов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5F4964-5BEA-8AE6-301E-9B77453653F2}"/>
              </a:ext>
            </a:extLst>
          </p:cNvPr>
          <p:cNvSpPr txBox="1"/>
          <p:nvPr/>
        </p:nvSpPr>
        <p:spPr>
          <a:xfrm>
            <a:off x="1260000" y="1800000"/>
            <a:ext cx="9624390" cy="1091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000" dirty="0"/>
              <a:t>Полный список операторов, их приоритеты и ассоциативность можно найти в таблице, например: </a:t>
            </a:r>
            <a:r>
              <a:rPr lang="en-US" sz="2000" dirty="0">
                <a:hlinkClick r:id="rId2"/>
              </a:rPr>
              <a:t>https://en.cppreference.com/w/cpp/language/operator_precedence.html</a:t>
            </a:r>
            <a:endParaRPr lang="ru-RU" sz="2000" dirty="0"/>
          </a:p>
          <a:p>
            <a:pPr>
              <a:lnSpc>
                <a:spcPct val="110000"/>
              </a:lnSpc>
            </a:pPr>
            <a:r>
              <a:rPr lang="ru-RU" sz="2000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A0BB25-9D00-E55A-E307-20C5B736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717" y="2853565"/>
            <a:ext cx="7070567" cy="3597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775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2CB4F-FA15-C8FB-E36F-E6419A846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26C66-3F3C-2152-D013-343F60911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Expression Statement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0E83D-5D30-4AC8-F729-757341E47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2608" y="1690688"/>
            <a:ext cx="6881191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C3874-3270-9A2C-1776-A914208639DA}"/>
              </a:ext>
            </a:extLst>
          </p:cNvPr>
          <p:cNvSpPr txBox="1"/>
          <p:nvPr/>
        </p:nvSpPr>
        <p:spPr>
          <a:xfrm>
            <a:off x="6808304" y="4705647"/>
            <a:ext cx="3260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Ошибка. Нет </a:t>
            </a:r>
            <a:r>
              <a:rPr lang="en-US" dirty="0">
                <a:latin typeface="Consolas" panose="020B0609020204030204" pitchFamily="49" charset="0"/>
              </a:rPr>
              <a:t>';'</a:t>
            </a:r>
          </a:p>
          <a:p>
            <a:r>
              <a:rPr lang="ru-RU" dirty="0"/>
              <a:t>Компилятор будет искать конец стейтмента и не найдёт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BC6FEB7-6835-B635-ECB8-6A3BC7CCD9C4}"/>
              </a:ext>
            </a:extLst>
          </p:cNvPr>
          <p:cNvCxnSpPr>
            <a:cxnSpLocks/>
          </p:cNvCxnSpPr>
          <p:nvPr/>
        </p:nvCxnSpPr>
        <p:spPr>
          <a:xfrm flipH="1" flipV="1">
            <a:off x="5973417" y="4601817"/>
            <a:ext cx="834886" cy="268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274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1874C-F958-ACAE-55C8-20D00A96B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17371C-D4FA-6E8A-D7DD-FEDC455F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Expression Statement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F3A02-74B6-9BB6-E65B-64DA10537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496" y="2539999"/>
            <a:ext cx="6881191" cy="36369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9346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D5607-9306-01D9-A29F-30C16E8B0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2753C-6F64-98CE-90FE-14DA2705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Compound</a:t>
            </a:r>
            <a:r>
              <a:rPr lang="ru-RU" sz="3600" dirty="0"/>
              <a:t> </a:t>
            </a:r>
            <a:r>
              <a:rPr lang="ru-RU" sz="3600" dirty="0" err="1"/>
              <a:t>Statement</a:t>
            </a:r>
            <a:r>
              <a:rPr lang="ru-RU" sz="3600" dirty="0"/>
              <a:t> (Составной </a:t>
            </a:r>
            <a:r>
              <a:rPr lang="ru-RU" sz="3600" dirty="0" err="1"/>
              <a:t>стейтмент</a:t>
            </a:r>
            <a:r>
              <a:rPr lang="ru-RU" sz="3600" dirty="0"/>
              <a:t> / Блок)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1C912-639F-2003-AD9D-A9122941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800000"/>
            <a:ext cx="9753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Составной </a:t>
            </a:r>
            <a:r>
              <a:rPr lang="ru-RU" sz="2000" dirty="0" err="1">
                <a:solidFill>
                  <a:srgbClr val="000000"/>
                </a:solidFill>
              </a:rPr>
              <a:t>стейтмент</a:t>
            </a:r>
            <a:r>
              <a:rPr lang="ru-RU" sz="2000" dirty="0">
                <a:solidFill>
                  <a:srgbClr val="000000"/>
                </a:solidFill>
              </a:rPr>
              <a:t> начинается с открывающей фигурной скобки, затем указывается 0 или более стэйтментов. Составной </a:t>
            </a:r>
            <a:r>
              <a:rPr lang="ru-RU" sz="2000" dirty="0" err="1">
                <a:solidFill>
                  <a:srgbClr val="000000"/>
                </a:solidFill>
              </a:rPr>
              <a:t>стейтмент</a:t>
            </a:r>
            <a:r>
              <a:rPr lang="ru-RU" sz="2000" dirty="0">
                <a:solidFill>
                  <a:srgbClr val="000000"/>
                </a:solidFill>
              </a:rPr>
              <a:t> заканчивается закрывающей фигурной скобкой.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latinLnBrk="1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ru-RU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пустой блок. 0 </a:t>
            </a:r>
            <a:r>
              <a:rPr lang="ru-RU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стейтментов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внутри</a:t>
            </a:r>
            <a:endParaRPr lang="en-US" sz="1800" b="0" dirty="0">
              <a:solidFill>
                <a:srgbClr val="0F111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 latinLnBrk="1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начало блока</a:t>
            </a:r>
            <a:endParaRPr lang="en-US" sz="1800" b="0" dirty="0">
              <a:solidFill>
                <a:srgbClr val="0F1115"/>
              </a:solidFill>
              <a:effectLst/>
              <a:latin typeface="Consolas" panose="020B0609020204030204" pitchFamily="49" charset="0"/>
            </a:endParaRPr>
          </a:p>
          <a:p>
            <a:pPr marL="0" indent="0" latinLnBrk="1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F111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        </a:t>
            </a: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 algn="l" latinLnBrk="1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0F11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F111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18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indent="0" algn="l" latinLnBrk="1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F1115"/>
                </a:solidFill>
                <a:effectLst/>
                <a:latin typeface="Consolas" panose="020B0609020204030204" pitchFamily="49" charset="0"/>
              </a:rPr>
              <a:t>{    </a:t>
            </a:r>
            <a:r>
              <a:rPr lang="ru-RU" sz="1800" b="0" dirty="0">
                <a:solidFill>
                  <a:srgbClr val="0F1115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начало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вложенного блока </a:t>
            </a:r>
            <a:endParaRPr lang="en-US" sz="1800" b="0" dirty="0">
              <a:solidFill>
                <a:srgbClr val="0F1115"/>
              </a:solidFill>
              <a:effectLst/>
              <a:latin typeface="Consolas" panose="020B0609020204030204" pitchFamily="49" charset="0"/>
            </a:endParaRPr>
          </a:p>
          <a:p>
            <a:pPr marL="0" indent="0" algn="l" latinLnBrk="1">
              <a:lnSpc>
                <a:spcPct val="100000"/>
              </a:lnSpc>
              <a:buNone/>
            </a:pPr>
            <a:r>
              <a:rPr lang="en-US" sz="1800" dirty="0">
                <a:solidFill>
                  <a:srgbClr val="0F1115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F1115"/>
                </a:solidFill>
                <a:effectLst/>
                <a:latin typeface="Consolas" panose="020B0609020204030204" pitchFamily="49" charset="0"/>
              </a:rPr>
              <a:t>}    </a:t>
            </a:r>
            <a:r>
              <a:rPr lang="ru-RU" sz="1800" b="0" dirty="0">
                <a:solidFill>
                  <a:srgbClr val="0F1115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конец вложенного блока</a:t>
            </a:r>
            <a:endParaRPr lang="en-US" sz="1800" b="0" dirty="0">
              <a:solidFill>
                <a:srgbClr val="0F1115"/>
              </a:solidFill>
              <a:effectLst/>
              <a:latin typeface="Consolas" panose="020B0609020204030204" pitchFamily="49" charset="0"/>
            </a:endParaRPr>
          </a:p>
          <a:p>
            <a:pPr marL="0" indent="0" algn="l" latinLnBrk="1">
              <a:lnSpc>
                <a:spcPct val="100000"/>
              </a:lnSpc>
              <a:buNone/>
            </a:pPr>
            <a:r>
              <a:rPr lang="en-US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ru-RU" sz="18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конец блока</a:t>
            </a:r>
            <a:endParaRPr lang="en-US" sz="1800" b="0" dirty="0">
              <a:solidFill>
                <a:srgbClr val="0F111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57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D5607-9306-01D9-A29F-30C16E8B0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6EF7CCF-E4FD-41C3-BB55-67BC11C0B742}"/>
              </a:ext>
            </a:extLst>
          </p:cNvPr>
          <p:cNvSpPr/>
          <p:nvPr/>
        </p:nvSpPr>
        <p:spPr>
          <a:xfrm>
            <a:off x="6471138" y="4290646"/>
            <a:ext cx="1446963" cy="44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81C912-639F-2003-AD9D-A91229410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800000"/>
            <a:ext cx="9753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Зачем вкладывать </a:t>
            </a:r>
            <a:r>
              <a:rPr lang="ru-RU" sz="2000" dirty="0" err="1">
                <a:solidFill>
                  <a:srgbClr val="000000"/>
                </a:solidFill>
              </a:rPr>
              <a:t>стейтменты</a:t>
            </a:r>
            <a:r>
              <a:rPr lang="ru-RU" sz="2000" dirty="0">
                <a:solidFill>
                  <a:srgbClr val="000000"/>
                </a:solidFill>
              </a:rPr>
              <a:t> в блок, если они итак прекрасно исполняются?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У блока есть</a:t>
            </a:r>
            <a:r>
              <a:rPr lang="ru-RU" sz="2000" dirty="0">
                <a:solidFill>
                  <a:srgbClr val="000000"/>
                </a:solidFill>
              </a:rPr>
              <a:t> 2 фишки: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b="0" dirty="0">
                <a:solidFill>
                  <a:srgbClr val="0F1115"/>
                </a:solidFill>
                <a:effectLst/>
              </a:rPr>
              <a:t>Внутри блока создаётся отдельная блочная область видимости </a:t>
            </a:r>
            <a:r>
              <a:rPr lang="ru-RU" sz="2000" dirty="0">
                <a:solidFill>
                  <a:srgbClr val="0F1115"/>
                </a:solidFill>
                <a:effectLst/>
              </a:rPr>
              <a:t>(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Block scope</a:t>
            </a:r>
            <a:r>
              <a:rPr lang="ru-RU" sz="2000" dirty="0">
                <a:solidFill>
                  <a:srgbClr val="0F1115"/>
                </a:solidFill>
                <a:effectLst/>
              </a:rPr>
              <a:t>)</a:t>
            </a:r>
            <a:r>
              <a:rPr lang="en-US" sz="2000" dirty="0">
                <a:solidFill>
                  <a:srgbClr val="0F1115"/>
                </a:solidFill>
                <a:effectLst/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dirty="0">
                <a:solidFill>
                  <a:srgbClr val="0F1115"/>
                </a:solidFill>
                <a:effectLst/>
              </a:rPr>
              <a:t>Блок (вместе со всеми вложенными </a:t>
            </a:r>
            <a:r>
              <a:rPr lang="ru-RU" sz="2000" dirty="0" err="1">
                <a:solidFill>
                  <a:srgbClr val="0F1115"/>
                </a:solidFill>
                <a:effectLst/>
              </a:rPr>
              <a:t>стейтментами</a:t>
            </a:r>
            <a:r>
              <a:rPr lang="ru-RU" sz="2000" dirty="0">
                <a:solidFill>
                  <a:srgbClr val="0F1115"/>
                </a:solidFill>
                <a:effectLst/>
              </a:rPr>
              <a:t> считается одним </a:t>
            </a:r>
            <a:r>
              <a:rPr lang="ru-RU" sz="2000" dirty="0" err="1">
                <a:solidFill>
                  <a:srgbClr val="0F1115"/>
                </a:solidFill>
                <a:effectLst/>
              </a:rPr>
              <a:t>стейтментом</a:t>
            </a:r>
            <a:r>
              <a:rPr lang="ru-RU" sz="2000" dirty="0">
                <a:solidFill>
                  <a:srgbClr val="0F1115"/>
                </a:solidFill>
                <a:effectLst/>
              </a:rPr>
              <a:t>), поэтому в конструкция, в которых разрешено указывать один </a:t>
            </a:r>
            <a:r>
              <a:rPr lang="ru-RU" sz="2000" dirty="0" err="1">
                <a:solidFill>
                  <a:srgbClr val="0F1115"/>
                </a:solidFill>
                <a:effectLst/>
              </a:rPr>
              <a:t>стейтмент</a:t>
            </a:r>
            <a:r>
              <a:rPr lang="ru-RU" sz="2000" dirty="0">
                <a:solidFill>
                  <a:srgbClr val="0F1115"/>
                </a:solidFill>
                <a:effectLst/>
              </a:rPr>
              <a:t> можно использовать блок</a:t>
            </a:r>
            <a:r>
              <a:rPr lang="en-US" sz="2000" dirty="0">
                <a:solidFill>
                  <a:srgbClr val="0F1115"/>
                </a:solidFill>
                <a:effectLst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  <a:p>
            <a:pPr marL="0" indent="0" algn="ctr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условие )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стейтмент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2753C-6F64-98CE-90FE-14DA2705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err="1"/>
              <a:t>Compound</a:t>
            </a:r>
            <a:r>
              <a:rPr lang="ru-RU" sz="3600" dirty="0"/>
              <a:t> </a:t>
            </a:r>
            <a:r>
              <a:rPr lang="ru-RU" sz="3600" dirty="0" err="1"/>
              <a:t>Statement</a:t>
            </a:r>
            <a:r>
              <a:rPr lang="ru-RU" sz="3600" dirty="0"/>
              <a:t> (Составной </a:t>
            </a:r>
            <a:r>
              <a:rPr lang="ru-RU" sz="3600" dirty="0" err="1"/>
              <a:t>стейтмент</a:t>
            </a:r>
            <a:r>
              <a:rPr lang="ru-RU" sz="3600" dirty="0"/>
              <a:t> / Блок)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1C105-B8E2-4A41-A5A1-A1ACC4CD3935}"/>
              </a:ext>
            </a:extLst>
          </p:cNvPr>
          <p:cNvSpPr txBox="1"/>
          <p:nvPr/>
        </p:nvSpPr>
        <p:spPr>
          <a:xfrm>
            <a:off x="5687367" y="5119637"/>
            <a:ext cx="3329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слот под один любой </a:t>
            </a:r>
            <a:r>
              <a:rPr lang="ru-RU" dirty="0" err="1"/>
              <a:t>стейтмент</a:t>
            </a:r>
            <a:endParaRPr lang="ru-RU" dirty="0"/>
          </a:p>
          <a:p>
            <a:pPr algn="ctr"/>
            <a:r>
              <a:rPr lang="ru-RU" dirty="0"/>
              <a:t>можно использовать блок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C594554-575D-4EAE-B248-A03020CF192C}"/>
              </a:ext>
            </a:extLst>
          </p:cNvPr>
          <p:cNvCxnSpPr>
            <a:cxnSpLocks/>
          </p:cNvCxnSpPr>
          <p:nvPr/>
        </p:nvCxnSpPr>
        <p:spPr>
          <a:xfrm flipH="1">
            <a:off x="7192107" y="4732774"/>
            <a:ext cx="1" cy="386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185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121DD-5AE4-008A-6EBE-44B3F01C1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7F449E-178D-5529-A612-2B3F39DE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Compound</a:t>
            </a:r>
            <a:r>
              <a:rPr lang="ru-RU" dirty="0"/>
              <a:t> </a:t>
            </a:r>
            <a:r>
              <a:rPr lang="ru-RU" dirty="0" err="1"/>
              <a:t>Statement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8273D5-2CC4-7D79-35F4-38C9A4BA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770" y="1690689"/>
            <a:ext cx="7405917" cy="44862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1391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9EBC3-67A0-7AA0-9E4D-9428325C2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6016DD-8EB5-4EF4-423B-40A3000E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Declaration Statement (</a:t>
            </a:r>
            <a:r>
              <a:rPr lang="ru-RU" sz="4000" dirty="0"/>
              <a:t>Стейтмент-объявления)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4BF24-936D-767A-85E1-7F1FA117E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800000"/>
            <a:ext cx="9753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Declaration Statement </a:t>
            </a:r>
            <a:r>
              <a:rPr lang="ru-RU" sz="2000" b="1" dirty="0"/>
              <a:t>объявляет</a:t>
            </a:r>
            <a:r>
              <a:rPr lang="ru-RU" sz="2000" dirty="0"/>
              <a:t> в текущем блоке</a:t>
            </a:r>
            <a:r>
              <a:rPr lang="en-US" sz="2000" dirty="0"/>
              <a:t> </a:t>
            </a:r>
            <a:r>
              <a:rPr lang="ru-RU" sz="2000" dirty="0"/>
              <a:t>идентификатор и указывает, что за программная сущность обозначена этим идентификатором: переменная, функция, пространство имён и т.д.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Объявление - это способ, с помощью которого </a:t>
            </a:r>
            <a:r>
              <a:rPr lang="ru-RU" sz="2000" b="1" dirty="0"/>
              <a:t>имена</a:t>
            </a:r>
            <a:r>
              <a:rPr lang="ru-RU" sz="2000" dirty="0"/>
              <a:t> вводятся (или повторно вводятся) в программу на C++. Каждый тип объектов объявляется по-разному.</a:t>
            </a:r>
            <a:r>
              <a:rPr lang="en-US" sz="2000" dirty="0"/>
              <a:t> </a:t>
            </a:r>
            <a:r>
              <a:rPr lang="ru-RU" sz="2000" dirty="0"/>
              <a:t>После объявления имя можно использовать в программе.</a:t>
            </a:r>
            <a:endParaRPr lang="ru-RU" sz="20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7373B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Теперь имя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x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в программе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B942ADF-1ACD-43AA-C1C8-EBA9A8395259}"/>
              </a:ext>
            </a:extLst>
          </p:cNvPr>
          <p:cNvGrpSpPr/>
          <p:nvPr/>
        </p:nvGrpSpPr>
        <p:grpSpPr>
          <a:xfrm>
            <a:off x="3649371" y="4852878"/>
            <a:ext cx="5469582" cy="1062786"/>
            <a:chOff x="3082841" y="4813122"/>
            <a:chExt cx="5469582" cy="106278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2A8707E-F6C3-9FBB-78E9-607FDF7A8104}"/>
                </a:ext>
              </a:extLst>
            </p:cNvPr>
            <p:cNvSpPr/>
            <p:nvPr/>
          </p:nvSpPr>
          <p:spPr>
            <a:xfrm>
              <a:off x="3458817" y="4820476"/>
              <a:ext cx="914400" cy="655983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x</a:t>
              </a:r>
              <a:endParaRPr lang="ru-RU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790A523F-36CF-79FA-0257-B381010BFAC0}"/>
                </a:ext>
              </a:extLst>
            </p:cNvPr>
            <p:cNvSpPr/>
            <p:nvPr/>
          </p:nvSpPr>
          <p:spPr>
            <a:xfrm>
              <a:off x="6304056" y="4820476"/>
              <a:ext cx="1755914" cy="655983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Переменная типа </a:t>
              </a:r>
              <a:r>
                <a:rPr lang="en-US" sz="2000" dirty="0">
                  <a:solidFill>
                    <a:schemeClr val="tx1"/>
                  </a:solidFill>
                </a:rPr>
                <a:t>int</a:t>
              </a:r>
              <a:endParaRPr lang="ru-R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1F3C142F-ACDD-5E02-652F-AFC1A122389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4373217" y="5148468"/>
              <a:ext cx="19308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79F1D9-07E4-5103-A4CF-89130806C146}"/>
                </a:ext>
              </a:extLst>
            </p:cNvPr>
            <p:cNvSpPr txBox="1"/>
            <p:nvPr/>
          </p:nvSpPr>
          <p:spPr>
            <a:xfrm>
              <a:off x="5104922" y="4813122"/>
              <a:ext cx="494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это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874802-DBB5-9586-95CB-9FE2B85A41E9}"/>
                </a:ext>
              </a:extLst>
            </p:cNvPr>
            <p:cNvSpPr txBox="1"/>
            <p:nvPr/>
          </p:nvSpPr>
          <p:spPr>
            <a:xfrm>
              <a:off x="3082841" y="5506576"/>
              <a:ext cx="1725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Идентификатор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8AB5E1-43EF-BE96-EA6F-F613FACF1BBF}"/>
                </a:ext>
              </a:extLst>
            </p:cNvPr>
            <p:cNvSpPr txBox="1"/>
            <p:nvPr/>
          </p:nvSpPr>
          <p:spPr>
            <a:xfrm>
              <a:off x="5990503" y="5506576"/>
              <a:ext cx="2561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Программная сущность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47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0861E-A00B-C70C-B378-9166258FA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0D5BA-E22F-C651-2E0C-25BA55FC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Объявление переменной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C592F7-F7F9-46A3-1553-5C089C2C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800000"/>
            <a:ext cx="9753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Переменная</a:t>
            </a:r>
            <a:r>
              <a:rPr lang="ru-RU" sz="2000" dirty="0"/>
              <a:t> — это именованный блок данных определённого типа. Чтобы объявить переменную, нужно указать её тип и имя. В общем виде это выглядит так:</a:t>
            </a: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7373B9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7373B9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name1, name2, name3;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7373B9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name1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value1, name2, name3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value3;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7373B9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 = value;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value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инициализация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7373B9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value;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Копирующая инициализация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7373B9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name(value);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Прямая инициализация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7373B9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name{value};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Uniform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инициализация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2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программы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4DDDDEC4-BC80-CFB4-0F99-7C1B13600154}"/>
              </a:ext>
            </a:extLst>
          </p:cNvPr>
          <p:cNvSpPr>
            <a:spLocks noChangeAspect="1"/>
          </p:cNvSpPr>
          <p:nvPr/>
        </p:nvSpPr>
        <p:spPr>
          <a:xfrm>
            <a:off x="1624007" y="2990249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ВВОД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717D9C60-4864-DE92-DA10-2077F8E499B2}"/>
              </a:ext>
            </a:extLst>
          </p:cNvPr>
          <p:cNvSpPr>
            <a:spLocks noChangeAspect="1"/>
          </p:cNvSpPr>
          <p:nvPr/>
        </p:nvSpPr>
        <p:spPr>
          <a:xfrm>
            <a:off x="8227993" y="2924876"/>
            <a:ext cx="2340000" cy="877500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000">
                <a:schemeClr val="accent4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ВЫВОД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8C1DFE-7446-5364-E554-2C0E1D20BB5E}"/>
              </a:ext>
            </a:extLst>
          </p:cNvPr>
          <p:cNvSpPr/>
          <p:nvPr/>
        </p:nvSpPr>
        <p:spPr>
          <a:xfrm>
            <a:off x="4526054" y="2575960"/>
            <a:ext cx="3139892" cy="1706078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A7CC98-0460-06A7-A7B8-8C98894F30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6" b="10435"/>
          <a:stretch/>
        </p:blipFill>
        <p:spPr>
          <a:xfrm>
            <a:off x="5168203" y="2924876"/>
            <a:ext cx="1855593" cy="1008247"/>
          </a:xfrm>
          <a:prstGeom prst="rect">
            <a:avLst/>
          </a:prstGeom>
          <a:noFill/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1FE7015A-856E-40EB-AB97-7B9745F7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5780015"/>
            <a:ext cx="9753600" cy="3969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монолит с вводом и выводом только в консоль</a:t>
            </a:r>
            <a:endParaRPr lang="ru-RU" sz="2000" b="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2165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1AC5C-FB2D-2AB3-C0CD-6A6969AA0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AB081-3933-ED65-757A-B1B14035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Declaration Statement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53D190-5F90-5EE8-4939-10A079830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2385391"/>
            <a:ext cx="7010399" cy="379157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1D81998-9228-4407-A6D3-8D8A9826920D}"/>
              </a:ext>
            </a:extLst>
          </p:cNvPr>
          <p:cNvGrpSpPr/>
          <p:nvPr/>
        </p:nvGrpSpPr>
        <p:grpSpPr>
          <a:xfrm>
            <a:off x="5916313" y="4244009"/>
            <a:ext cx="1728358" cy="437912"/>
            <a:chOff x="6341166" y="3568147"/>
            <a:chExt cx="1728358" cy="437912"/>
          </a:xfrm>
        </p:grpSpPr>
        <p:sp>
          <p:nvSpPr>
            <p:cNvPr id="5" name="Левая круглая скобка 4">
              <a:extLst>
                <a:ext uri="{FF2B5EF4-FFF2-40B4-BE49-F238E27FC236}">
                  <a16:creationId xmlns:a16="http://schemas.microsoft.com/office/drawing/2014/main" id="{7508E59B-0496-F755-B639-747E6A67750F}"/>
                </a:ext>
              </a:extLst>
            </p:cNvPr>
            <p:cNvSpPr/>
            <p:nvPr/>
          </p:nvSpPr>
          <p:spPr>
            <a:xfrm rot="16200000">
              <a:off x="7126238" y="2976273"/>
              <a:ext cx="68580" cy="1252328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86E182-D9DE-B122-6580-920E9AAB3C81}"/>
                </a:ext>
              </a:extLst>
            </p:cNvPr>
            <p:cNvSpPr txBox="1"/>
            <p:nvPr/>
          </p:nvSpPr>
          <p:spPr>
            <a:xfrm>
              <a:off x="6341166" y="3636727"/>
              <a:ext cx="1728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инициализация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F248835-3A0B-44A0-2082-45328D9672D3}"/>
              </a:ext>
            </a:extLst>
          </p:cNvPr>
          <p:cNvSpPr txBox="1"/>
          <p:nvPr/>
        </p:nvSpPr>
        <p:spPr>
          <a:xfrm>
            <a:off x="5170600" y="48754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double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AE4CF7C-E57F-589C-5BCB-133F7C9D44FA}"/>
              </a:ext>
            </a:extLst>
          </p:cNvPr>
          <p:cNvCxnSpPr>
            <a:cxnSpLocks/>
          </p:cNvCxnSpPr>
          <p:nvPr/>
        </p:nvCxnSpPr>
        <p:spPr>
          <a:xfrm flipV="1">
            <a:off x="5633481" y="4312589"/>
            <a:ext cx="137124" cy="54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460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8C07A-3A55-EA30-6CE7-D6838514C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0F64D-1A55-5F95-A9DA-95EFD5AE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Идентификатор (</a:t>
            </a:r>
            <a:r>
              <a:rPr lang="en-US" sz="4000" dirty="0"/>
              <a:t>Identifier</a:t>
            </a:r>
            <a:r>
              <a:rPr lang="ru-RU" sz="40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31E7AC-AA97-BD72-7E01-83983F441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800000"/>
            <a:ext cx="9753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Идентификатор</a:t>
            </a:r>
            <a:r>
              <a:rPr lang="ru-RU" sz="2000" dirty="0"/>
              <a:t> (имя) - это последовательность букв и цифр произвольной длины.</a:t>
            </a:r>
          </a:p>
          <a:p>
            <a:pPr marL="0" indent="0">
              <a:spcBef>
                <a:spcPts val="600"/>
              </a:spcBef>
              <a:buNone/>
            </a:pPr>
            <a:endParaRPr lang="ru-RU" sz="2000" dirty="0"/>
          </a:p>
          <a:p>
            <a:pPr marL="0" indent="0">
              <a:spcBef>
                <a:spcPts val="600"/>
              </a:spcBef>
              <a:buNone/>
            </a:pPr>
            <a:endParaRPr lang="ru-RU" sz="2000" dirty="0"/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CBB74D8-26BF-5CD7-F2A9-34575BC08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35279"/>
              </p:ext>
            </p:extLst>
          </p:nvPr>
        </p:nvGraphicFramePr>
        <p:xfrm>
          <a:off x="4206789" y="2684390"/>
          <a:ext cx="3024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1725494868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344214232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019751263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1242877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ru-RU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119689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67E0B0B-0039-B5F4-48E9-9601777FC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02427"/>
              </p:ext>
            </p:extLst>
          </p:nvPr>
        </p:nvGraphicFramePr>
        <p:xfrm>
          <a:off x="919800" y="3975669"/>
          <a:ext cx="4788000" cy="136372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42000">
                  <a:extLst>
                    <a:ext uri="{9D8B030D-6E8A-4147-A177-3AD203B41FA5}">
                      <a16:colId xmlns:a16="http://schemas.microsoft.com/office/drawing/2014/main" val="241236436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429009491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203182957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73566375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211713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180262821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34571905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06856994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40218506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1133488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083685619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905144887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328856238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10903968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c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f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g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h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j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k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m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10848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o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p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q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u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v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w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2200" b="0" kern="1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4702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C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F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G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 dirty="0">
                          <a:effectLst/>
                          <a:latin typeface="Consolas" panose="020B0609020204030204" pitchFamily="49" charset="0"/>
                        </a:rPr>
                        <a:t>H</a:t>
                      </a:r>
                      <a:endParaRPr lang="ru-RU" sz="2200" b="0" kern="1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J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K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M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34531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O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P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Q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U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V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W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 dirty="0"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endParaRPr lang="ru-RU" sz="2200" b="0" kern="1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 dirty="0"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endParaRPr lang="ru-RU" sz="2200" b="0" kern="1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 dirty="0"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endParaRPr lang="ru-RU" sz="2200" b="0" kern="1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9661498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7DCAE99-6067-93C2-F723-A156B5856E4E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313800" y="3191106"/>
            <a:ext cx="1171703" cy="78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FBC7F485-490D-6069-62F4-E5B34E1F3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18234"/>
              </p:ext>
            </p:extLst>
          </p:nvPr>
        </p:nvGraphicFramePr>
        <p:xfrm>
          <a:off x="6565800" y="3856141"/>
          <a:ext cx="4788000" cy="17046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42000">
                  <a:extLst>
                    <a:ext uri="{9D8B030D-6E8A-4147-A177-3AD203B41FA5}">
                      <a16:colId xmlns:a16="http://schemas.microsoft.com/office/drawing/2014/main" val="223346031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04891505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95777337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2664952631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745735506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18278433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180282971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993373115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985597057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558972898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3580083618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507544137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921239612"/>
                    </a:ext>
                  </a:extLst>
                </a:gridCol>
                <a:gridCol w="342000">
                  <a:extLst>
                    <a:ext uri="{9D8B030D-6E8A-4147-A177-3AD203B41FA5}">
                      <a16:colId xmlns:a16="http://schemas.microsoft.com/office/drawing/2014/main" val="114481684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c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f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g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h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j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k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m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13051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o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p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q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u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v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w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3458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C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E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F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G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H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J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K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L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M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94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O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P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Q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S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 dirty="0">
                          <a:effectLst/>
                          <a:latin typeface="Consolas" panose="020B0609020204030204" pitchFamily="49" charset="0"/>
                        </a:rPr>
                        <a:t>T</a:t>
                      </a:r>
                      <a:endParaRPr lang="ru-RU" sz="2200" b="0" kern="1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U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V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W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 dirty="0">
                          <a:effectLst/>
                          <a:latin typeface="Consolas" panose="020B0609020204030204" pitchFamily="49" charset="0"/>
                        </a:rPr>
                        <a:t>Z</a:t>
                      </a:r>
                      <a:endParaRPr lang="ru-RU" sz="2200" b="0" kern="1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 dirty="0">
                          <a:effectLst/>
                          <a:latin typeface="Consolas" panose="020B0609020204030204" pitchFamily="49" charset="0"/>
                        </a:rPr>
                        <a:t>_</a:t>
                      </a:r>
                      <a:endParaRPr lang="ru-RU" sz="2200" b="0" kern="1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73571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200" b="0" kern="1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ru-RU" sz="2200" b="0" kern="1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200" b="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ru-RU" sz="2200" b="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200" b="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ru-RU" sz="2200" b="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200" b="0" kern="1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ru-RU" sz="2200" b="0" kern="1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200" b="0" kern="1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ru-RU" sz="2200" b="0" kern="1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200" b="0" kern="1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ru-RU" sz="2200" b="0" kern="1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200" b="0" kern="1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ru-RU" sz="2200" b="0" kern="1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200" b="0" kern="10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ru-RU" sz="2200" b="0" kern="10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200" b="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ru-RU" sz="2200" b="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endParaRPr lang="ru-RU" sz="2200" b="0" kern="1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2200" b="0" kern="10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2200" b="0" kern="1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 dirty="0"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2200" b="0" kern="100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5651272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6ECCAF2-0B17-F640-5567-F9377A00B83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116984" y="3374917"/>
            <a:ext cx="2842816" cy="48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Левая круглая скобка 14">
            <a:extLst>
              <a:ext uri="{FF2B5EF4-FFF2-40B4-BE49-F238E27FC236}">
                <a16:creationId xmlns:a16="http://schemas.microsoft.com/office/drawing/2014/main" id="{C91ABC0A-DD88-5092-3AA1-F3E37BBFB7DA}"/>
              </a:ext>
            </a:extLst>
          </p:cNvPr>
          <p:cNvSpPr/>
          <p:nvPr/>
        </p:nvSpPr>
        <p:spPr>
          <a:xfrm rot="16200000">
            <a:off x="6005203" y="2040017"/>
            <a:ext cx="148996" cy="230218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846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28A94-F1FD-1447-5A10-DBFAD89F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A681D-50E8-3214-DD7A-D4661A1C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Идентификатор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44E4B-010C-DBC6-AC0B-72DBC92A7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1" y="1690688"/>
            <a:ext cx="7010399" cy="384241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//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_42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//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4cheeses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camel case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pascal case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my_name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snake case</a:t>
            </a: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Число😁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429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CE6DE-FC7E-5E27-2306-B168F6FCF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977D6-C43F-E688-361E-E2F7611C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Declaration Statement (</a:t>
            </a:r>
            <a:r>
              <a:rPr lang="ru-RU" sz="4000" dirty="0"/>
              <a:t>Стейтмент-объявления)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575274-D5AC-C81B-C593-8A5C1FD59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800000"/>
            <a:ext cx="9753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До момента объявления компилятор ничего не знает об идентификаторе и любое его упоминание в коде считается ошибкой.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Можно представить это так: компилятор читает код программы сверху вниз и как только встретит объявление идентификатора, добавляет его в таблицу. Если компилятор встречает упоминание идентификатора в коде (не объявление), то он ищет его в своей таблице. Если идентификатор не найден, то компилятор сообщает об этом при помощи ошибки </a:t>
            </a:r>
            <a:r>
              <a:rPr lang="ru-RU" sz="2000" b="1" dirty="0">
                <a:solidFill>
                  <a:srgbClr val="000000"/>
                </a:solidFill>
              </a:rPr>
              <a:t>имя</a:t>
            </a:r>
            <a:r>
              <a:rPr lang="en-US" sz="2000" b="1" dirty="0">
                <a:solidFill>
                  <a:srgbClr val="000000"/>
                </a:solidFill>
              </a:rPr>
              <a:t> was not declared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ru-RU" sz="2000" dirty="0">
                <a:solidFill>
                  <a:srgbClr val="000000"/>
                </a:solidFill>
              </a:rPr>
              <a:t>(идентификатор не был объявлен).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 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C5B7D1C-CBD8-288A-DF9C-ED280A022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628985"/>
              </p:ext>
            </p:extLst>
          </p:nvPr>
        </p:nvGraphicFramePr>
        <p:xfrm>
          <a:off x="4258365" y="4425681"/>
          <a:ext cx="4392000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2044122583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3216876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Идентификатор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3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89156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1F0DD46-1221-A98A-D771-55A9D9C86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64202"/>
              </p:ext>
            </p:extLst>
          </p:nvPr>
        </p:nvGraphicFramePr>
        <p:xfrm>
          <a:off x="4258365" y="5361836"/>
          <a:ext cx="43920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val="2044122583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3216876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Идентификатор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3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1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56012"/>
                  </a:ext>
                </a:extLst>
              </a:tr>
            </a:tbl>
          </a:graphicData>
        </a:graphic>
      </p:graphicFrame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962B220-6EE5-EB6F-00D1-5D6D3C9DBA97}"/>
              </a:ext>
            </a:extLst>
          </p:cNvPr>
          <p:cNvCxnSpPr/>
          <p:nvPr/>
        </p:nvCxnSpPr>
        <p:spPr>
          <a:xfrm>
            <a:off x="1351722" y="5266752"/>
            <a:ext cx="9541565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24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6C79B-A313-2354-0DBF-4D549721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316AE-C0DF-119A-8186-5301BC1F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Declaration Statement (</a:t>
            </a:r>
            <a:r>
              <a:rPr lang="ru-RU" sz="4000" dirty="0">
                <a:solidFill>
                  <a:srgbClr val="000000"/>
                </a:solidFill>
              </a:rPr>
              <a:t>Стейтмент-объявления)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ABB23D-46BB-A743-3A88-54052C7AE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374" y="2802835"/>
            <a:ext cx="7169426" cy="33741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+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Ошибка. Имя x не объявлено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Ок. Имя x объявлено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80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B9E94-8513-E3B4-B118-0CF1478C5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85B17D8-2E90-4AFA-9CF4-28E529E27067}"/>
              </a:ext>
            </a:extLst>
          </p:cNvPr>
          <p:cNvSpPr/>
          <p:nvPr/>
        </p:nvSpPr>
        <p:spPr>
          <a:xfrm>
            <a:off x="4984621" y="4951903"/>
            <a:ext cx="1586383" cy="338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BE28C96-FABE-40F9-BAA0-06804E546B45}"/>
              </a:ext>
            </a:extLst>
          </p:cNvPr>
          <p:cNvGrpSpPr/>
          <p:nvPr/>
        </p:nvGrpSpPr>
        <p:grpSpPr>
          <a:xfrm>
            <a:off x="4783016" y="3818374"/>
            <a:ext cx="1788606" cy="1472079"/>
            <a:chOff x="4783016" y="3818374"/>
            <a:chExt cx="1788606" cy="147207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2EEA8AB-C249-43C4-B3F2-86DB8623F62A}"/>
                </a:ext>
              </a:extLst>
            </p:cNvPr>
            <p:cNvSpPr/>
            <p:nvPr/>
          </p:nvSpPr>
          <p:spPr>
            <a:xfrm>
              <a:off x="4783016" y="3818374"/>
              <a:ext cx="1788606" cy="3014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4435E5A-F343-412D-89F7-3FA712A5A94F}"/>
                </a:ext>
              </a:extLst>
            </p:cNvPr>
            <p:cNvSpPr/>
            <p:nvPr/>
          </p:nvSpPr>
          <p:spPr>
            <a:xfrm>
              <a:off x="4783017" y="4180769"/>
              <a:ext cx="1436914" cy="3014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8A6139C7-295C-4920-9921-87EEE4871E47}"/>
                </a:ext>
              </a:extLst>
            </p:cNvPr>
            <p:cNvSpPr/>
            <p:nvPr/>
          </p:nvSpPr>
          <p:spPr>
            <a:xfrm>
              <a:off x="6219931" y="4181223"/>
              <a:ext cx="351691" cy="3009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6B89576-8220-440D-A3F4-54BF55B3A316}"/>
                </a:ext>
              </a:extLst>
            </p:cNvPr>
            <p:cNvSpPr/>
            <p:nvPr/>
          </p:nvSpPr>
          <p:spPr>
            <a:xfrm>
              <a:off x="4783016" y="4554641"/>
              <a:ext cx="1788606" cy="30099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7A2E7A4-6C85-49B0-9E00-158F5E5750C5}"/>
                </a:ext>
              </a:extLst>
            </p:cNvPr>
            <p:cNvSpPr/>
            <p:nvPr/>
          </p:nvSpPr>
          <p:spPr>
            <a:xfrm>
              <a:off x="4783016" y="4938106"/>
              <a:ext cx="190918" cy="35234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" name="Объект 2">
            <a:extLst>
              <a:ext uri="{FF2B5EF4-FFF2-40B4-BE49-F238E27FC236}">
                <a16:creationId xmlns:a16="http://schemas.microsoft.com/office/drawing/2014/main" id="{E679FC45-C620-41B3-9945-CAF7975FCF38}"/>
              </a:ext>
            </a:extLst>
          </p:cNvPr>
          <p:cNvSpPr txBox="1">
            <a:spLocks/>
          </p:cNvSpPr>
          <p:nvPr/>
        </p:nvSpPr>
        <p:spPr>
          <a:xfrm>
            <a:off x="4722619" y="3757429"/>
            <a:ext cx="2286000" cy="1948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42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b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E9303-C8A8-B3D1-FB3E-83786F02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Scope (</a:t>
            </a:r>
            <a:r>
              <a:rPr lang="ru-RU" sz="4000" dirty="0"/>
              <a:t>Область видимости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3AA10-1251-BB22-7CEA-D0EF503B3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800000"/>
            <a:ext cx="9753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Вышесказанное означает, что компилятор "видит" идентификатор начиная с определённой точки кода (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Point of declaration</a:t>
            </a:r>
            <a:r>
              <a:rPr lang="ru-RU" sz="2000" dirty="0"/>
              <a:t>). 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Часть кода, в которой компилятор связывает идентификатор с конкретной программной сущностью называется </a:t>
            </a:r>
            <a:r>
              <a:rPr lang="ru-RU" sz="2000" b="1" dirty="0"/>
              <a:t>областью видимости </a:t>
            </a:r>
            <a:r>
              <a:rPr lang="ru-RU" sz="2000" dirty="0"/>
              <a:t>этого идентификатора.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8FC55-900B-43C5-8A1E-7FEC6C0E3761}"/>
              </a:ext>
            </a:extLst>
          </p:cNvPr>
          <p:cNvSpPr txBox="1"/>
          <p:nvPr/>
        </p:nvSpPr>
        <p:spPr>
          <a:xfrm>
            <a:off x="1428788" y="5970964"/>
            <a:ext cx="394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Область видимости</a:t>
            </a:r>
            <a:r>
              <a:rPr lang="en-US" dirty="0"/>
              <a:t> </a:t>
            </a:r>
            <a:r>
              <a:rPr lang="ru-RU" dirty="0"/>
              <a:t>идентификатора </a:t>
            </a:r>
            <a:r>
              <a:rPr lang="en-US" b="1" dirty="0"/>
              <a:t>x</a:t>
            </a:r>
            <a:endParaRPr lang="ru-RU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45EB04A-6019-4805-8E53-00666B07889A}"/>
              </a:ext>
            </a:extLst>
          </p:cNvPr>
          <p:cNvSpPr/>
          <p:nvPr/>
        </p:nvSpPr>
        <p:spPr>
          <a:xfrm>
            <a:off x="1067666" y="5970964"/>
            <a:ext cx="36112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E506E6-1C6A-4E51-B415-7A580A6F9F97}"/>
              </a:ext>
            </a:extLst>
          </p:cNvPr>
          <p:cNvSpPr txBox="1"/>
          <p:nvPr/>
        </p:nvSpPr>
        <p:spPr>
          <a:xfrm>
            <a:off x="6571005" y="5966672"/>
            <a:ext cx="282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Идентификатор </a:t>
            </a:r>
            <a:r>
              <a:rPr lang="en-US" b="1" dirty="0"/>
              <a:t>x</a:t>
            </a:r>
            <a:r>
              <a:rPr lang="ru-RU" dirty="0"/>
              <a:t> не виден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092B558-0FF9-4A28-8516-A32A3D75E454}"/>
              </a:ext>
            </a:extLst>
          </p:cNvPr>
          <p:cNvSpPr/>
          <p:nvPr/>
        </p:nvSpPr>
        <p:spPr>
          <a:xfrm>
            <a:off x="6209883" y="5966672"/>
            <a:ext cx="36112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EB3B3-B960-4863-8046-0B9EAE1122D9}"/>
              </a:ext>
            </a:extLst>
          </p:cNvPr>
          <p:cNvSpPr txBox="1"/>
          <p:nvPr/>
        </p:nvSpPr>
        <p:spPr>
          <a:xfrm>
            <a:off x="6781340" y="4963168"/>
            <a:ext cx="2031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0" dirty="0">
                <a:solidFill>
                  <a:srgbClr val="000000"/>
                </a:solidFill>
                <a:effectLst/>
              </a:rPr>
              <a:t>point of declaration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107F91-B365-431E-918B-CA8EB4CAAE89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209883" y="4472172"/>
            <a:ext cx="571457" cy="6756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515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D3CD6-8F94-CCDB-BCFA-2302735FC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C5D800C-5539-9AFD-9C30-9E1A34A0CF95}"/>
              </a:ext>
            </a:extLst>
          </p:cNvPr>
          <p:cNvSpPr/>
          <p:nvPr/>
        </p:nvSpPr>
        <p:spPr>
          <a:xfrm>
            <a:off x="9564757" y="3187147"/>
            <a:ext cx="566530" cy="357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AE52567-C0F2-F382-38BC-8788F23B80F1}"/>
              </a:ext>
            </a:extLst>
          </p:cNvPr>
          <p:cNvSpPr/>
          <p:nvPr/>
        </p:nvSpPr>
        <p:spPr>
          <a:xfrm>
            <a:off x="9433891" y="3597964"/>
            <a:ext cx="697396" cy="357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BBF65E4-48C9-B174-5EF7-3AF2BB2CCE7A}"/>
              </a:ext>
            </a:extLst>
          </p:cNvPr>
          <p:cNvSpPr/>
          <p:nvPr/>
        </p:nvSpPr>
        <p:spPr>
          <a:xfrm>
            <a:off x="9433891" y="3988903"/>
            <a:ext cx="697395" cy="357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96EE3F6-7388-C91E-10FF-62E87FDD4828}"/>
              </a:ext>
            </a:extLst>
          </p:cNvPr>
          <p:cNvSpPr/>
          <p:nvPr/>
        </p:nvSpPr>
        <p:spPr>
          <a:xfrm>
            <a:off x="9974743" y="4379842"/>
            <a:ext cx="156543" cy="357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32471A6D-DE0C-8576-0086-943B5AD9D5CD}"/>
              </a:ext>
            </a:extLst>
          </p:cNvPr>
          <p:cNvSpPr txBox="1">
            <a:spLocks/>
          </p:cNvSpPr>
          <p:nvPr/>
        </p:nvSpPr>
        <p:spPr>
          <a:xfrm>
            <a:off x="8067260" y="2796208"/>
            <a:ext cx="2286000" cy="1948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1080"/>
                </a:solidFill>
                <a:latin typeface="Consolas" panose="020B0609020204030204" pitchFamily="49" charset="0"/>
              </a:rPr>
              <a:t>x =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s-E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s-E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s-E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[k];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b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56E3237-0BDD-A55D-5012-97791E662209}"/>
              </a:ext>
            </a:extLst>
          </p:cNvPr>
          <p:cNvSpPr/>
          <p:nvPr/>
        </p:nvSpPr>
        <p:spPr>
          <a:xfrm>
            <a:off x="6311348" y="3187148"/>
            <a:ext cx="566530" cy="357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B44F779-9C38-EC56-B9BA-66E2603A2E2E}"/>
              </a:ext>
            </a:extLst>
          </p:cNvPr>
          <p:cNvSpPr/>
          <p:nvPr/>
        </p:nvSpPr>
        <p:spPr>
          <a:xfrm>
            <a:off x="5436703" y="3568148"/>
            <a:ext cx="1441175" cy="357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C391903-1B59-A0C6-36F8-9216A254E511}"/>
              </a:ext>
            </a:extLst>
          </p:cNvPr>
          <p:cNvSpPr/>
          <p:nvPr/>
        </p:nvSpPr>
        <p:spPr>
          <a:xfrm>
            <a:off x="4893366" y="3969025"/>
            <a:ext cx="159027" cy="357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A61A6E6-56EF-9DA2-5A85-BFF9EF677159}"/>
              </a:ext>
            </a:extLst>
          </p:cNvPr>
          <p:cNvSpPr txBox="1">
            <a:spLocks/>
          </p:cNvSpPr>
          <p:nvPr/>
        </p:nvSpPr>
        <p:spPr>
          <a:xfrm>
            <a:off x="4813855" y="2796208"/>
            <a:ext cx="2286000" cy="19480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1080"/>
                </a:solidFill>
                <a:latin typeface="Consolas" panose="020B0609020204030204" pitchFamily="49" charset="0"/>
              </a:rPr>
              <a:t>x = 1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ru-RU" sz="20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b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10B2D54-B3C4-7851-7A54-E6786D2D49AF}"/>
              </a:ext>
            </a:extLst>
          </p:cNvPr>
          <p:cNvSpPr/>
          <p:nvPr/>
        </p:nvSpPr>
        <p:spPr>
          <a:xfrm>
            <a:off x="3299791" y="3210339"/>
            <a:ext cx="367748" cy="357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A0A0EA-8D6A-0C74-8411-2A28287C4997}"/>
              </a:ext>
            </a:extLst>
          </p:cNvPr>
          <p:cNvSpPr/>
          <p:nvPr/>
        </p:nvSpPr>
        <p:spPr>
          <a:xfrm>
            <a:off x="2435087" y="3591339"/>
            <a:ext cx="1232452" cy="357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724096B-EDF9-464C-6F8B-7F10E9E00BD4}"/>
              </a:ext>
            </a:extLst>
          </p:cNvPr>
          <p:cNvSpPr/>
          <p:nvPr/>
        </p:nvSpPr>
        <p:spPr>
          <a:xfrm>
            <a:off x="1938130" y="3992216"/>
            <a:ext cx="159027" cy="3578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62BF94-17BC-2BEA-4CB9-6452892D8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742" y="2802835"/>
            <a:ext cx="2286000" cy="19480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30D41-1C04-80B4-ADC7-F15C028F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Scope</a:t>
            </a:r>
            <a:endParaRPr lang="ru-RU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327DC8-1421-FB34-831F-146A979DF710}"/>
              </a:ext>
            </a:extLst>
          </p:cNvPr>
          <p:cNvSpPr txBox="1"/>
          <p:nvPr/>
        </p:nvSpPr>
        <p:spPr>
          <a:xfrm>
            <a:off x="1428788" y="5970964"/>
            <a:ext cx="2111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D60A1C7D-3E93-B9C1-CB7A-4EE89C3CCB19}"/>
              </a:ext>
            </a:extLst>
          </p:cNvPr>
          <p:cNvSpPr/>
          <p:nvPr/>
        </p:nvSpPr>
        <p:spPr>
          <a:xfrm>
            <a:off x="1067666" y="5970964"/>
            <a:ext cx="36112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996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B9E94-8513-E3B4-B118-0CF1478C5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5E9303-C8A8-B3D1-FB3E-83786F02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Объявление и Определение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2EB90A6-7DFC-FED0-6FB3-8DAAB6E28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615607"/>
              </p:ext>
            </p:extLst>
          </p:nvPr>
        </p:nvGraphicFramePr>
        <p:xfrm>
          <a:off x="1366883" y="4743414"/>
          <a:ext cx="35280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2044122583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216876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Идентификатор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3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1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56012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754D22D-EBB4-AA05-BB13-7A7E81AC2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786192"/>
              </p:ext>
            </p:extLst>
          </p:nvPr>
        </p:nvGraphicFramePr>
        <p:xfrm>
          <a:off x="5640000" y="4743414"/>
          <a:ext cx="5292000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64000">
                  <a:extLst>
                    <a:ext uri="{9D8B030D-6E8A-4147-A177-3AD203B41FA5}">
                      <a16:colId xmlns:a16="http://schemas.microsoft.com/office/drawing/2014/main" val="2044122583"/>
                    </a:ext>
                  </a:extLst>
                </a:gridCol>
                <a:gridCol w="1542292">
                  <a:extLst>
                    <a:ext uri="{9D8B030D-6E8A-4147-A177-3AD203B41FA5}">
                      <a16:colId xmlns:a16="http://schemas.microsoft.com/office/drawing/2014/main" val="3216876202"/>
                    </a:ext>
                  </a:extLst>
                </a:gridCol>
                <a:gridCol w="1985708">
                  <a:extLst>
                    <a:ext uri="{9D8B030D-6E8A-4147-A177-3AD203B41FA5}">
                      <a16:colId xmlns:a16="http://schemas.microsoft.com/office/drawing/2014/main" val="811791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Идентификатор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Тип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/>
                        <a:t>Адрес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3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0x7ffd99418a88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19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0x7ffd99418a84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4560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1BAFA26-4622-B2CF-8603-0E1595435913}"/>
              </a:ext>
            </a:extLst>
          </p:cNvPr>
          <p:cNvSpPr txBox="1"/>
          <p:nvPr/>
        </p:nvSpPr>
        <p:spPr>
          <a:xfrm>
            <a:off x="5640000" y="2247554"/>
            <a:ext cx="1743875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ru-RU" sz="2000" b="0" dirty="0">
                <a:effectLst/>
              </a:rPr>
              <a:t>Определение:</a:t>
            </a:r>
          </a:p>
          <a:p>
            <a:pPr>
              <a:spcBef>
                <a:spcPts val="600"/>
              </a:spcBef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2BCF5-F328-FA9A-89ED-E55131BA8CFD}"/>
              </a:ext>
            </a:extLst>
          </p:cNvPr>
          <p:cNvSpPr txBox="1"/>
          <p:nvPr/>
        </p:nvSpPr>
        <p:spPr>
          <a:xfrm>
            <a:off x="1366883" y="2247554"/>
            <a:ext cx="2210862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ru-RU" sz="2000" dirty="0"/>
              <a:t>Объявление:</a:t>
            </a:r>
            <a:endParaRPr lang="en-US" sz="2000" b="0" dirty="0">
              <a:effectLst/>
            </a:endParaRPr>
          </a:p>
          <a:p>
            <a:pPr>
              <a:spcBef>
                <a:spcPts val="600"/>
              </a:spcBef>
              <a:buNone/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04721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12B6C-47B9-CA95-F7B8-CF5FC1E42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BDFF2-A5B0-BE08-3780-92E2734F3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000000"/>
                </a:solidFill>
              </a:rPr>
              <a:t>Повторное объявление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EB360-8DE7-055A-E5BD-74FBE860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374" y="2407419"/>
            <a:ext cx="7169426" cy="33741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Объявляем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ОК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5477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C6D38-4B34-A6ED-2B09-CB2FA368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B842C-E624-7550-2E3F-87511464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000000"/>
                </a:solidFill>
              </a:rPr>
              <a:t>Повторное определение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01FF1-2D79-6055-F130-02DCFEEDE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374" y="2407419"/>
            <a:ext cx="7169426" cy="33741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Объявляем и определяем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нарушение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ODR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OK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нарушение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ODR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9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8A6BF-6361-81E1-F9B6-AF494EBD3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2C232-EA8A-817C-BF94-258DB555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Только один файл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3F62A-2590-4EDD-B226-0D442F38B431}"/>
              </a:ext>
            </a:extLst>
          </p:cNvPr>
          <p:cNvSpPr txBox="1"/>
          <p:nvPr/>
        </p:nvSpPr>
        <p:spPr>
          <a:xfrm>
            <a:off x="5930317" y="3521169"/>
            <a:ext cx="3044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Весь код программы полностью в одном файле</a:t>
            </a:r>
          </a:p>
        </p:txBody>
      </p:sp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8E6A802A-B687-4BA1-987C-E51F9F8C2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22" y="2200360"/>
            <a:ext cx="3044505" cy="304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843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B75BF-30F8-19BA-2BDB-A2540E4E3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C1D50-BCE4-ECEC-EE91-D3891C07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Пространство имён </a:t>
            </a:r>
            <a:r>
              <a:rPr lang="en-US" sz="4000" dirty="0"/>
              <a:t>C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2CE0F0-6449-0F98-6AB4-7ECB2A832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1800000"/>
            <a:ext cx="9753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Если два идентификатора с одинаковым именем и разным типом лежат в области видимости друг друга, то это НЕ является ошибкой, в случае если они лежат в разных ограниченных пространствах имён С.</a:t>
            </a:r>
            <a:endParaRPr lang="en-US" sz="2000" b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В языке C существует несколько отдельных пространств имён для разных типов идентификаторов: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Структур</a:t>
            </a:r>
            <a:r>
              <a:rPr lang="ru-RU" sz="2000" dirty="0">
                <a:solidFill>
                  <a:srgbClr val="000000"/>
                </a:solidFill>
              </a:rPr>
              <a:t>ы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, классы, объединения и перечисления (</a:t>
            </a:r>
            <a:r>
              <a:rPr lang="ru-RU" sz="2000" b="0" dirty="0" err="1">
                <a:solidFill>
                  <a:srgbClr val="000000"/>
                </a:solidFill>
                <a:effectLst/>
              </a:rPr>
              <a:t>struct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, 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class, </a:t>
            </a:r>
            <a:r>
              <a:rPr lang="ru-RU" sz="2000" b="0" dirty="0" err="1">
                <a:solidFill>
                  <a:srgbClr val="000000"/>
                </a:solidFill>
                <a:effectLst/>
              </a:rPr>
              <a:t>union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, </a:t>
            </a:r>
            <a:r>
              <a:rPr lang="ru-RU" sz="2000" b="0" dirty="0" err="1">
                <a:solidFill>
                  <a:srgbClr val="000000"/>
                </a:solidFill>
                <a:effectLst/>
              </a:rPr>
              <a:t>enum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;</a:t>
            </a:r>
            <a:endParaRPr lang="ru-RU" sz="2000" b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Обычные идентификаторы (переменные, функции, </a:t>
            </a:r>
            <a:r>
              <a:rPr lang="ru-RU" sz="2000" b="0" dirty="0" err="1">
                <a:solidFill>
                  <a:srgbClr val="000000"/>
                </a:solidFill>
                <a:effectLst/>
              </a:rPr>
              <a:t>typedef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-имена)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lang="ru-RU" sz="2000" b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Метки (</a:t>
            </a:r>
            <a:r>
              <a:rPr lang="ru-RU" sz="2000" b="0" dirty="0" err="1">
                <a:solidFill>
                  <a:srgbClr val="000000"/>
                </a:solidFill>
                <a:effectLst/>
              </a:rPr>
              <a:t>labels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для </a:t>
            </a:r>
            <a:r>
              <a:rPr lang="ru-RU" sz="2000" b="0" dirty="0" err="1">
                <a:solidFill>
                  <a:srgbClr val="000000"/>
                </a:solidFill>
                <a:effectLst/>
              </a:rPr>
              <a:t>goto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.</a:t>
            </a: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4211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B15DF-336E-E79E-CE74-ABEFC510F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0C3CC-3DA9-6796-193D-2C49D322E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Пространство имён </a:t>
            </a:r>
            <a:r>
              <a:rPr lang="en-US" sz="4000" dirty="0"/>
              <a:t>C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910055-7371-5D31-ACAE-3A7B6C02F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7617" y="1690688"/>
            <a:ext cx="7169426" cy="409085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// 1.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Обычная переменная типа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// 2.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Объявление класса с именем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x: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     // 3.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Метка (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label)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 именем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// 4.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Использование переменной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5.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Объявление переменной типа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class x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  // 6.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Переход к метке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3086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2A75-5FCF-3692-2D1E-BD24F59C2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BDD85A8-674B-64C9-A560-7D2A6F4EEA59}"/>
              </a:ext>
            </a:extLst>
          </p:cNvPr>
          <p:cNvGrpSpPr/>
          <p:nvPr/>
        </p:nvGrpSpPr>
        <p:grpSpPr>
          <a:xfrm>
            <a:off x="5004485" y="3013657"/>
            <a:ext cx="2496066" cy="1890194"/>
            <a:chOff x="5004485" y="3013657"/>
            <a:chExt cx="2496066" cy="1890194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173E1D8B-B427-DAC5-BB61-E43263D9D1FE}"/>
                </a:ext>
              </a:extLst>
            </p:cNvPr>
            <p:cNvSpPr/>
            <p:nvPr/>
          </p:nvSpPr>
          <p:spPr>
            <a:xfrm>
              <a:off x="5004487" y="3780996"/>
              <a:ext cx="2496064" cy="357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B29051CB-709A-E9AE-A507-43E2B8ED0B76}"/>
                </a:ext>
              </a:extLst>
            </p:cNvPr>
            <p:cNvSpPr/>
            <p:nvPr/>
          </p:nvSpPr>
          <p:spPr>
            <a:xfrm>
              <a:off x="5004487" y="3397766"/>
              <a:ext cx="2496064" cy="357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CE3AC109-3597-71E8-C27A-103672EA9395}"/>
                </a:ext>
              </a:extLst>
            </p:cNvPr>
            <p:cNvSpPr/>
            <p:nvPr/>
          </p:nvSpPr>
          <p:spPr>
            <a:xfrm>
              <a:off x="6363730" y="3013657"/>
              <a:ext cx="1136821" cy="357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A8E11C16-E144-BDC0-7981-35BD123E782E}"/>
                </a:ext>
              </a:extLst>
            </p:cNvPr>
            <p:cNvSpPr/>
            <p:nvPr/>
          </p:nvSpPr>
          <p:spPr>
            <a:xfrm>
              <a:off x="5004485" y="4163519"/>
              <a:ext cx="2496065" cy="357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E4AA3BC0-88A6-F496-7E00-E9146F9BBA47}"/>
                </a:ext>
              </a:extLst>
            </p:cNvPr>
            <p:cNvSpPr/>
            <p:nvPr/>
          </p:nvSpPr>
          <p:spPr>
            <a:xfrm>
              <a:off x="5004485" y="4546042"/>
              <a:ext cx="160639" cy="357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612FA-CCB2-F107-BAD3-C33C2778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Вложенные блоки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C5A5A-DE26-BBBF-E995-28B0F540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666" y="2570205"/>
            <a:ext cx="5533767" cy="31866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fr-F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fr-F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31E09-CDBD-5789-A137-BADC56A24AF6}"/>
              </a:ext>
            </a:extLst>
          </p:cNvPr>
          <p:cNvSpPr txBox="1"/>
          <p:nvPr/>
        </p:nvSpPr>
        <p:spPr>
          <a:xfrm>
            <a:off x="1428788" y="5970964"/>
            <a:ext cx="395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Область видимости идентификатора </a:t>
            </a:r>
            <a:r>
              <a:rPr lang="en-US" b="1" dirty="0"/>
              <a:t>x</a:t>
            </a:r>
            <a:endParaRPr lang="ru-RU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2D3CAA9-BD74-FCF5-D43D-9A709D2EB7EA}"/>
              </a:ext>
            </a:extLst>
          </p:cNvPr>
          <p:cNvSpPr/>
          <p:nvPr/>
        </p:nvSpPr>
        <p:spPr>
          <a:xfrm>
            <a:off x="1067666" y="5970964"/>
            <a:ext cx="36112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4730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700BA-25C4-E71D-168F-97BB98272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E965633-ED59-87E2-57D8-560A33407559}"/>
              </a:ext>
            </a:extLst>
          </p:cNvPr>
          <p:cNvGrpSpPr/>
          <p:nvPr/>
        </p:nvGrpSpPr>
        <p:grpSpPr>
          <a:xfrm>
            <a:off x="4860322" y="3315068"/>
            <a:ext cx="3171570" cy="2269794"/>
            <a:chOff x="4860322" y="3315068"/>
            <a:chExt cx="3171570" cy="2269794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2C810BA4-8491-B372-A706-15A85B5D22A5}"/>
                </a:ext>
              </a:extLst>
            </p:cNvPr>
            <p:cNvSpPr/>
            <p:nvPr/>
          </p:nvSpPr>
          <p:spPr>
            <a:xfrm>
              <a:off x="4860324" y="4080821"/>
              <a:ext cx="3171568" cy="357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78307A48-8568-D4D4-ECA6-99C780ADBA66}"/>
                </a:ext>
              </a:extLst>
            </p:cNvPr>
            <p:cNvSpPr/>
            <p:nvPr/>
          </p:nvSpPr>
          <p:spPr>
            <a:xfrm>
              <a:off x="4860324" y="3697591"/>
              <a:ext cx="3171568" cy="357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5E180D18-46C0-3954-06D4-9E6C2AE5E69C}"/>
                </a:ext>
              </a:extLst>
            </p:cNvPr>
            <p:cNvSpPr/>
            <p:nvPr/>
          </p:nvSpPr>
          <p:spPr>
            <a:xfrm>
              <a:off x="6231925" y="3315068"/>
              <a:ext cx="1799967" cy="357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8625A2D7-E215-9F3C-D9E4-F47D716057CC}"/>
                </a:ext>
              </a:extLst>
            </p:cNvPr>
            <p:cNvSpPr/>
            <p:nvPr/>
          </p:nvSpPr>
          <p:spPr>
            <a:xfrm>
              <a:off x="4860322" y="4463344"/>
              <a:ext cx="3171570" cy="357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F0AECFEC-6C61-AF93-B01C-CE6049A97A9C}"/>
                </a:ext>
              </a:extLst>
            </p:cNvPr>
            <p:cNvSpPr/>
            <p:nvPr/>
          </p:nvSpPr>
          <p:spPr>
            <a:xfrm>
              <a:off x="4860322" y="4845867"/>
              <a:ext cx="3171570" cy="357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7E353A14-B6CF-4F31-BE76-69A366C2BD5F}"/>
                </a:ext>
              </a:extLst>
            </p:cNvPr>
            <p:cNvSpPr/>
            <p:nvPr/>
          </p:nvSpPr>
          <p:spPr>
            <a:xfrm>
              <a:off x="4860322" y="5227053"/>
              <a:ext cx="119451" cy="3578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382332A-B493-E87C-DFF4-C4BB99D33AA0}"/>
              </a:ext>
            </a:extLst>
          </p:cNvPr>
          <p:cNvGrpSpPr/>
          <p:nvPr/>
        </p:nvGrpSpPr>
        <p:grpSpPr>
          <a:xfrm>
            <a:off x="4860321" y="4080820"/>
            <a:ext cx="3171570" cy="1126663"/>
            <a:chOff x="4860321" y="4080820"/>
            <a:chExt cx="3171570" cy="112666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17C88C0-E589-89C7-184C-AC99698A6D92}"/>
                </a:ext>
              </a:extLst>
            </p:cNvPr>
            <p:cNvSpPr/>
            <p:nvPr/>
          </p:nvSpPr>
          <p:spPr>
            <a:xfrm>
              <a:off x="6792970" y="4080820"/>
              <a:ext cx="1238921" cy="357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7572FDDF-0520-8916-D90A-50C4E5C880DA}"/>
                </a:ext>
              </a:extLst>
            </p:cNvPr>
            <p:cNvSpPr/>
            <p:nvPr/>
          </p:nvSpPr>
          <p:spPr>
            <a:xfrm>
              <a:off x="4860321" y="4463344"/>
              <a:ext cx="3171570" cy="357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187B13A8-7549-3F88-974F-4319F735F360}"/>
                </a:ext>
              </a:extLst>
            </p:cNvPr>
            <p:cNvSpPr/>
            <p:nvPr/>
          </p:nvSpPr>
          <p:spPr>
            <a:xfrm>
              <a:off x="4860321" y="4849673"/>
              <a:ext cx="521537" cy="3578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154813-1D7B-49ED-90E6-A189C825D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4000" y="1835686"/>
            <a:ext cx="5533767" cy="31866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Вывод: 2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16ED5-21D3-F950-0EA4-7CEF30E4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Вложенные блоки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978CC-2EDA-518D-FB01-429540FB4E03}"/>
              </a:ext>
            </a:extLst>
          </p:cNvPr>
          <p:cNvSpPr txBox="1"/>
          <p:nvPr/>
        </p:nvSpPr>
        <p:spPr>
          <a:xfrm>
            <a:off x="1428788" y="5970964"/>
            <a:ext cx="395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Область видимости идентификатора </a:t>
            </a:r>
            <a:r>
              <a:rPr lang="en-US" b="1" dirty="0"/>
              <a:t>x</a:t>
            </a:r>
            <a:endParaRPr lang="ru-RU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0FC2502-2E26-A58A-3500-049F26880DF0}"/>
              </a:ext>
            </a:extLst>
          </p:cNvPr>
          <p:cNvSpPr/>
          <p:nvPr/>
        </p:nvSpPr>
        <p:spPr>
          <a:xfrm>
            <a:off x="1067666" y="5970964"/>
            <a:ext cx="36112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974715-027C-FD0D-0A8D-32B5D242379D}"/>
              </a:ext>
            </a:extLst>
          </p:cNvPr>
          <p:cNvSpPr txBox="1"/>
          <p:nvPr/>
        </p:nvSpPr>
        <p:spPr>
          <a:xfrm>
            <a:off x="6098774" y="5970964"/>
            <a:ext cx="519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Область видимости</a:t>
            </a:r>
            <a:r>
              <a:rPr lang="en-US" dirty="0"/>
              <a:t> </a:t>
            </a:r>
            <a:r>
              <a:rPr lang="ru-RU" b="1" dirty="0"/>
              <a:t>вложенного</a:t>
            </a:r>
            <a:r>
              <a:rPr lang="ru-RU" dirty="0"/>
              <a:t> идентификатора </a:t>
            </a:r>
            <a:r>
              <a:rPr lang="en-US" b="1" dirty="0"/>
              <a:t>x</a:t>
            </a:r>
            <a:endParaRPr lang="ru-RU" b="1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58487A9-CD26-EEDF-2D41-D113466B30BD}"/>
              </a:ext>
            </a:extLst>
          </p:cNvPr>
          <p:cNvSpPr/>
          <p:nvPr/>
        </p:nvSpPr>
        <p:spPr>
          <a:xfrm>
            <a:off x="5737652" y="5970964"/>
            <a:ext cx="361122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Левая круглая скобка 19">
            <a:extLst>
              <a:ext uri="{FF2B5EF4-FFF2-40B4-BE49-F238E27FC236}">
                <a16:creationId xmlns:a16="http://schemas.microsoft.com/office/drawing/2014/main" id="{7D02EA17-EF02-B274-20A0-EEE5CB528A02}"/>
              </a:ext>
            </a:extLst>
          </p:cNvPr>
          <p:cNvSpPr/>
          <p:nvPr/>
        </p:nvSpPr>
        <p:spPr>
          <a:xfrm>
            <a:off x="4660270" y="3315068"/>
            <a:ext cx="119450" cy="2269794"/>
          </a:xfrm>
          <a:prstGeom prst="leftBracket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82A708-0DDB-E6A4-3D7C-6775025C4F9B}"/>
              </a:ext>
            </a:extLst>
          </p:cNvPr>
          <p:cNvSpPr txBox="1"/>
          <p:nvPr/>
        </p:nvSpPr>
        <p:spPr>
          <a:xfrm>
            <a:off x="1645242" y="3936559"/>
            <a:ext cx="293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Потенциальная область видимости идентификатора</a:t>
            </a:r>
          </a:p>
        </p:txBody>
      </p:sp>
    </p:spTree>
    <p:extLst>
      <p:ext uri="{BB962C8B-B14F-4D97-AF65-F5344CB8AC3E}">
        <p14:creationId xmlns:p14="http://schemas.microsoft.com/office/powerpoint/2010/main" val="18969015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832CB-9DAB-82F5-F010-A0E27E566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CDABD-8312-300D-06EC-12801DC7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Вложенные блоки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62C085-665E-C586-2A15-6E4C06817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000" y="2997138"/>
            <a:ext cx="9753600" cy="3154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y;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EDCB61A-A170-5F03-C768-86C803E21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16539"/>
              </p:ext>
            </p:extLst>
          </p:nvPr>
        </p:nvGraphicFramePr>
        <p:xfrm>
          <a:off x="5222192" y="1513528"/>
          <a:ext cx="4255439" cy="74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8089">
                  <a:extLst>
                    <a:ext uri="{9D8B030D-6E8A-4147-A177-3AD203B41FA5}">
                      <a16:colId xmlns:a16="http://schemas.microsoft.com/office/drawing/2014/main" val="2044122583"/>
                    </a:ext>
                  </a:extLst>
                </a:gridCol>
                <a:gridCol w="618316">
                  <a:extLst>
                    <a:ext uri="{9D8B030D-6E8A-4147-A177-3AD203B41FA5}">
                      <a16:colId xmlns:a16="http://schemas.microsoft.com/office/drawing/2014/main" val="3216876202"/>
                    </a:ext>
                  </a:extLst>
                </a:gridCol>
                <a:gridCol w="1729034">
                  <a:extLst>
                    <a:ext uri="{9D8B030D-6E8A-4147-A177-3AD203B41FA5}">
                      <a16:colId xmlns:a16="http://schemas.microsoft.com/office/drawing/2014/main" val="180168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Идентификатор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Адрес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3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0x7ffe6625f9d4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89156"/>
                  </a:ext>
                </a:extLst>
              </a:tr>
            </a:tbl>
          </a:graphicData>
        </a:graphic>
      </p:graphicFrame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0C4400B-E9C9-9A6F-EC8F-347EE6E37BEB}"/>
              </a:ext>
            </a:extLst>
          </p:cNvPr>
          <p:cNvCxnSpPr>
            <a:cxnSpLocks/>
          </p:cNvCxnSpPr>
          <p:nvPr/>
        </p:nvCxnSpPr>
        <p:spPr>
          <a:xfrm>
            <a:off x="1325217" y="3391929"/>
            <a:ext cx="105963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2D066916-A06D-0AB4-EB48-B9A2F9F8B695}"/>
              </a:ext>
            </a:extLst>
          </p:cNvPr>
          <p:cNvCxnSpPr>
            <a:cxnSpLocks/>
          </p:cNvCxnSpPr>
          <p:nvPr/>
        </p:nvCxnSpPr>
        <p:spPr>
          <a:xfrm>
            <a:off x="1325217" y="3766661"/>
            <a:ext cx="105963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8287730-6B17-4C1F-6CA6-12E9D487A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71173"/>
              </p:ext>
            </p:extLst>
          </p:nvPr>
        </p:nvGraphicFramePr>
        <p:xfrm>
          <a:off x="5222193" y="2444077"/>
          <a:ext cx="425543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8088">
                  <a:extLst>
                    <a:ext uri="{9D8B030D-6E8A-4147-A177-3AD203B41FA5}">
                      <a16:colId xmlns:a16="http://schemas.microsoft.com/office/drawing/2014/main" val="2044122583"/>
                    </a:ext>
                  </a:extLst>
                </a:gridCol>
                <a:gridCol w="618316">
                  <a:extLst>
                    <a:ext uri="{9D8B030D-6E8A-4147-A177-3AD203B41FA5}">
                      <a16:colId xmlns:a16="http://schemas.microsoft.com/office/drawing/2014/main" val="3216876202"/>
                    </a:ext>
                  </a:extLst>
                </a:gridCol>
                <a:gridCol w="1729034">
                  <a:extLst>
                    <a:ext uri="{9D8B030D-6E8A-4147-A177-3AD203B41FA5}">
                      <a16:colId xmlns:a16="http://schemas.microsoft.com/office/drawing/2014/main" val="180168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Идентификатор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Адрес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3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0x7ffe6625f9d8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82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0x7ffe6625f9d4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89156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1A1F5277-71EC-9F17-56E9-6429F73DB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6866"/>
              </p:ext>
            </p:extLst>
          </p:nvPr>
        </p:nvGraphicFramePr>
        <p:xfrm>
          <a:off x="5222192" y="3745466"/>
          <a:ext cx="4255438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8088">
                  <a:extLst>
                    <a:ext uri="{9D8B030D-6E8A-4147-A177-3AD203B41FA5}">
                      <a16:colId xmlns:a16="http://schemas.microsoft.com/office/drawing/2014/main" val="2044122583"/>
                    </a:ext>
                  </a:extLst>
                </a:gridCol>
                <a:gridCol w="618316">
                  <a:extLst>
                    <a:ext uri="{9D8B030D-6E8A-4147-A177-3AD203B41FA5}">
                      <a16:colId xmlns:a16="http://schemas.microsoft.com/office/drawing/2014/main" val="3216876202"/>
                    </a:ext>
                  </a:extLst>
                </a:gridCol>
                <a:gridCol w="1729034">
                  <a:extLst>
                    <a:ext uri="{9D8B030D-6E8A-4147-A177-3AD203B41FA5}">
                      <a16:colId xmlns:a16="http://schemas.microsoft.com/office/drawing/2014/main" val="180168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Идентификатор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Адрес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3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0x7ffe6625f9dc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280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0x7ffe6625f9d8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82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0x7ffe6625f9d4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89156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034E1DD8-93EC-43EF-7BD3-DC8C9BDC3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93533"/>
              </p:ext>
            </p:extLst>
          </p:nvPr>
        </p:nvGraphicFramePr>
        <p:xfrm>
          <a:off x="5222192" y="5417695"/>
          <a:ext cx="425543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8088">
                  <a:extLst>
                    <a:ext uri="{9D8B030D-6E8A-4147-A177-3AD203B41FA5}">
                      <a16:colId xmlns:a16="http://schemas.microsoft.com/office/drawing/2014/main" val="2044122583"/>
                    </a:ext>
                  </a:extLst>
                </a:gridCol>
                <a:gridCol w="618316">
                  <a:extLst>
                    <a:ext uri="{9D8B030D-6E8A-4147-A177-3AD203B41FA5}">
                      <a16:colId xmlns:a16="http://schemas.microsoft.com/office/drawing/2014/main" val="3216876202"/>
                    </a:ext>
                  </a:extLst>
                </a:gridCol>
                <a:gridCol w="1729034">
                  <a:extLst>
                    <a:ext uri="{9D8B030D-6E8A-4147-A177-3AD203B41FA5}">
                      <a16:colId xmlns:a16="http://schemas.microsoft.com/office/drawing/2014/main" val="180168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Идентификатор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Адрес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23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0x7ffe6625f9d8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82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0x7ffe6625f9d4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989156"/>
                  </a:ext>
                </a:extLst>
              </a:tr>
            </a:tbl>
          </a:graphicData>
        </a:graphic>
      </p:graphicFrame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00515D62-B350-3308-288D-091DAA13A985}"/>
              </a:ext>
            </a:extLst>
          </p:cNvPr>
          <p:cNvCxnSpPr>
            <a:cxnSpLocks/>
          </p:cNvCxnSpPr>
          <p:nvPr/>
        </p:nvCxnSpPr>
        <p:spPr>
          <a:xfrm>
            <a:off x="1325217" y="4524542"/>
            <a:ext cx="1541551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FC316C0E-DEC1-A6F1-DC1F-B6016B353B73}"/>
              </a:ext>
            </a:extLst>
          </p:cNvPr>
          <p:cNvCxnSpPr>
            <a:cxnSpLocks/>
          </p:cNvCxnSpPr>
          <p:nvPr/>
        </p:nvCxnSpPr>
        <p:spPr>
          <a:xfrm>
            <a:off x="1325217" y="4994098"/>
            <a:ext cx="1059637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CB4FC58-F57C-F17D-C346-95F29EDFA09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84854" y="1884368"/>
            <a:ext cx="2837338" cy="1501292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BB19DFE3-2159-C9A6-288A-E21522372976}"/>
              </a:ext>
            </a:extLst>
          </p:cNvPr>
          <p:cNvCxnSpPr>
            <a:cxnSpLocks/>
          </p:cNvCxnSpPr>
          <p:nvPr/>
        </p:nvCxnSpPr>
        <p:spPr>
          <a:xfrm flipV="1">
            <a:off x="2384854" y="2823300"/>
            <a:ext cx="2837339" cy="94336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109BE32-17F0-10CD-C112-02969EA76B53}"/>
              </a:ext>
            </a:extLst>
          </p:cNvPr>
          <p:cNvCxnSpPr>
            <a:cxnSpLocks/>
          </p:cNvCxnSpPr>
          <p:nvPr/>
        </p:nvCxnSpPr>
        <p:spPr>
          <a:xfrm flipV="1">
            <a:off x="2866768" y="4127590"/>
            <a:ext cx="2355425" cy="39095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B8D9AF9A-FEFB-E4DC-0B29-31B6AF600BB8}"/>
              </a:ext>
            </a:extLst>
          </p:cNvPr>
          <p:cNvCxnSpPr>
            <a:cxnSpLocks/>
          </p:cNvCxnSpPr>
          <p:nvPr/>
        </p:nvCxnSpPr>
        <p:spPr>
          <a:xfrm>
            <a:off x="2384854" y="4988062"/>
            <a:ext cx="2837339" cy="792293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567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EC307-0DD0-EABC-2D32-705441907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24F36-D7B7-8084-B198-74BBF054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Selection Statements (</a:t>
            </a:r>
            <a:r>
              <a:rPr lang="ru-RU" sz="4000" b="1" dirty="0"/>
              <a:t>Стейтменты выбора)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1559A-E0DE-272A-0BA1-1C4AB271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999" y="1800000"/>
            <a:ext cx="1020918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В стандарте указано 2 вида:</a:t>
            </a:r>
            <a:endParaRPr lang="en-US" sz="2400" dirty="0"/>
          </a:p>
          <a:p>
            <a:r>
              <a:rPr lang="en-US" sz="2400" dirty="0"/>
              <a:t>if statement</a:t>
            </a:r>
            <a:r>
              <a:rPr lang="ru-RU" sz="2400" dirty="0"/>
              <a:t> – условный оператор </a:t>
            </a:r>
            <a:r>
              <a:rPr lang="en-US" sz="2400" dirty="0"/>
              <a:t>if;</a:t>
            </a:r>
            <a:endParaRPr lang="ru-RU" sz="2400" dirty="0"/>
          </a:p>
          <a:p>
            <a:r>
              <a:rPr lang="en-US" sz="2400" dirty="0"/>
              <a:t>switch statement – </a:t>
            </a:r>
            <a:r>
              <a:rPr lang="ru-RU" sz="2400" dirty="0"/>
              <a:t>оператор множественного выбора </a:t>
            </a:r>
            <a:r>
              <a:rPr lang="en-US" sz="2400" dirty="0"/>
              <a:t>switch.</a:t>
            </a:r>
          </a:p>
          <a:p>
            <a:endParaRPr lang="en-US" sz="2000" dirty="0"/>
          </a:p>
          <a:p>
            <a:endParaRPr lang="ru-RU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Внимание!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На самом деле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if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и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switch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– не операторы, а </a:t>
            </a:r>
            <a:r>
              <a:rPr lang="ru-RU" sz="2000" dirty="0" err="1">
                <a:solidFill>
                  <a:schemeClr val="bg1">
                    <a:lumMod val="75000"/>
                  </a:schemeClr>
                </a:solidFill>
              </a:rPr>
              <a:t>стейтменты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. Некорректный перевод на русский настолько закрепился в языке, что стал почти каноном.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00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333333"/>
                </a:solidFill>
              </a:rPr>
              <a:t>Условный оператор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51CA0D-BE85-20D4-21F6-87F25116A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452563"/>
            <a:ext cx="97631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01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333333"/>
                </a:solidFill>
              </a:rPr>
              <a:t>Тип </a:t>
            </a:r>
            <a:r>
              <a:rPr lang="en-US" sz="4000" dirty="0">
                <a:solidFill>
                  <a:srgbClr val="333333"/>
                </a:solidFill>
              </a:rPr>
              <a:t>bool </a:t>
            </a:r>
            <a:endParaRPr lang="ru-RU" sz="40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F616BC6-3430-F68C-BBA9-DF0B86A6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Истина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Ложь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18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Маленькими буквами</a:t>
            </a:r>
          </a:p>
        </p:txBody>
      </p:sp>
    </p:spTree>
    <p:extLst>
      <p:ext uri="{BB962C8B-B14F-4D97-AF65-F5344CB8AC3E}">
        <p14:creationId xmlns:p14="http://schemas.microsoft.com/office/powerpoint/2010/main" val="37097087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333333"/>
                </a:solidFill>
              </a:rPr>
              <a:t>Преобразование</a:t>
            </a:r>
            <a:r>
              <a:rPr lang="ru-RU" dirty="0">
                <a:solidFill>
                  <a:srgbClr val="333333"/>
                </a:solidFill>
              </a:rPr>
              <a:t> типа </a:t>
            </a:r>
            <a:r>
              <a:rPr lang="en-US" dirty="0">
                <a:solidFill>
                  <a:srgbClr val="333333"/>
                </a:solidFill>
              </a:rPr>
              <a:t>bool 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F616BC6-3430-F68C-BBA9-DF0B86A6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ru-RU" sz="2000" b="1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000" b="1" dirty="0">
                <a:solidFill>
                  <a:srgbClr val="000000"/>
                </a:solidFill>
                <a:effectLst/>
              </a:rPr>
              <a:t>Преобразование </a:t>
            </a:r>
            <a:r>
              <a:rPr lang="ru-RU" sz="2000" b="1" dirty="0" err="1">
                <a:solidFill>
                  <a:srgbClr val="0000FF"/>
                </a:solidFill>
                <a:effectLst/>
              </a:rPr>
              <a:t>bool</a:t>
            </a:r>
            <a:r>
              <a:rPr lang="ru-RU" sz="2000" b="1" dirty="0">
                <a:solidFill>
                  <a:srgbClr val="000000"/>
                </a:solidFill>
                <a:effectLst/>
              </a:rPr>
              <a:t> в числовые типы:</a:t>
            </a:r>
          </a:p>
          <a:p>
            <a:pPr>
              <a:spcBef>
                <a:spcPts val="600"/>
              </a:spcBef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Значение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true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преобразуется в </a:t>
            </a:r>
            <a:r>
              <a:rPr lang="ru-RU" sz="2000" b="0" dirty="0">
                <a:solidFill>
                  <a:srgbClr val="098658"/>
                </a:solidFill>
                <a:effectLst/>
              </a:rPr>
              <a:t>1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для типов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int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,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float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,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double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и других числовых типов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;</a:t>
            </a:r>
            <a:endParaRPr lang="ru-RU" sz="2000" b="0" dirty="0">
              <a:solidFill>
                <a:srgbClr val="000000"/>
              </a:solidFill>
              <a:effectLst/>
            </a:endParaRPr>
          </a:p>
          <a:p>
            <a:pPr>
              <a:spcBef>
                <a:spcPts val="600"/>
              </a:spcBef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Значение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false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преобразуется в </a:t>
            </a:r>
            <a:r>
              <a:rPr lang="ru-RU" sz="2000" b="0" dirty="0">
                <a:solidFill>
                  <a:srgbClr val="098658"/>
                </a:solidFill>
                <a:effectLst/>
              </a:rPr>
              <a:t>0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для типов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int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,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float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,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double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и других числовых типов</a:t>
            </a:r>
            <a:r>
              <a:rPr lang="en-US" sz="2000" b="0" dirty="0">
                <a:solidFill>
                  <a:srgbClr val="000000"/>
                </a:solidFill>
                <a:effectLst/>
              </a:rPr>
              <a:t>;</a:t>
            </a:r>
            <a:endParaRPr lang="ru-RU" sz="20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2000" b="1" dirty="0">
                <a:solidFill>
                  <a:srgbClr val="000000"/>
                </a:solidFill>
                <a:effectLst/>
              </a:rPr>
              <a:t>Преобразование числовых типов в </a:t>
            </a:r>
            <a:r>
              <a:rPr lang="ru-RU" sz="2000" b="1" dirty="0" err="1">
                <a:solidFill>
                  <a:srgbClr val="0000FF"/>
                </a:solidFill>
                <a:effectLst/>
              </a:rPr>
              <a:t>bool</a:t>
            </a:r>
            <a:r>
              <a:rPr lang="ru-RU" sz="2000" b="1" dirty="0">
                <a:solidFill>
                  <a:srgbClr val="000000"/>
                </a:solidFill>
                <a:effectLst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Любое </a:t>
            </a:r>
            <a:r>
              <a:rPr lang="ru-RU" sz="2000" b="0" dirty="0" err="1">
                <a:solidFill>
                  <a:srgbClr val="000000"/>
                </a:solidFill>
                <a:effectLst/>
              </a:rPr>
              <a:t>НЕнулевое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значение числового типа преобразуется в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true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  <a:endParaRPr lang="ru-RU" sz="2000" b="0" dirty="0">
              <a:solidFill>
                <a:srgbClr val="000000"/>
              </a:solidFill>
              <a:effectLst/>
            </a:endParaRPr>
          </a:p>
          <a:p>
            <a:pPr>
              <a:spcBef>
                <a:spcPts val="600"/>
              </a:spcBef>
            </a:pPr>
            <a:r>
              <a:rPr lang="ru-RU" sz="2000" b="0" dirty="0">
                <a:solidFill>
                  <a:srgbClr val="000000"/>
                </a:solidFill>
                <a:effectLst/>
              </a:rPr>
              <a:t>Значение </a:t>
            </a:r>
            <a:r>
              <a:rPr lang="ru-RU" sz="2000" b="0" dirty="0">
                <a:solidFill>
                  <a:srgbClr val="098658"/>
                </a:solidFill>
                <a:effectLst/>
              </a:rPr>
              <a:t>0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 числового типа преобразуется в </a:t>
            </a:r>
            <a:r>
              <a:rPr lang="ru-RU" sz="2000" b="0" dirty="0" err="1">
                <a:solidFill>
                  <a:srgbClr val="0000FF"/>
                </a:solidFill>
                <a:effectLst/>
              </a:rPr>
              <a:t>false</a:t>
            </a:r>
            <a:r>
              <a:rPr lang="en-US" sz="2000" dirty="0">
                <a:solidFill>
                  <a:srgbClr val="00000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dirty="0">
              <a:solidFill>
                <a:srgbClr val="0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Преобразование происходит автоматически</a:t>
            </a:r>
            <a:endParaRPr lang="ru-RU" sz="2000" b="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301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333333"/>
                </a:solidFill>
              </a:rPr>
              <a:t>Преобразование типа </a:t>
            </a:r>
            <a:r>
              <a:rPr lang="en-US" sz="4000" dirty="0">
                <a:solidFill>
                  <a:srgbClr val="333333"/>
                </a:solidFill>
              </a:rPr>
              <a:t>bool </a:t>
            </a:r>
            <a:endParaRPr lang="ru-RU" sz="40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F616BC6-3430-F68C-BBA9-DF0B86A6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int,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равно 1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float,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равно 0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bool,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b2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равно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num3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bool,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b2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равно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b3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num3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bool,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значение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b2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равно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"int: 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"float: 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 умолчанию тип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выводится на экран как 1 и 0</a:t>
            </a:r>
            <a:endParaRPr lang="ru-RU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меняет способ вывода на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lang="ru-RU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</a:t>
            </a:r>
            <a:r>
              <a:rPr lang="en-US" sz="160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"bool: 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"bool: 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b3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698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8A6BF-6361-81E1-F9B6-AF494EBD3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2C232-EA8A-817C-BF94-258DB555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Всего 2 секции</a:t>
            </a:r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35D5A097-2DA7-57A2-1B71-843EFF272FBC}"/>
              </a:ext>
            </a:extLst>
          </p:cNvPr>
          <p:cNvGrpSpPr/>
          <p:nvPr/>
        </p:nvGrpSpPr>
        <p:grpSpPr>
          <a:xfrm>
            <a:off x="1711764" y="2831033"/>
            <a:ext cx="9273166" cy="2918713"/>
            <a:chOff x="1711764" y="2632252"/>
            <a:chExt cx="9273166" cy="2918713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7268F5C-A206-4D87-ABCE-7DE8CE393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1764" y="2632252"/>
              <a:ext cx="6408975" cy="2918713"/>
            </a:xfrm>
            <a:prstGeom prst="rect">
              <a:avLst/>
            </a:prstGeom>
          </p:spPr>
        </p:pic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D288CA3E-1267-4A3D-9C20-FA6393760ABA}"/>
                </a:ext>
              </a:extLst>
            </p:cNvPr>
            <p:cNvSpPr/>
            <p:nvPr/>
          </p:nvSpPr>
          <p:spPr>
            <a:xfrm>
              <a:off x="2368796" y="2632253"/>
              <a:ext cx="3649210" cy="830194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2777249F-C622-413C-A147-15F4CB46D04A}"/>
                </a:ext>
              </a:extLst>
            </p:cNvPr>
            <p:cNvSpPr/>
            <p:nvPr/>
          </p:nvSpPr>
          <p:spPr>
            <a:xfrm>
              <a:off x="2368796" y="3816628"/>
              <a:ext cx="3649210" cy="160020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AEC1AB-039D-4AC3-94F3-E9A590C97D95}"/>
                </a:ext>
              </a:extLst>
            </p:cNvPr>
            <p:cNvSpPr txBox="1"/>
            <p:nvPr/>
          </p:nvSpPr>
          <p:spPr>
            <a:xfrm>
              <a:off x="6213752" y="2862684"/>
              <a:ext cx="4771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В этой секции только подключаем библиотеки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83F62A-2590-4EDD-B226-0D442F38B431}"/>
                </a:ext>
              </a:extLst>
            </p:cNvPr>
            <p:cNvSpPr txBox="1"/>
            <p:nvPr/>
          </p:nvSpPr>
          <p:spPr>
            <a:xfrm>
              <a:off x="6213752" y="4427759"/>
              <a:ext cx="387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Весь код пишем только в этой секции</a:t>
              </a:r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2545E-F2F6-86D7-622B-D078929B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097" y="1825625"/>
            <a:ext cx="10515599" cy="8066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Файл делим на 2 секции, в пределах которых разрешено писать код.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532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333333"/>
                </a:solidFill>
              </a:rPr>
              <a:t>Откуда берётся </a:t>
            </a:r>
            <a:r>
              <a:rPr lang="en-US" sz="4000" dirty="0">
                <a:solidFill>
                  <a:srgbClr val="333333"/>
                </a:solidFill>
              </a:rPr>
              <a:t>true </a:t>
            </a:r>
            <a:r>
              <a:rPr lang="ru-RU" sz="4000" dirty="0">
                <a:solidFill>
                  <a:srgbClr val="333333"/>
                </a:solidFill>
              </a:rPr>
              <a:t>и </a:t>
            </a:r>
            <a:r>
              <a:rPr lang="en-US" sz="4000" dirty="0">
                <a:solidFill>
                  <a:srgbClr val="333333"/>
                </a:solidFill>
              </a:rPr>
              <a:t>false</a:t>
            </a:r>
            <a:endParaRPr lang="ru-RU" sz="40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8F616BC6-3430-F68C-BBA9-DF0B86A6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Операторы сравнения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3" name="Таблица 14">
            <a:extLst>
              <a:ext uri="{FF2B5EF4-FFF2-40B4-BE49-F238E27FC236}">
                <a16:creationId xmlns:a16="http://schemas.microsoft.com/office/drawing/2014/main" id="{05F6C3D3-FA8A-26BE-67D7-4E3821574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3885"/>
              </p:ext>
            </p:extLst>
          </p:nvPr>
        </p:nvGraphicFramePr>
        <p:xfrm>
          <a:off x="1600200" y="2703354"/>
          <a:ext cx="7919149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91451">
                  <a:extLst>
                    <a:ext uri="{9D8B030D-6E8A-4147-A177-3AD203B41FA5}">
                      <a16:colId xmlns:a16="http://schemas.microsoft.com/office/drawing/2014/main" val="1481471315"/>
                    </a:ext>
                  </a:extLst>
                </a:gridCol>
                <a:gridCol w="2106930">
                  <a:extLst>
                    <a:ext uri="{9D8B030D-6E8A-4147-A177-3AD203B41FA5}">
                      <a16:colId xmlns:a16="http://schemas.microsoft.com/office/drawing/2014/main" val="3286879739"/>
                    </a:ext>
                  </a:extLst>
                </a:gridCol>
                <a:gridCol w="2588768">
                  <a:extLst>
                    <a:ext uri="{9D8B030D-6E8A-4147-A177-3AD203B41FA5}">
                      <a16:colId xmlns:a16="http://schemas.microsoft.com/office/drawing/2014/main" val="39124843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63839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Оператор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Проверяет 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Пример использования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Результат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8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r>
                        <a:rPr lang="ru-RU" dirty="0">
                          <a:effectLst/>
                        </a:rPr>
                        <a:t> == </a:t>
                      </a:r>
                      <a:r>
                        <a:rPr lang="en-US" dirty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false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6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Неравенство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r>
                        <a:rPr lang="ru-RU" dirty="0">
                          <a:effectLst/>
                        </a:rPr>
                        <a:t> != </a:t>
                      </a:r>
                      <a:r>
                        <a:rPr lang="en-US" dirty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true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66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Меньше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3 &lt;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true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987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Больше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r>
                        <a:rPr lang="ru-RU" dirty="0">
                          <a:effectLst/>
                        </a:rPr>
                        <a:t> &gt; </a:t>
                      </a:r>
                      <a:r>
                        <a:rPr lang="en-US" dirty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false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83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Меньше или равно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  <a:r>
                        <a:rPr lang="ru-RU" dirty="0">
                          <a:effectLst/>
                        </a:rPr>
                        <a:t> &lt;= </a:t>
                      </a:r>
                      <a:r>
                        <a:rPr lang="en-US" dirty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true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766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Больше или равно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</a:t>
                      </a:r>
                      <a:r>
                        <a:rPr lang="ru-RU" dirty="0">
                          <a:effectLst/>
                        </a:rPr>
                        <a:t> &gt;= </a:t>
                      </a:r>
                      <a:r>
                        <a:rPr lang="en-US" dirty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true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2272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D40A4B6-B46F-40F8-ADE2-B74DF8569F3E}"/>
              </a:ext>
            </a:extLst>
          </p:cNvPr>
          <p:cNvSpPr txBox="1"/>
          <p:nvPr/>
        </p:nvSpPr>
        <p:spPr>
          <a:xfrm>
            <a:off x="1488688" y="5719229"/>
            <a:ext cx="9753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700" dirty="0">
                <a:solidFill>
                  <a:schemeClr val="bg1">
                    <a:lumMod val="75000"/>
                  </a:schemeClr>
                </a:solidFill>
              </a:rPr>
              <a:t>Начиная с </a:t>
            </a:r>
            <a:r>
              <a:rPr lang="ru-RU" sz="1700" dirty="0" err="1">
                <a:solidFill>
                  <a:schemeClr val="bg1">
                    <a:lumMod val="75000"/>
                  </a:schemeClr>
                </a:solidFill>
              </a:rPr>
              <a:t>С</a:t>
            </a:r>
            <a:r>
              <a:rPr lang="ru-RU" sz="1700" dirty="0">
                <a:solidFill>
                  <a:schemeClr val="bg1">
                    <a:lumMod val="75000"/>
                  </a:schemeClr>
                </a:solidFill>
              </a:rPr>
              <a:t>++ 20 был добавлен оператор трёхстороннего сравнения </a:t>
            </a: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&lt;=&gt; ("spaceship" </a:t>
            </a:r>
            <a:r>
              <a:rPr lang="ru-RU" sz="1700" dirty="0">
                <a:solidFill>
                  <a:schemeClr val="bg1">
                    <a:lumMod val="75000"/>
                  </a:schemeClr>
                </a:solidFill>
              </a:rPr>
              <a:t>космический корабль). Этот оператор возвращает не тип </a:t>
            </a:r>
            <a:r>
              <a:rPr lang="en-US" sz="1700" dirty="0">
                <a:solidFill>
                  <a:schemeClr val="bg1">
                    <a:lumMod val="75000"/>
                  </a:schemeClr>
                </a:solidFill>
              </a:rPr>
              <a:t>bool</a:t>
            </a:r>
            <a:r>
              <a:rPr lang="ru-RU" sz="1700" dirty="0">
                <a:solidFill>
                  <a:schemeClr val="bg1">
                    <a:lumMod val="75000"/>
                  </a:schemeClr>
                </a:solidFill>
              </a:rPr>
              <a:t>, поэтому здесь не будем его рассматривать.</a:t>
            </a:r>
          </a:p>
        </p:txBody>
      </p:sp>
    </p:spTree>
    <p:extLst>
      <p:ext uri="{BB962C8B-B14F-4D97-AF65-F5344CB8AC3E}">
        <p14:creationId xmlns:p14="http://schemas.microsoft.com/office/powerpoint/2010/main" val="40281431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333333"/>
                </a:solidFill>
              </a:rPr>
              <a:t>Логические операторы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r>
              <a:rPr lang="ru-RU" sz="1800" dirty="0"/>
              <a:t>Логические операторы применяются только к операндам типа </a:t>
            </a:r>
            <a:r>
              <a:rPr lang="en-US" sz="1800" dirty="0">
                <a:latin typeface="Consolas" panose="020B0609020204030204" pitchFamily="49" charset="0"/>
              </a:rPr>
              <a:t>bool</a:t>
            </a:r>
            <a:r>
              <a:rPr lang="ru-RU" sz="1800" dirty="0"/>
              <a:t>, поэтому перед их применением будет попытка преобразовать операнды в </a:t>
            </a:r>
            <a:r>
              <a:rPr lang="en-US" sz="1800" dirty="0">
                <a:latin typeface="Consolas" panose="020B0609020204030204" pitchFamily="49" charset="0"/>
              </a:rPr>
              <a:t>bool</a:t>
            </a:r>
            <a:r>
              <a:rPr lang="ru-RU" sz="1800" dirty="0"/>
              <a:t>. Если это не возможно, то получаем ошибку.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b="0" dirty="0">
                <a:effectLst/>
              </a:rPr>
              <a:t>Операторы </a:t>
            </a:r>
            <a:r>
              <a:rPr lang="ru-RU" sz="1800" dirty="0"/>
              <a:t>И </a:t>
            </a:r>
            <a:r>
              <a:rPr lang="ru-RU" sz="1800" dirty="0" err="1"/>
              <a:t>и</a:t>
            </a:r>
            <a:r>
              <a:rPr lang="ru-RU" sz="1800" dirty="0"/>
              <a:t> ИЛИ вычисляются по сокращённым правилам, т.к. если результат можно получить вычислив первый аргумент, второй не вычисляется: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пусто 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2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0" dirty="0">
              <a:effectLst/>
            </a:endParaRPr>
          </a:p>
        </p:txBody>
      </p:sp>
      <p:graphicFrame>
        <p:nvGraphicFramePr>
          <p:cNvPr id="4" name="Таблица 5">
            <a:extLst>
              <a:ext uri="{FF2B5EF4-FFF2-40B4-BE49-F238E27FC236}">
                <a16:creationId xmlns:a16="http://schemas.microsoft.com/office/drawing/2014/main" id="{51B323FB-86CA-2F23-AD9D-CE7876924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88189"/>
              </p:ext>
            </p:extLst>
          </p:nvPr>
        </p:nvGraphicFramePr>
        <p:xfrm>
          <a:off x="1188974" y="1886427"/>
          <a:ext cx="4668901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63955">
                  <a:extLst>
                    <a:ext uri="{9D8B030D-6E8A-4147-A177-3AD203B41FA5}">
                      <a16:colId xmlns:a16="http://schemas.microsoft.com/office/drawing/2014/main" val="1214395674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1607375117"/>
                    </a:ext>
                  </a:extLst>
                </a:gridCol>
                <a:gridCol w="746379">
                  <a:extLst>
                    <a:ext uri="{9D8B030D-6E8A-4147-A177-3AD203B41FA5}">
                      <a16:colId xmlns:a16="http://schemas.microsoft.com/office/drawing/2014/main" val="3408613901"/>
                    </a:ext>
                  </a:extLst>
                </a:gridCol>
                <a:gridCol w="943293">
                  <a:extLst>
                    <a:ext uri="{9D8B030D-6E8A-4147-A177-3AD203B41FA5}">
                      <a16:colId xmlns:a16="http://schemas.microsoft.com/office/drawing/2014/main" val="4288831101"/>
                    </a:ext>
                  </a:extLst>
                </a:gridCol>
                <a:gridCol w="1039304">
                  <a:extLst>
                    <a:ext uri="{9D8B030D-6E8A-4147-A177-3AD203B41FA5}">
                      <a16:colId xmlns:a16="http://schemas.microsoft.com/office/drawing/2014/main" val="200671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Название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Как выглядит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Как использовать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54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&amp;&amp; b;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3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||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|| b;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or b;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!a;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a;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84318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C612D97-C4FA-DD33-EBFD-8A3A73068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089261"/>
              </p:ext>
            </p:extLst>
          </p:nvPr>
        </p:nvGraphicFramePr>
        <p:xfrm>
          <a:off x="6856094" y="1701007"/>
          <a:ext cx="3737612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665798">
                  <a:extLst>
                    <a:ext uri="{9D8B030D-6E8A-4147-A177-3AD203B41FA5}">
                      <a16:colId xmlns:a16="http://schemas.microsoft.com/office/drawing/2014/main" val="1214395674"/>
                    </a:ext>
                  </a:extLst>
                </a:gridCol>
                <a:gridCol w="665798">
                  <a:extLst>
                    <a:ext uri="{9D8B030D-6E8A-4147-A177-3AD203B41FA5}">
                      <a16:colId xmlns:a16="http://schemas.microsoft.com/office/drawing/2014/main" val="1607375117"/>
                    </a:ext>
                  </a:extLst>
                </a:gridCol>
                <a:gridCol w="921068">
                  <a:extLst>
                    <a:ext uri="{9D8B030D-6E8A-4147-A177-3AD203B41FA5}">
                      <a16:colId xmlns:a16="http://schemas.microsoft.com/office/drawing/2014/main" val="34086139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4288831101"/>
                    </a:ext>
                  </a:extLst>
                </a:gridCol>
                <a:gridCol w="714693">
                  <a:extLst>
                    <a:ext uri="{9D8B030D-6E8A-4147-A177-3AD203B41FA5}">
                      <a16:colId xmlns:a16="http://schemas.microsoft.com/office/drawing/2014/main" val="200671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and 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 or b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not a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3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09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8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142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333333"/>
                </a:solidFill>
              </a:rPr>
              <a:t>Операторы сравнения. Возможные ошибки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 &lt;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true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/>
              <a:t>Последнее выражение вычисляется последовательно:</a:t>
            </a: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 &lt;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/>
              <a:t> </a:t>
            </a:r>
            <a:endParaRPr lang="ru-RU" sz="2000" dirty="0"/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true &lt;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2</a:t>
            </a:r>
            <a:endParaRPr lang="ru-RU" sz="2000" b="0" dirty="0">
              <a:solidFill>
                <a:srgbClr val="09865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sz="2000" b="0" dirty="0">
                <a:effectLst/>
                <a:latin typeface="Consolas" panose="020B0609020204030204" pitchFamily="49" charset="0"/>
              </a:rPr>
              <a:t>true</a:t>
            </a:r>
            <a:endParaRPr lang="ru-RU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>Если хотите получить результат по математическим правилам</a:t>
            </a:r>
            <a:r>
              <a:rPr lang="en-US" sz="2000" dirty="0"/>
              <a:t> </a:t>
            </a:r>
            <a:r>
              <a:rPr lang="ru-RU" sz="2000" dirty="0"/>
              <a:t>пишите: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a) and (a &lt;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// false</a:t>
            </a:r>
          </a:p>
          <a:p>
            <a:pPr marL="0" indent="0">
              <a:buNone/>
            </a:pPr>
            <a:endParaRPr lang="en-US" sz="20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9447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67724F2-6001-4117-A3AF-0EDABBD26B19}"/>
              </a:ext>
            </a:extLst>
          </p:cNvPr>
          <p:cNvSpPr/>
          <p:nvPr/>
        </p:nvSpPr>
        <p:spPr>
          <a:xfrm>
            <a:off x="6742770" y="3205975"/>
            <a:ext cx="1074234" cy="4460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B309B1-C1CF-444A-8CD9-24537811FF83}"/>
              </a:ext>
            </a:extLst>
          </p:cNvPr>
          <p:cNvSpPr/>
          <p:nvPr/>
        </p:nvSpPr>
        <p:spPr>
          <a:xfrm>
            <a:off x="4694663" y="3205976"/>
            <a:ext cx="1795346" cy="4460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333333"/>
                </a:solidFill>
              </a:rPr>
              <a:t>i</a:t>
            </a:r>
            <a:r>
              <a:rPr lang="en-US" sz="4000" b="0" i="0" dirty="0">
                <a:solidFill>
                  <a:srgbClr val="333333"/>
                </a:solidFill>
                <a:effectLst/>
              </a:rPr>
              <a:t>f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171" y="2665141"/>
            <a:ext cx="7506629" cy="351182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Выражение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Тело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3C15BA-5A68-4398-82CD-7FC261D762FF}"/>
              </a:ext>
            </a:extLst>
          </p:cNvPr>
          <p:cNvSpPr txBox="1"/>
          <p:nvPr/>
        </p:nvSpPr>
        <p:spPr>
          <a:xfrm>
            <a:off x="6320902" y="1888860"/>
            <a:ext cx="1875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Главная ветвь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BE35909-958C-484A-871E-1622B0D5DC13}"/>
              </a:ext>
            </a:extLst>
          </p:cNvPr>
          <p:cNvCxnSpPr>
            <a:cxnSpLocks/>
          </p:cNvCxnSpPr>
          <p:nvPr/>
        </p:nvCxnSpPr>
        <p:spPr>
          <a:xfrm>
            <a:off x="7269675" y="2288970"/>
            <a:ext cx="0" cy="81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CF33B1-E724-43A6-BA22-F9C2FB40822B}"/>
              </a:ext>
            </a:extLst>
          </p:cNvPr>
          <p:cNvSpPr txBox="1"/>
          <p:nvPr/>
        </p:nvSpPr>
        <p:spPr>
          <a:xfrm>
            <a:off x="5909957" y="4626477"/>
            <a:ext cx="271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Один любой </a:t>
            </a:r>
            <a:r>
              <a:rPr lang="ru-RU" sz="2000" dirty="0" err="1"/>
              <a:t>стейтмент</a:t>
            </a:r>
            <a:endParaRPr lang="ru-RU" sz="20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0A5E3A6-AA59-43DF-8EF4-A3F85E396EE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267925" y="3780263"/>
            <a:ext cx="0" cy="84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A45C62-F59E-4FAA-AAEB-71C666FE2500}"/>
              </a:ext>
            </a:extLst>
          </p:cNvPr>
          <p:cNvSpPr txBox="1"/>
          <p:nvPr/>
        </p:nvSpPr>
        <p:spPr>
          <a:xfrm>
            <a:off x="1738020" y="4628040"/>
            <a:ext cx="3636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Результат должен быть</a:t>
            </a:r>
          </a:p>
          <a:p>
            <a:r>
              <a:rPr lang="ru-RU" sz="2000" dirty="0" err="1"/>
              <a:t>булевого</a:t>
            </a:r>
            <a:r>
              <a:rPr lang="ru-RU" sz="2000" dirty="0"/>
              <a:t> типа или приводимый к нему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E602FC4-5809-4B1B-88CF-7041D3F1C031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556454" y="3780263"/>
            <a:ext cx="1892776" cy="84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72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333333"/>
                </a:solidFill>
              </a:rPr>
              <a:t>i</a:t>
            </a:r>
            <a:r>
              <a:rPr lang="en-US" sz="4000" b="0" i="0" dirty="0">
                <a:solidFill>
                  <a:srgbClr val="333333"/>
                </a:solidFill>
                <a:effectLst/>
              </a:rPr>
              <a:t>f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741774" y="1690688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910303" y="169068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308256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741774" y="3733770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3879338" y="372561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308256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10711" y="2090798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08576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stCxn id="9" idx="2"/>
          </p:cNvCxnSpPr>
          <p:nvPr/>
        </p:nvCxnSpPr>
        <p:spPr>
          <a:xfrm flipH="1">
            <a:off x="7644384" y="2090798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084320" y="2267712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5541264" y="2261616"/>
            <a:ext cx="4044863" cy="6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2010711" y="4134705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4608576" y="4134705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7644384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4084320" y="4311619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5447170" y="4305523"/>
            <a:ext cx="39406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9387840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266176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9911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333333"/>
                </a:solidFill>
              </a:rPr>
              <a:t>i</a:t>
            </a:r>
            <a:r>
              <a:rPr lang="en-US" sz="4000" b="0" i="0" dirty="0">
                <a:solidFill>
                  <a:srgbClr val="333333"/>
                </a:solidFill>
                <a:effectLst/>
              </a:rPr>
              <a:t>f(</a:t>
            </a:r>
            <a:r>
              <a:rPr lang="ru-RU" sz="4000" b="0" i="0" dirty="0">
                <a:solidFill>
                  <a:srgbClr val="333333"/>
                </a:solidFill>
                <a:effectLst/>
              </a:rPr>
              <a:t>инициализация</a:t>
            </a:r>
            <a:r>
              <a:rPr lang="en-US" sz="4000" b="0" i="0" dirty="0">
                <a:solidFill>
                  <a:srgbClr val="333333"/>
                </a:solidFill>
                <a:effectLst/>
              </a:rPr>
              <a:t>; </a:t>
            </a:r>
            <a:r>
              <a:rPr lang="ru-RU" sz="4000" dirty="0">
                <a:solidFill>
                  <a:srgbClr val="333333"/>
                </a:solidFill>
              </a:rPr>
              <a:t>проверка</a:t>
            </a:r>
            <a:r>
              <a:rPr lang="en-US" sz="4000" b="0" i="0" dirty="0">
                <a:solidFill>
                  <a:srgbClr val="333333"/>
                </a:solidFill>
                <a:effectLst/>
              </a:rPr>
              <a:t>)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int res =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&gt; b; res)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283458" y="2262188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init</a:t>
            </a:r>
            <a:r>
              <a:rPr lang="en-US" sz="2000" dirty="0"/>
              <a:t>-statement</a:t>
            </a:r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94226" y="26622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2505075" y="2839212"/>
            <a:ext cx="2981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7456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7DB3B47-B541-45FC-834F-5D6AF2B0650C}"/>
              </a:ext>
            </a:extLst>
          </p:cNvPr>
          <p:cNvSpPr/>
          <p:nvPr/>
        </p:nvSpPr>
        <p:spPr>
          <a:xfrm>
            <a:off x="4880515" y="3700570"/>
            <a:ext cx="1795344" cy="44604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67724F2-6001-4117-A3AF-0EDABBD26B19}"/>
              </a:ext>
            </a:extLst>
          </p:cNvPr>
          <p:cNvSpPr/>
          <p:nvPr/>
        </p:nvSpPr>
        <p:spPr>
          <a:xfrm>
            <a:off x="6742768" y="3205975"/>
            <a:ext cx="1598343" cy="4460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B309B1-C1CF-444A-8CD9-24537811FF83}"/>
              </a:ext>
            </a:extLst>
          </p:cNvPr>
          <p:cNvSpPr/>
          <p:nvPr/>
        </p:nvSpPr>
        <p:spPr>
          <a:xfrm>
            <a:off x="4694663" y="3205976"/>
            <a:ext cx="1795346" cy="4460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3228" y="2677929"/>
            <a:ext cx="7506629" cy="351182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Выражение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Тело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_if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ru-RU" dirty="0">
                <a:solidFill>
                  <a:srgbClr val="AF00DB"/>
                </a:solidFill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Тело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_else</a:t>
            </a: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333333"/>
                </a:solidFill>
              </a:rPr>
              <a:t>i</a:t>
            </a:r>
            <a:r>
              <a:rPr lang="en-US" sz="4000" b="0" i="0" dirty="0">
                <a:solidFill>
                  <a:srgbClr val="333333"/>
                </a:solidFill>
                <a:effectLst/>
              </a:rPr>
              <a:t>f-else</a:t>
            </a:r>
            <a:endParaRPr lang="ru-RU" sz="4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3C15BA-5A68-4398-82CD-7FC261D762FF}"/>
              </a:ext>
            </a:extLst>
          </p:cNvPr>
          <p:cNvSpPr txBox="1"/>
          <p:nvPr/>
        </p:nvSpPr>
        <p:spPr>
          <a:xfrm>
            <a:off x="6666587" y="1888860"/>
            <a:ext cx="189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Главная ветвь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ABE35909-958C-484A-871E-1622B0D5DC13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7613610" y="2288970"/>
            <a:ext cx="0" cy="79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CF33B1-E724-43A6-BA22-F9C2FB40822B}"/>
              </a:ext>
            </a:extLst>
          </p:cNvPr>
          <p:cNvSpPr txBox="1"/>
          <p:nvPr/>
        </p:nvSpPr>
        <p:spPr>
          <a:xfrm>
            <a:off x="9032299" y="3478213"/>
            <a:ext cx="271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Один любой </a:t>
            </a:r>
            <a:r>
              <a:rPr lang="ru-RU" sz="2000" dirty="0" err="1"/>
              <a:t>стейтмент</a:t>
            </a:r>
            <a:endParaRPr lang="ru-RU" sz="20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0A5E3A6-AA59-43DF-8EF4-A3F85E396EEE}"/>
              </a:ext>
            </a:extLst>
          </p:cNvPr>
          <p:cNvCxnSpPr>
            <a:cxnSpLocks/>
          </p:cNvCxnSpPr>
          <p:nvPr/>
        </p:nvCxnSpPr>
        <p:spPr>
          <a:xfrm flipH="1">
            <a:off x="6824546" y="3944261"/>
            <a:ext cx="1873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1E8FC0-A637-4AFE-A935-26BFAE55C96E}"/>
              </a:ext>
            </a:extLst>
          </p:cNvPr>
          <p:cNvSpPr txBox="1"/>
          <p:nvPr/>
        </p:nvSpPr>
        <p:spPr>
          <a:xfrm>
            <a:off x="4848723" y="5106637"/>
            <a:ext cx="1903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Побочная ветвь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A8C074F-853A-4C0E-A233-5A24F68BADDF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800555" y="4314159"/>
            <a:ext cx="0" cy="79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59CAFFC-8DD1-40D3-A1EC-CFDD88495C2C}"/>
              </a:ext>
            </a:extLst>
          </p:cNvPr>
          <p:cNvCxnSpPr>
            <a:cxnSpLocks/>
          </p:cNvCxnSpPr>
          <p:nvPr/>
        </p:nvCxnSpPr>
        <p:spPr>
          <a:xfrm flipH="1">
            <a:off x="8426606" y="3428999"/>
            <a:ext cx="27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47B94D1-0DC8-4FD3-8FFE-9B869B370DC2}"/>
              </a:ext>
            </a:extLst>
          </p:cNvPr>
          <p:cNvCxnSpPr/>
          <p:nvPr/>
        </p:nvCxnSpPr>
        <p:spPr>
          <a:xfrm>
            <a:off x="8697951" y="3428999"/>
            <a:ext cx="0" cy="5152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C3BF99F-1AD4-4D37-9C44-F4D29B47D833}"/>
              </a:ext>
            </a:extLst>
          </p:cNvPr>
          <p:cNvCxnSpPr>
            <a:cxnSpLocks/>
          </p:cNvCxnSpPr>
          <p:nvPr/>
        </p:nvCxnSpPr>
        <p:spPr>
          <a:xfrm>
            <a:off x="8701514" y="3679660"/>
            <a:ext cx="36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510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333333"/>
                </a:solidFill>
              </a:rPr>
              <a:t>i</a:t>
            </a:r>
            <a:r>
              <a:rPr lang="en-US" sz="4000" b="0" i="0" dirty="0">
                <a:solidFill>
                  <a:srgbClr val="333333"/>
                </a:solidFill>
                <a:effectLst/>
              </a:rPr>
              <a:t>f-else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325994" y="1840446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893058" y="125253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10192618" y="183219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if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3893058" y="3286095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08576" y="165264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084320" y="1829562"/>
            <a:ext cx="1097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4608576" y="3687030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4084320" y="3863944"/>
            <a:ext cx="1097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B8B398-DA59-3DDF-6B86-E9E2E8BE5F2F}"/>
              </a:ext>
            </a:extLst>
          </p:cNvPr>
          <p:cNvSpPr txBox="1"/>
          <p:nvPr/>
        </p:nvSpPr>
        <p:spPr>
          <a:xfrm>
            <a:off x="325994" y="2371264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иначе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12E3D-45FA-E08B-1617-6390EF7D7855}"/>
              </a:ext>
            </a:extLst>
          </p:cNvPr>
          <p:cNvSpPr txBox="1"/>
          <p:nvPr/>
        </p:nvSpPr>
        <p:spPr>
          <a:xfrm>
            <a:off x="10192618" y="2372881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else</a:t>
            </a:r>
            <a:endParaRPr lang="ru-RU" sz="2000" b="1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03FC24E-3FE0-FC9C-B132-6EC0F40A0E4C}"/>
              </a:ext>
            </a:extLst>
          </p:cNvPr>
          <p:cNvCxnSpPr>
            <a:stCxn id="6" idx="3"/>
          </p:cNvCxnSpPr>
          <p:nvPr/>
        </p:nvCxnSpPr>
        <p:spPr>
          <a:xfrm>
            <a:off x="2863868" y="2040501"/>
            <a:ext cx="415780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93358A4-7518-F872-C080-B57BDFA2A863}"/>
              </a:ext>
            </a:extLst>
          </p:cNvPr>
          <p:cNvCxnSpPr>
            <a:stCxn id="5" idx="3"/>
          </p:cNvCxnSpPr>
          <p:nvPr/>
        </p:nvCxnSpPr>
        <p:spPr>
          <a:xfrm>
            <a:off x="3012948" y="2571319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C3AECB44-612E-FBEF-5CAE-B1ED0065FB35}"/>
              </a:ext>
            </a:extLst>
          </p:cNvPr>
          <p:cNvCxnSpPr>
            <a:stCxn id="9" idx="1"/>
          </p:cNvCxnSpPr>
          <p:nvPr/>
        </p:nvCxnSpPr>
        <p:spPr>
          <a:xfrm flipH="1">
            <a:off x="9705975" y="2032252"/>
            <a:ext cx="486643" cy="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11C0162-2E35-D14C-34B3-111A6A5C0AF0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8266176" y="2571319"/>
            <a:ext cx="1926442" cy="1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C346C0-2706-E1CF-DED9-B3F281B17EAD}"/>
              </a:ext>
            </a:extLst>
          </p:cNvPr>
          <p:cNvSpPr txBox="1"/>
          <p:nvPr/>
        </p:nvSpPr>
        <p:spPr>
          <a:xfrm>
            <a:off x="379210" y="3889627"/>
            <a:ext cx="2537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если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357481-3784-5B57-A878-146B45FB3488}"/>
              </a:ext>
            </a:extLst>
          </p:cNvPr>
          <p:cNvSpPr txBox="1"/>
          <p:nvPr/>
        </p:nvSpPr>
        <p:spPr>
          <a:xfrm>
            <a:off x="379210" y="4915745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dirty="0"/>
              <a:t>иначе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161A08B-9EE4-C005-8F3A-177105D9766F}"/>
              </a:ext>
            </a:extLst>
          </p:cNvPr>
          <p:cNvCxnSpPr>
            <a:stCxn id="36" idx="3"/>
          </p:cNvCxnSpPr>
          <p:nvPr/>
        </p:nvCxnSpPr>
        <p:spPr>
          <a:xfrm>
            <a:off x="2917084" y="4089682"/>
            <a:ext cx="415780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7CFAEE2-963E-F599-7E28-C8F786D40B18}"/>
              </a:ext>
            </a:extLst>
          </p:cNvPr>
          <p:cNvCxnSpPr>
            <a:stCxn id="37" idx="3"/>
          </p:cNvCxnSpPr>
          <p:nvPr/>
        </p:nvCxnSpPr>
        <p:spPr>
          <a:xfrm>
            <a:off x="3066164" y="51158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558A4D-C1A5-1734-4D20-8E4D72CA9D27}"/>
              </a:ext>
            </a:extLst>
          </p:cNvPr>
          <p:cNvSpPr txBox="1"/>
          <p:nvPr/>
        </p:nvSpPr>
        <p:spPr>
          <a:xfrm>
            <a:off x="10192618" y="4403947"/>
            <a:ext cx="8723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if</a:t>
            </a:r>
            <a:endParaRPr lang="ru-RU" sz="2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687DAC-8074-1BDF-F8C1-B2E6BEDE9B03}"/>
              </a:ext>
            </a:extLst>
          </p:cNvPr>
          <p:cNvSpPr txBox="1"/>
          <p:nvPr/>
        </p:nvSpPr>
        <p:spPr>
          <a:xfrm>
            <a:off x="10192618" y="548755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 </a:t>
            </a:r>
            <a:r>
              <a:rPr lang="en-US" sz="2000" b="1" dirty="0"/>
              <a:t>else</a:t>
            </a:r>
            <a:endParaRPr lang="ru-RU" sz="2000" b="1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217525B5-83B0-CA38-4B29-0648FECB01DE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8324850" y="4604002"/>
            <a:ext cx="1867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A3E7A687-C8A0-3454-F105-8AA68D596D53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7991475" y="5687611"/>
            <a:ext cx="2201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12F7F914-885C-A760-077E-BF9788F4CC8D}"/>
              </a:ext>
            </a:extLst>
          </p:cNvPr>
          <p:cNvCxnSpPr/>
          <p:nvPr/>
        </p:nvCxnSpPr>
        <p:spPr>
          <a:xfrm>
            <a:off x="8324850" y="3889627"/>
            <a:ext cx="0" cy="1226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E4F68243-1405-3015-9149-D7068DEE6717}"/>
              </a:ext>
            </a:extLst>
          </p:cNvPr>
          <p:cNvCxnSpPr/>
          <p:nvPr/>
        </p:nvCxnSpPr>
        <p:spPr>
          <a:xfrm>
            <a:off x="7991475" y="5115800"/>
            <a:ext cx="0" cy="1227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7816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2A75-5FCF-3692-2D1E-BD24F59C2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612FA-CCB2-F107-BAD3-C33C2778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</a:t>
            </a:r>
            <a:r>
              <a:rPr lang="ru-RU" sz="4000" dirty="0"/>
              <a:t>и область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C5A5A-DE26-BBBF-E995-28B0F540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666" y="2546989"/>
            <a:ext cx="3296579" cy="2135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1888B2F9-170D-4BFA-8596-564E2FE932DD}"/>
              </a:ext>
            </a:extLst>
          </p:cNvPr>
          <p:cNvSpPr txBox="1">
            <a:spLocks/>
          </p:cNvSpPr>
          <p:nvPr/>
        </p:nvSpPr>
        <p:spPr>
          <a:xfrm>
            <a:off x="4657493" y="2546989"/>
            <a:ext cx="3754244" cy="3186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60ED6BC-895B-474E-9923-6D0A483E0197}"/>
              </a:ext>
            </a:extLst>
          </p:cNvPr>
          <p:cNvSpPr txBox="1">
            <a:spLocks/>
          </p:cNvSpPr>
          <p:nvPr/>
        </p:nvSpPr>
        <p:spPr>
          <a:xfrm>
            <a:off x="8623610" y="2546989"/>
            <a:ext cx="3018263" cy="3186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841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2A75-5FCF-3692-2D1E-BD24F59C2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612FA-CCB2-F107-BAD3-C33C2778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</a:t>
            </a:r>
            <a:r>
              <a:rPr lang="ru-RU" sz="4000" dirty="0"/>
              <a:t>и область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C5A5A-DE26-BBBF-E995-28B0F540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076" y="2903491"/>
            <a:ext cx="3296579" cy="2135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?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60ED6BC-895B-474E-9923-6D0A483E0197}"/>
              </a:ext>
            </a:extLst>
          </p:cNvPr>
          <p:cNvSpPr txBox="1">
            <a:spLocks/>
          </p:cNvSpPr>
          <p:nvPr/>
        </p:nvSpPr>
        <p:spPr>
          <a:xfrm>
            <a:off x="6783659" y="1835686"/>
            <a:ext cx="3018263" cy="2135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8500B05-EDD4-4B2A-B60C-CDEBB76C3511}"/>
              </a:ext>
            </a:extLst>
          </p:cNvPr>
          <p:cNvSpPr txBox="1">
            <a:spLocks/>
          </p:cNvSpPr>
          <p:nvPr/>
        </p:nvSpPr>
        <p:spPr>
          <a:xfrm>
            <a:off x="6783659" y="4116294"/>
            <a:ext cx="3018263" cy="2135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2;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2D65DC1-DB6C-44B7-A7C8-A5527C75E434}"/>
              </a:ext>
            </a:extLst>
          </p:cNvPr>
          <p:cNvCxnSpPr>
            <a:stCxn id="3" idx="3"/>
            <a:endCxn id="14" idx="1"/>
          </p:cNvCxnSpPr>
          <p:nvPr/>
        </p:nvCxnSpPr>
        <p:spPr>
          <a:xfrm flipV="1">
            <a:off x="4910655" y="2903491"/>
            <a:ext cx="1873004" cy="106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E5B47B0-CB2D-450A-B4A4-9314B7366D2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4910655" y="3971296"/>
            <a:ext cx="1873004" cy="121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BF9E8E-136B-4B3C-8F72-AE654E84C8CD}"/>
              </a:ext>
            </a:extLst>
          </p:cNvPr>
          <p:cNvSpPr txBox="1"/>
          <p:nvPr/>
        </p:nvSpPr>
        <p:spPr>
          <a:xfrm rot="19800000">
            <a:off x="5195058" y="3116003"/>
            <a:ext cx="9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главная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2DE3A-5CBE-48ED-9CEB-4EB0478738FB}"/>
              </a:ext>
            </a:extLst>
          </p:cNvPr>
          <p:cNvSpPr txBox="1"/>
          <p:nvPr/>
        </p:nvSpPr>
        <p:spPr>
          <a:xfrm rot="1980000">
            <a:off x="5101539" y="452405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побочная</a:t>
            </a:r>
          </a:p>
        </p:txBody>
      </p:sp>
    </p:spTree>
    <p:extLst>
      <p:ext uri="{BB962C8B-B14F-4D97-AF65-F5344CB8AC3E}">
        <p14:creationId xmlns:p14="http://schemas.microsoft.com/office/powerpoint/2010/main" val="1234666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85A48-766C-1499-485E-2A0947897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C262F-F221-D086-77A7-13D6AC5A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Минимальная программа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110A5CB4-5C65-B249-9E32-55B627E1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по стандарту можно не писать</a:t>
            </a:r>
            <a:endParaRPr lang="ru-RU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6863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2A75-5FCF-3692-2D1E-BD24F59C2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612FA-CCB2-F107-BAD3-C33C2778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</a:t>
            </a:r>
            <a:r>
              <a:rPr lang="ru-RU" sz="4000" dirty="0"/>
              <a:t>и область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C5A5A-DE26-BBBF-E995-28B0F540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520000"/>
            <a:ext cx="3296579" cy="2135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a) 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1888B2F9-170D-4BFA-8596-564E2FE932DD}"/>
              </a:ext>
            </a:extLst>
          </p:cNvPr>
          <p:cNvSpPr txBox="1">
            <a:spLocks/>
          </p:cNvSpPr>
          <p:nvPr/>
        </p:nvSpPr>
        <p:spPr>
          <a:xfrm>
            <a:off x="4389869" y="2520000"/>
            <a:ext cx="3754244" cy="3186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a) 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60ED6BC-895B-474E-9923-6D0A483E0197}"/>
              </a:ext>
            </a:extLst>
          </p:cNvPr>
          <p:cNvSpPr txBox="1">
            <a:spLocks/>
          </p:cNvSpPr>
          <p:nvPr/>
        </p:nvSpPr>
        <p:spPr>
          <a:xfrm>
            <a:off x="8333684" y="2520000"/>
            <a:ext cx="3754244" cy="3186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Не ОК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916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2A75-5FCF-3692-2D1E-BD24F59C2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612FA-CCB2-F107-BAD3-C33C2778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if </a:t>
            </a:r>
            <a:r>
              <a:rPr lang="ru-RU" sz="4000" dirty="0"/>
              <a:t>и область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C5A5A-DE26-BBBF-E995-28B0F540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519999"/>
            <a:ext cx="3770780" cy="24088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a)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Не ОК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60ED6BC-895B-474E-9923-6D0A483E0197}"/>
              </a:ext>
            </a:extLst>
          </p:cNvPr>
          <p:cNvSpPr txBox="1">
            <a:spLocks/>
          </p:cNvSpPr>
          <p:nvPr/>
        </p:nvSpPr>
        <p:spPr>
          <a:xfrm>
            <a:off x="6306291" y="2341581"/>
            <a:ext cx="4343124" cy="3186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a)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{ 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ОК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0969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595E085-F734-E3DC-57A8-DFDE5A9BF248}"/>
              </a:ext>
            </a:extLst>
          </p:cNvPr>
          <p:cNvSpPr/>
          <p:nvPr/>
        </p:nvSpPr>
        <p:spPr>
          <a:xfrm>
            <a:off x="941787" y="1274823"/>
            <a:ext cx="2016253" cy="10338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400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287F455-9174-6C98-5780-398DB215CE57}"/>
              </a:ext>
            </a:extLst>
          </p:cNvPr>
          <p:cNvSpPr/>
          <p:nvPr/>
        </p:nvSpPr>
        <p:spPr>
          <a:xfrm>
            <a:off x="3238262" y="1274823"/>
            <a:ext cx="2105031" cy="198734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034A5AB-67C8-8FC4-F568-B9649D462BE8}"/>
              </a:ext>
            </a:extLst>
          </p:cNvPr>
          <p:cNvSpPr/>
          <p:nvPr/>
        </p:nvSpPr>
        <p:spPr>
          <a:xfrm>
            <a:off x="5623515" y="1274823"/>
            <a:ext cx="2822452" cy="29625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1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2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E092ACDB-C974-ED1B-6AAF-DB88B2624247}"/>
              </a:ext>
            </a:extLst>
          </p:cNvPr>
          <p:cNvSpPr/>
          <p:nvPr/>
        </p:nvSpPr>
        <p:spPr>
          <a:xfrm>
            <a:off x="8725351" y="1274823"/>
            <a:ext cx="2521655" cy="51554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условие */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false */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07F1D-B901-9677-2CDE-705113712730}"/>
              </a:ext>
            </a:extLst>
          </p:cNvPr>
          <p:cNvSpPr txBox="1"/>
          <p:nvPr/>
        </p:nvSpPr>
        <p:spPr>
          <a:xfrm>
            <a:off x="941787" y="747075"/>
            <a:ext cx="201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</a:t>
            </a:r>
            <a:endParaRPr lang="ru-RU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D6AEB-91C4-6132-8E5C-B31F2C682892}"/>
              </a:ext>
            </a:extLst>
          </p:cNvPr>
          <p:cNvSpPr txBox="1"/>
          <p:nvPr/>
        </p:nvSpPr>
        <p:spPr>
          <a:xfrm>
            <a:off x="3238262" y="747075"/>
            <a:ext cx="210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If-else</a:t>
            </a:r>
            <a:endParaRPr lang="ru-RU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C3CFB0-F05E-2F6C-1204-7614F014D4C4}"/>
              </a:ext>
            </a:extLst>
          </p:cNvPr>
          <p:cNvSpPr txBox="1"/>
          <p:nvPr/>
        </p:nvSpPr>
        <p:spPr>
          <a:xfrm>
            <a:off x="5623515" y="747075"/>
            <a:ext cx="282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If-else if</a:t>
            </a:r>
            <a:endParaRPr lang="ru-RU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8D768C-71CB-E231-A8C1-A8CFEAAFF6D0}"/>
              </a:ext>
            </a:extLst>
          </p:cNvPr>
          <p:cNvSpPr txBox="1"/>
          <p:nvPr/>
        </p:nvSpPr>
        <p:spPr>
          <a:xfrm>
            <a:off x="8725352" y="742455"/>
            <a:ext cx="252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Вложенный</a:t>
            </a:r>
            <a:r>
              <a:rPr lang="en-US" b="1" dirty="0"/>
              <a:t> if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313269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333333"/>
                </a:solidFill>
              </a:rPr>
              <a:t>If-else</a:t>
            </a:r>
            <a:r>
              <a:rPr lang="ru-RU" sz="4000" dirty="0">
                <a:solidFill>
                  <a:srgbClr val="333333"/>
                </a:solidFill>
              </a:rPr>
              <a:t> (ошибки)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774" y="1825625"/>
            <a:ext cx="820102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b);</a:t>
            </a:r>
          </a:p>
          <a:p>
            <a:pPr marL="0" indent="0">
              <a:buNone/>
            </a:pPr>
            <a:endParaRPr lang="ru-RU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c)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"Bye"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1205394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333333"/>
                </a:solidFill>
              </a:rPr>
              <a:t>Тернарный оператор</a:t>
            </a:r>
            <a:r>
              <a:rPr lang="en-US" sz="4000" dirty="0">
                <a:solidFill>
                  <a:srgbClr val="333333"/>
                </a:solidFill>
              </a:rPr>
              <a:t> (?:)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 &gt; b ? a : b;</a:t>
            </a: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11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результат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условие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выражение 1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выражение 2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effectLst/>
            </a:endParaRPr>
          </a:p>
          <a:p>
            <a:pPr marL="0" indent="0">
              <a:buNone/>
            </a:pPr>
            <a:endParaRPr lang="ru-RU" sz="2000" b="0" dirty="0">
              <a:effectLst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>
                    <a:lumMod val="75000"/>
                  </a:schemeClr>
                </a:solidFill>
              </a:rPr>
              <a:t>* выражение 1 и выражение 2 должны быть одного или приводимого к одному типу</a:t>
            </a:r>
            <a:endParaRPr lang="ru-RU" sz="1600" b="0" dirty="0">
              <a:solidFill>
                <a:schemeClr val="bg1">
                  <a:lumMod val="75000"/>
                </a:schemeClr>
              </a:solidFill>
              <a:effectLst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EFB5D69C-7461-2A8A-8398-6334FAB74280}"/>
              </a:ext>
            </a:extLst>
          </p:cNvPr>
          <p:cNvGrpSpPr/>
          <p:nvPr/>
        </p:nvGrpSpPr>
        <p:grpSpPr>
          <a:xfrm>
            <a:off x="4340888" y="3299468"/>
            <a:ext cx="5336512" cy="1788550"/>
            <a:chOff x="4340888" y="3137543"/>
            <a:chExt cx="5336512" cy="1788550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5E37A6AF-12E5-DB5C-7CA7-1350246341CE}"/>
                </a:ext>
              </a:extLst>
            </p:cNvPr>
            <p:cNvCxnSpPr/>
            <p:nvPr/>
          </p:nvCxnSpPr>
          <p:spPr>
            <a:xfrm flipV="1">
              <a:off x="4340888" y="3506875"/>
              <a:ext cx="0" cy="2813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4A8DB7A0-7AD9-975A-C8B1-9355FD1A8424}"/>
                </a:ext>
              </a:extLst>
            </p:cNvPr>
            <p:cNvCxnSpPr>
              <a:cxnSpLocks/>
            </p:cNvCxnSpPr>
            <p:nvPr/>
          </p:nvCxnSpPr>
          <p:spPr>
            <a:xfrm>
              <a:off x="4340888" y="3506875"/>
              <a:ext cx="24015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CB48A2C9-F761-52D2-D690-99FB1D120F66}"/>
                </a:ext>
              </a:extLst>
            </p:cNvPr>
            <p:cNvCxnSpPr/>
            <p:nvPr/>
          </p:nvCxnSpPr>
          <p:spPr>
            <a:xfrm>
              <a:off x="6747159" y="3506875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55AAC0-B804-D9DA-1032-50BA63625E02}"/>
                </a:ext>
              </a:extLst>
            </p:cNvPr>
            <p:cNvSpPr txBox="1"/>
            <p:nvPr/>
          </p:nvSpPr>
          <p:spPr>
            <a:xfrm>
              <a:off x="5252164" y="3137543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  <a:endParaRPr lang="ru-RU" dirty="0"/>
            </a:p>
          </p:txBody>
        </p:sp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12EAD4A2-63D0-FBCC-227F-A0ECC15E6025}"/>
                </a:ext>
              </a:extLst>
            </p:cNvPr>
            <p:cNvCxnSpPr/>
            <p:nvPr/>
          </p:nvCxnSpPr>
          <p:spPr>
            <a:xfrm>
              <a:off x="4340888" y="4267200"/>
              <a:ext cx="0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>
              <a:extLst>
                <a:ext uri="{FF2B5EF4-FFF2-40B4-BE49-F238E27FC236}">
                  <a16:creationId xmlns:a16="http://schemas.microsoft.com/office/drawing/2014/main" id="{B713BC9F-67A6-38E7-A939-79842666374B}"/>
                </a:ext>
              </a:extLst>
            </p:cNvPr>
            <p:cNvCxnSpPr/>
            <p:nvPr/>
          </p:nvCxnSpPr>
          <p:spPr>
            <a:xfrm>
              <a:off x="4340888" y="4549140"/>
              <a:ext cx="53365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80867570-09F7-B843-6D93-4D75D2A12570}"/>
                </a:ext>
              </a:extLst>
            </p:cNvPr>
            <p:cNvCxnSpPr/>
            <p:nvPr/>
          </p:nvCxnSpPr>
          <p:spPr>
            <a:xfrm flipV="1">
              <a:off x="9677400" y="4183380"/>
              <a:ext cx="0" cy="36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8679DD-194A-B900-DE3D-89FB79B20073}"/>
                </a:ext>
              </a:extLst>
            </p:cNvPr>
            <p:cNvSpPr txBox="1"/>
            <p:nvPr/>
          </p:nvSpPr>
          <p:spPr>
            <a:xfrm>
              <a:off x="6699444" y="4556761"/>
              <a:ext cx="61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717330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67724F2-6001-4117-A3AF-0EDABBD26B19}"/>
              </a:ext>
            </a:extLst>
          </p:cNvPr>
          <p:cNvSpPr/>
          <p:nvPr/>
        </p:nvSpPr>
        <p:spPr>
          <a:xfrm>
            <a:off x="6742770" y="2837986"/>
            <a:ext cx="1074234" cy="4460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B309B1-C1CF-444A-8CD9-24537811FF83}"/>
              </a:ext>
            </a:extLst>
          </p:cNvPr>
          <p:cNvSpPr/>
          <p:nvPr/>
        </p:nvSpPr>
        <p:spPr>
          <a:xfrm>
            <a:off x="4694663" y="2837987"/>
            <a:ext cx="1795346" cy="4460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F33B1-E724-43A6-BA22-F9C2FB40822B}"/>
              </a:ext>
            </a:extLst>
          </p:cNvPr>
          <p:cNvSpPr txBox="1"/>
          <p:nvPr/>
        </p:nvSpPr>
        <p:spPr>
          <a:xfrm>
            <a:off x="5909957" y="4258488"/>
            <a:ext cx="271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Один любой </a:t>
            </a:r>
            <a:r>
              <a:rPr lang="ru-RU" sz="2000" dirty="0" err="1"/>
              <a:t>стейтмент</a:t>
            </a:r>
            <a:endParaRPr lang="ru-RU" sz="20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0A5E3A6-AA59-43DF-8EF4-A3F85E396EE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267925" y="3412274"/>
            <a:ext cx="0" cy="84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A45C62-F59E-4FAA-AAEB-71C666FE2500}"/>
              </a:ext>
            </a:extLst>
          </p:cNvPr>
          <p:cNvSpPr txBox="1"/>
          <p:nvPr/>
        </p:nvSpPr>
        <p:spPr>
          <a:xfrm>
            <a:off x="1738020" y="4260051"/>
            <a:ext cx="3636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Выражение перечислимого типа (целого) или </a:t>
            </a:r>
            <a:r>
              <a:rPr lang="ru-RU" sz="2000" dirty="0" err="1"/>
              <a:t>enum</a:t>
            </a:r>
            <a:r>
              <a:rPr lang="ru-RU" sz="2000" dirty="0"/>
              <a:t>.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E602FC4-5809-4B1B-88CF-7041D3F1C031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3556454" y="3412275"/>
            <a:ext cx="1892776" cy="847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4283" y="2319455"/>
            <a:ext cx="8331820" cy="351182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Выражение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Тело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333333"/>
                </a:solidFill>
              </a:rPr>
              <a:t>switch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456079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2A75-5FCF-3692-2D1E-BD24F59C2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612FA-CCB2-F107-BAD3-C33C2778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333333"/>
                </a:solidFill>
              </a:rPr>
              <a:t>switch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C5A5A-DE26-BBBF-E995-28B0F540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519999"/>
            <a:ext cx="2376878" cy="24088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60ED6BC-895B-474E-9923-6D0A483E0197}"/>
              </a:ext>
            </a:extLst>
          </p:cNvPr>
          <p:cNvSpPr txBox="1">
            <a:spLocks/>
          </p:cNvSpPr>
          <p:nvPr/>
        </p:nvSpPr>
        <p:spPr>
          <a:xfrm>
            <a:off x="4154062" y="2519999"/>
            <a:ext cx="2376878" cy="1583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934D5C3-1171-4617-8DBD-DB5A5EAED1B2}"/>
              </a:ext>
            </a:extLst>
          </p:cNvPr>
          <p:cNvSpPr txBox="1">
            <a:spLocks/>
          </p:cNvSpPr>
          <p:nvPr/>
        </p:nvSpPr>
        <p:spPr>
          <a:xfrm>
            <a:off x="7228125" y="2520000"/>
            <a:ext cx="3320929" cy="2408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"!";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382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Labeled statement (</a:t>
            </a:r>
            <a:r>
              <a:rPr lang="ru-RU" sz="4000" dirty="0"/>
              <a:t>Метка)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101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Стандартом определены 3 типа меток:</a:t>
            </a:r>
          </a:p>
          <a:p>
            <a:r>
              <a:rPr lang="ru-RU" sz="2000" dirty="0"/>
              <a:t>метка для </a:t>
            </a:r>
            <a:r>
              <a:rPr lang="ru-RU" sz="2000" dirty="0" err="1">
                <a:latin typeface="Consolas" panose="020B0609020204030204" pitchFamily="49" charset="0"/>
              </a:rPr>
              <a:t>goto</a:t>
            </a:r>
            <a:r>
              <a:rPr lang="ru-RU" sz="2000" dirty="0"/>
              <a:t>. Будет рассмотрена далее</a:t>
            </a:r>
            <a:r>
              <a:rPr lang="en-US" sz="2000" dirty="0"/>
              <a:t>;</a:t>
            </a:r>
          </a:p>
          <a:p>
            <a:r>
              <a:rPr lang="en-US" sz="2000" i="0" dirty="0">
                <a:effectLst/>
                <a:latin typeface="Consolas" panose="020B0609020204030204" pitchFamily="49" charset="0"/>
              </a:rPr>
              <a:t>case</a:t>
            </a:r>
            <a:r>
              <a:rPr lang="en-US" sz="2000" i="1" dirty="0">
                <a:latin typeface="Consolas" panose="020B0609020204030204" pitchFamily="49" charset="0"/>
              </a:rPr>
              <a:t>.</a:t>
            </a:r>
            <a:endParaRPr lang="en-US" sz="2000" i="1" dirty="0">
              <a:effectLst/>
            </a:endParaRPr>
          </a:p>
          <a:p>
            <a:r>
              <a:rPr lang="en-US" sz="2000" i="0" dirty="0">
                <a:effectLst/>
                <a:latin typeface="Consolas" panose="020B0609020204030204" pitchFamily="49" charset="0"/>
              </a:rPr>
              <a:t>default</a:t>
            </a:r>
            <a:r>
              <a:rPr lang="en-US" sz="2000" i="1" dirty="0">
                <a:effectLst/>
                <a:latin typeface="Consolas" panose="020B0609020204030204" pitchFamily="49" charset="0"/>
              </a:rPr>
              <a:t>.</a:t>
            </a:r>
            <a:endParaRPr lang="ru-RU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ru-RU" sz="2000" dirty="0"/>
              <a:t>Метки</a:t>
            </a:r>
            <a:r>
              <a:rPr lang="en-US" sz="2000" dirty="0"/>
              <a:t> 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case</a:t>
            </a:r>
            <a:r>
              <a:rPr lang="en-US" sz="2000" i="0" dirty="0">
                <a:effectLst/>
              </a:rPr>
              <a:t> </a:t>
            </a:r>
            <a:r>
              <a:rPr lang="ru-RU" sz="2000" i="0" dirty="0">
                <a:effectLst/>
              </a:rPr>
              <a:t>и 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default</a:t>
            </a:r>
            <a:r>
              <a:rPr lang="ru-RU" sz="2000" dirty="0"/>
              <a:t> могут быть использованы только внутри </a:t>
            </a:r>
            <a:r>
              <a:rPr lang="en-US" sz="2000" dirty="0">
                <a:latin typeface="Consolas" panose="020B0609020204030204" pitchFamily="49" charset="0"/>
              </a:rPr>
              <a:t>switch</a:t>
            </a:r>
            <a:r>
              <a:rPr lang="ru-RU" sz="2000" dirty="0"/>
              <a:t>. При совпадении (==) выражения в скобочках у </a:t>
            </a:r>
            <a:r>
              <a:rPr lang="en-US" sz="2000" dirty="0">
                <a:latin typeface="Consolas" panose="020B0609020204030204" pitchFamily="49" charset="0"/>
              </a:rPr>
              <a:t>switch</a:t>
            </a:r>
            <a:r>
              <a:rPr lang="ru-RU" sz="2000" dirty="0"/>
              <a:t> и значения метки 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case</a:t>
            </a:r>
            <a:r>
              <a:rPr lang="ru-RU" sz="2000" dirty="0"/>
              <a:t> поток исполнения перепрыгивает на эту метку пропуская весь код до неё и продолжает исполнение команд </a:t>
            </a:r>
            <a:r>
              <a:rPr lang="ru-RU" sz="2000" b="1" dirty="0"/>
              <a:t>до конца </a:t>
            </a:r>
            <a:r>
              <a:rPr lang="en-US" sz="2000" dirty="0">
                <a:latin typeface="Consolas" panose="020B0609020204030204" pitchFamily="49" charset="0"/>
              </a:rPr>
              <a:t>switch</a:t>
            </a:r>
            <a:r>
              <a:rPr lang="ru-RU" sz="2000" dirty="0"/>
              <a:t> игнорируя все остальные метки.</a:t>
            </a:r>
          </a:p>
          <a:p>
            <a:pPr marL="0" indent="0">
              <a:buNone/>
            </a:pPr>
            <a:r>
              <a:rPr lang="ru-RU" sz="2000" dirty="0"/>
              <a:t>В случае отсутствия совпадения с 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case</a:t>
            </a:r>
            <a:r>
              <a:rPr lang="ru-RU" sz="2000" i="0" dirty="0">
                <a:effectLst/>
                <a:latin typeface="Consolas" panose="020B0609020204030204" pitchFamily="49" charset="0"/>
              </a:rPr>
              <a:t>,</a:t>
            </a:r>
            <a:r>
              <a:rPr lang="ru-RU" sz="2000" dirty="0"/>
              <a:t> используется метка 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default</a:t>
            </a:r>
            <a:r>
              <a:rPr lang="ru-RU" sz="2000" i="0" dirty="0">
                <a:effectLst/>
                <a:latin typeface="Consolas" panose="020B0609020204030204" pitchFamily="49" charset="0"/>
              </a:rPr>
              <a:t>,</a:t>
            </a:r>
            <a:r>
              <a:rPr lang="ru-RU" sz="2000" dirty="0"/>
              <a:t> которая действует аналогично 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case</a:t>
            </a:r>
            <a:r>
              <a:rPr lang="ru-RU" sz="2000" dirty="0"/>
              <a:t>. Метка 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default</a:t>
            </a:r>
            <a:r>
              <a:rPr lang="ru-RU" sz="2000" dirty="0"/>
              <a:t> может быть расположена в любом месте </a:t>
            </a:r>
            <a:r>
              <a:rPr lang="en-US" sz="2000" dirty="0">
                <a:latin typeface="Consolas" panose="020B0609020204030204" pitchFamily="49" charset="0"/>
              </a:rPr>
              <a:t>switch</a:t>
            </a:r>
            <a:r>
              <a:rPr lang="ru-RU" sz="2000" dirty="0"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ru-RU" sz="2000" dirty="0"/>
              <a:t>Если внутри </a:t>
            </a:r>
            <a:r>
              <a:rPr lang="en-US" sz="2000" dirty="0">
                <a:latin typeface="Consolas" panose="020B0609020204030204" pitchFamily="49" charset="0"/>
              </a:rPr>
              <a:t>switch</a:t>
            </a:r>
            <a:r>
              <a:rPr lang="ru-RU" sz="2000" dirty="0"/>
              <a:t> создаются переменные, то не должно быть метки, которая перепрыгивает создание переменной, иначе компилятор сообщит об ошибке.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61548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2082106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532DEF6C-39E4-4B37-B81F-ABA819B6DF6C}"/>
              </a:ext>
            </a:extLst>
          </p:cNvPr>
          <p:cNvGrpSpPr/>
          <p:nvPr/>
        </p:nvGrpSpPr>
        <p:grpSpPr>
          <a:xfrm>
            <a:off x="3965063" y="1509019"/>
            <a:ext cx="5781375" cy="2758174"/>
            <a:chOff x="3965063" y="1252538"/>
            <a:chExt cx="5781375" cy="2758174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C983E73-DA76-4E13-A926-C9C31C160579}"/>
                </a:ext>
              </a:extLst>
            </p:cNvPr>
            <p:cNvGrpSpPr/>
            <p:nvPr/>
          </p:nvGrpSpPr>
          <p:grpSpPr>
            <a:xfrm>
              <a:off x="3965063" y="1252538"/>
              <a:ext cx="1458476" cy="577024"/>
              <a:chOff x="3965063" y="1252538"/>
              <a:chExt cx="1458476" cy="57702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09E041-D53F-04E7-9263-E40BEA1A1716}"/>
                  </a:ext>
                </a:extLst>
              </p:cNvPr>
              <p:cNvSpPr txBox="1"/>
              <p:nvPr/>
            </p:nvSpPr>
            <p:spPr>
              <a:xfrm>
                <a:off x="3965063" y="1252538"/>
                <a:ext cx="14584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Выражение</a:t>
                </a:r>
              </a:p>
            </p:txBody>
          </p:sp>
          <p:cxnSp>
            <p:nvCxnSpPr>
              <p:cNvPr id="17" name="Прямая со стрелкой 16">
                <a:extLst>
                  <a:ext uri="{FF2B5EF4-FFF2-40B4-BE49-F238E27FC236}">
                    <a16:creationId xmlns:a16="http://schemas.microsoft.com/office/drawing/2014/main" id="{9BDB5749-B201-0677-0560-85D9B021B94E}"/>
                  </a:ext>
                </a:extLst>
              </p:cNvPr>
              <p:cNvCxnSpPr/>
              <p:nvPr/>
            </p:nvCxnSpPr>
            <p:spPr>
              <a:xfrm>
                <a:off x="4656201" y="1652648"/>
                <a:ext cx="0" cy="1769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093688D4-DCEB-AA1D-50B6-986F79192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24350" y="1825625"/>
                <a:ext cx="771525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Группа 25">
              <a:extLst>
                <a:ext uri="{FF2B5EF4-FFF2-40B4-BE49-F238E27FC236}">
                  <a16:creationId xmlns:a16="http://schemas.microsoft.com/office/drawing/2014/main" id="{D77AFED8-F021-4F50-B628-BAF3123149EF}"/>
                </a:ext>
              </a:extLst>
            </p:cNvPr>
            <p:cNvGrpSpPr/>
            <p:nvPr/>
          </p:nvGrpSpPr>
          <p:grpSpPr>
            <a:xfrm>
              <a:off x="5118869" y="2408662"/>
              <a:ext cx="4627569" cy="1602050"/>
              <a:chOff x="5118869" y="2408662"/>
              <a:chExt cx="4627569" cy="1602050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BB6BB8-089C-4CBB-BD2D-FEA48002A28D}"/>
                  </a:ext>
                </a:extLst>
              </p:cNvPr>
              <p:cNvSpPr txBox="1"/>
              <p:nvPr/>
            </p:nvSpPr>
            <p:spPr>
              <a:xfrm>
                <a:off x="8877289" y="2992079"/>
                <a:ext cx="869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Метка</a:t>
                </a:r>
                <a:endParaRPr lang="ru-RU" sz="2000" b="1" dirty="0"/>
              </a:p>
            </p:txBody>
          </p:sp>
          <p:cxnSp>
            <p:nvCxnSpPr>
              <p:cNvPr id="13" name="Прямая со стрелкой 12">
                <a:extLst>
                  <a:ext uri="{FF2B5EF4-FFF2-40B4-BE49-F238E27FC236}">
                    <a16:creationId xmlns:a16="http://schemas.microsoft.com/office/drawing/2014/main" id="{04A592A0-B969-401F-B3E5-2E7A6F6E5A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8869" y="2408664"/>
                <a:ext cx="32668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>
                <a:extLst>
                  <a:ext uri="{FF2B5EF4-FFF2-40B4-BE49-F238E27FC236}">
                    <a16:creationId xmlns:a16="http://schemas.microsoft.com/office/drawing/2014/main" id="{30DD617D-EE18-4F33-B500-FFCD5E2E5F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8869" y="3211552"/>
                <a:ext cx="32668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>
                <a:extLst>
                  <a:ext uri="{FF2B5EF4-FFF2-40B4-BE49-F238E27FC236}">
                    <a16:creationId xmlns:a16="http://schemas.microsoft.com/office/drawing/2014/main" id="{B29898A8-2EAD-42A7-A1BD-D1293E5F51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18869" y="4010712"/>
                <a:ext cx="32668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7E45A71C-F1DA-4CB1-A7D9-FECC230713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5717" y="2408662"/>
                <a:ext cx="0" cy="1602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>
                <a:extLst>
                  <a:ext uri="{FF2B5EF4-FFF2-40B4-BE49-F238E27FC236}">
                    <a16:creationId xmlns:a16="http://schemas.microsoft.com/office/drawing/2014/main" id="{D1E1858B-A5AB-412B-AAF8-9FB330F062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5716" y="3211556"/>
                <a:ext cx="468000" cy="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8914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Jump Statement</a:t>
            </a:r>
            <a:r>
              <a:rPr lang="ru-RU" sz="3600" dirty="0"/>
              <a:t> </a:t>
            </a:r>
            <a:r>
              <a:rPr lang="en-US" sz="3600" dirty="0"/>
              <a:t>break (</a:t>
            </a:r>
            <a:r>
              <a:rPr lang="ru-RU" sz="3600" dirty="0" err="1"/>
              <a:t>Стейтмент</a:t>
            </a:r>
            <a:r>
              <a:rPr lang="ru-RU" sz="3600" dirty="0"/>
              <a:t> перехода</a:t>
            </a:r>
            <a:r>
              <a:rPr lang="en-US" sz="3600" dirty="0"/>
              <a:t> break</a:t>
            </a:r>
            <a:r>
              <a:rPr lang="ru-RU" sz="36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8234"/>
            <a:ext cx="10515600" cy="357872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/>
              <a:t>Т.к. после перехода на метку 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case</a:t>
            </a:r>
            <a:r>
              <a:rPr lang="en-US" sz="2000" i="0" dirty="0">
                <a:effectLst/>
              </a:rPr>
              <a:t> </a:t>
            </a:r>
            <a:r>
              <a:rPr lang="ru-RU" sz="2000" i="0" dirty="0">
                <a:effectLst/>
              </a:rPr>
              <a:t>или 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default</a:t>
            </a:r>
            <a:r>
              <a:rPr lang="ru-RU" sz="2000" dirty="0"/>
              <a:t>  исполнение кода продолжается до конца </a:t>
            </a:r>
            <a:r>
              <a:rPr lang="en-US" sz="2000" dirty="0">
                <a:latin typeface="Consolas" panose="020B0609020204030204" pitchFamily="49" charset="0"/>
              </a:rPr>
              <a:t>switch</a:t>
            </a:r>
            <a:r>
              <a:rPr lang="ru-RU" sz="2000" dirty="0">
                <a:latin typeface="Consolas" panose="020B0609020204030204" pitchFamily="49" charset="0"/>
              </a:rPr>
              <a:t>,</a:t>
            </a:r>
            <a:r>
              <a:rPr lang="en-US" sz="2000" dirty="0"/>
              <a:t> </a:t>
            </a:r>
            <a:r>
              <a:rPr lang="ru-RU" sz="2000" dirty="0"/>
              <a:t>иногда есть необходимость прервать исполнение кода и выйти из </a:t>
            </a:r>
            <a:r>
              <a:rPr lang="en-US" sz="2000" dirty="0">
                <a:latin typeface="Consolas" panose="020B0609020204030204" pitchFamily="49" charset="0"/>
              </a:rPr>
              <a:t>switch</a:t>
            </a:r>
            <a:r>
              <a:rPr lang="en-US" sz="2000" dirty="0"/>
              <a:t> </a:t>
            </a:r>
            <a:r>
              <a:rPr lang="ru-RU" sz="2000" dirty="0"/>
              <a:t>досрочно.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/>
              <a:t>Для этих целей существует </a:t>
            </a:r>
            <a:r>
              <a:rPr lang="ru-RU" sz="2000" dirty="0" err="1"/>
              <a:t>стейтмент</a:t>
            </a:r>
            <a:r>
              <a:rPr lang="ru-RU" sz="2000" dirty="0"/>
              <a:t> перехода </a:t>
            </a:r>
            <a:r>
              <a:rPr lang="en-US" sz="2000" dirty="0">
                <a:latin typeface="Consolas" panose="020B0609020204030204" pitchFamily="49" charset="0"/>
              </a:rPr>
              <a:t>break</a:t>
            </a:r>
            <a:r>
              <a:rPr lang="en-US" sz="2000" dirty="0"/>
              <a:t>; </a:t>
            </a:r>
            <a:r>
              <a:rPr lang="ru-RU" sz="2000" dirty="0"/>
              <a:t>Как только он встречается в коде, поток исполнения выходит за пределы текущего блока.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break</a:t>
            </a:r>
            <a:r>
              <a:rPr lang="en-US" sz="2000" dirty="0"/>
              <a:t> </a:t>
            </a:r>
            <a:r>
              <a:rPr lang="ru-RU" sz="2000" dirty="0"/>
              <a:t>разрешено использовать только в </a:t>
            </a:r>
            <a:r>
              <a:rPr lang="en-US" sz="2000" dirty="0">
                <a:latin typeface="Consolas" panose="020B0609020204030204" pitchFamily="49" charset="0"/>
              </a:rPr>
              <a:t>switch</a:t>
            </a:r>
            <a:r>
              <a:rPr lang="ru-RU" sz="2000" dirty="0"/>
              <a:t> и в циклах.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/>
              <a:t>В С++ есть только </a:t>
            </a:r>
            <a:r>
              <a:rPr lang="en-US" sz="2000" dirty="0">
                <a:latin typeface="Consolas" panose="020B0609020204030204" pitchFamily="49" charset="0"/>
              </a:rPr>
              <a:t>break</a:t>
            </a:r>
            <a:r>
              <a:rPr lang="en-US" sz="2000" dirty="0"/>
              <a:t> </a:t>
            </a:r>
            <a:r>
              <a:rPr lang="ru-RU" sz="2000" dirty="0"/>
              <a:t>без метки.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180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8A6BF-6361-81E1-F9B6-AF494EBD3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2C232-EA8A-817C-BF94-258DB555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Программа просто запускается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5271F1-7349-0D62-88A8-42C8151A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84" y="2617310"/>
            <a:ext cx="7897327" cy="3915321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130CDDA0-3C6B-B6B5-1675-696EFA8C6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097" y="1825625"/>
            <a:ext cx="10732164" cy="8066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Мы не управляем процессом сборки программы и не думаем о нём. По нажатию кнопки происходит магия и программа просто запускается.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D335BFA-AC53-6A15-3145-5B4934BCCFEC}"/>
              </a:ext>
            </a:extLst>
          </p:cNvPr>
          <p:cNvCxnSpPr>
            <a:cxnSpLocks/>
          </p:cNvCxnSpPr>
          <p:nvPr/>
        </p:nvCxnSpPr>
        <p:spPr>
          <a:xfrm>
            <a:off x="7096539" y="4929809"/>
            <a:ext cx="467139" cy="9442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4875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switch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648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"zero"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965063" y="125253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656201" y="165264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4324350" y="1825625"/>
            <a:ext cx="7715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Соединитель: уступ 4">
            <a:extLst>
              <a:ext uri="{FF2B5EF4-FFF2-40B4-BE49-F238E27FC236}">
                <a16:creationId xmlns:a16="http://schemas.microsoft.com/office/drawing/2014/main" id="{3D9EDE33-36DF-4D42-A17B-D3F2726FD92A}"/>
              </a:ext>
            </a:extLst>
          </p:cNvPr>
          <p:cNvCxnSpPr>
            <a:cxnSpLocks/>
          </p:cNvCxnSpPr>
          <p:nvPr/>
        </p:nvCxnSpPr>
        <p:spPr>
          <a:xfrm rot="5400000">
            <a:off x="2997176" y="3821400"/>
            <a:ext cx="2430000" cy="1188000"/>
          </a:xfrm>
          <a:prstGeom prst="bentConnector3">
            <a:avLst>
              <a:gd name="adj1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55A445D-9E5C-4760-B96B-6E8A3C7BB172}"/>
              </a:ext>
            </a:extLst>
          </p:cNvPr>
          <p:cNvCxnSpPr/>
          <p:nvPr/>
        </p:nvCxnSpPr>
        <p:spPr>
          <a:xfrm flipH="1">
            <a:off x="3624146" y="4404732"/>
            <a:ext cx="1215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926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333333"/>
                </a:solidFill>
              </a:rPr>
              <a:t>switch</a:t>
            </a:r>
            <a:r>
              <a:rPr lang="en-US" sz="4000" b="0" i="0" dirty="0">
                <a:solidFill>
                  <a:srgbClr val="333333"/>
                </a:solidFill>
                <a:effectLst/>
              </a:rPr>
              <a:t>(</a:t>
            </a:r>
            <a:r>
              <a:rPr lang="ru-RU" sz="4000" b="0" i="0" dirty="0">
                <a:solidFill>
                  <a:srgbClr val="333333"/>
                </a:solidFill>
                <a:effectLst/>
              </a:rPr>
              <a:t>инициализация</a:t>
            </a:r>
            <a:r>
              <a:rPr lang="en-US" sz="4000" b="0" i="0" dirty="0">
                <a:solidFill>
                  <a:srgbClr val="333333"/>
                </a:solidFill>
                <a:effectLst/>
              </a:rPr>
              <a:t>; </a:t>
            </a:r>
            <a:r>
              <a:rPr lang="ru-RU" sz="4000" dirty="0">
                <a:solidFill>
                  <a:srgbClr val="333333"/>
                </a:solidFill>
              </a:rPr>
              <a:t>выражение</a:t>
            </a:r>
            <a:r>
              <a:rPr lang="en-US" sz="4000" b="0" i="0" dirty="0">
                <a:solidFill>
                  <a:srgbClr val="333333"/>
                </a:solidFill>
                <a:effectLst/>
              </a:rPr>
              <a:t>)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2675" y="1825625"/>
            <a:ext cx="900112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int res =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&gt; b</a:t>
            </a:r>
            <a:r>
              <a:rPr lang="en-US" sz="2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res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":)"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":("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4235958" y="2262188"/>
            <a:ext cx="1669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init</a:t>
            </a:r>
            <a:r>
              <a:rPr lang="en-US" sz="2000" dirty="0"/>
              <a:t>-statement</a:t>
            </a:r>
            <a:endParaRPr lang="ru-RU" sz="2000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5046726" y="26622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762375" y="2839212"/>
            <a:ext cx="2571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05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switch</a:t>
            </a:r>
            <a:r>
              <a:rPr lang="ru-RU" sz="3600" dirty="0"/>
              <a:t> и области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6223"/>
            <a:ext cx="10515600" cy="32107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/>
              <a:t>Всё, что было сказано про области видимости в отношении </a:t>
            </a:r>
            <a:r>
              <a:rPr lang="en-US" sz="2000" dirty="0"/>
              <a:t>if</a:t>
            </a:r>
            <a:r>
              <a:rPr lang="ru-RU" sz="2000" dirty="0"/>
              <a:t>, справедливо и здесь.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000" dirty="0"/>
              <a:t>Стоит упомянуть, что 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case</a:t>
            </a:r>
            <a:r>
              <a:rPr lang="en-US" sz="2000" i="0" dirty="0">
                <a:effectLst/>
              </a:rPr>
              <a:t> </a:t>
            </a:r>
            <a:r>
              <a:rPr lang="ru-RU" sz="2000" i="0" dirty="0">
                <a:effectLst/>
              </a:rPr>
              <a:t>и 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default</a:t>
            </a:r>
            <a:r>
              <a:rPr lang="ru-RU" sz="2000" i="0" dirty="0">
                <a:effectLst/>
              </a:rPr>
              <a:t> </a:t>
            </a:r>
            <a:r>
              <a:rPr lang="ru-RU" sz="2000" i="0" dirty="0">
                <a:effectLst/>
                <a:latin typeface="Consolas" panose="020B0609020204030204" pitchFamily="49" charset="0"/>
              </a:rPr>
              <a:t>-</a:t>
            </a:r>
            <a:r>
              <a:rPr lang="ru-RU" sz="2000" dirty="0"/>
              <a:t> это просто метки, поэтому они не создают свои области видимости. Если нужно, используйте Блоки.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07715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EC307-0DD0-EABC-2D32-705441907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24F36-D7B7-8084-B198-74BBF054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err="1"/>
              <a:t>Iteration</a:t>
            </a:r>
            <a:r>
              <a:rPr lang="ru-RU" sz="4000" b="1" dirty="0"/>
              <a:t> </a:t>
            </a:r>
            <a:r>
              <a:rPr lang="ru-RU" sz="4000" b="1" dirty="0" err="1"/>
              <a:t>Statements</a:t>
            </a:r>
            <a:r>
              <a:rPr lang="ru-RU" sz="4000" b="1" dirty="0"/>
              <a:t> (Циклы)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1559A-E0DE-272A-0BA1-1C4AB271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999" y="1800000"/>
            <a:ext cx="1020918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В стандарте указано </a:t>
            </a:r>
            <a:r>
              <a:rPr lang="en-US" sz="2400" dirty="0"/>
              <a:t>4</a:t>
            </a:r>
            <a:r>
              <a:rPr lang="ru-RU" sz="2400" dirty="0"/>
              <a:t> вида:</a:t>
            </a:r>
            <a:endParaRPr lang="en-US" sz="2400" dirty="0"/>
          </a:p>
          <a:p>
            <a:r>
              <a:rPr lang="en-US" sz="2400" dirty="0"/>
              <a:t>while. </a:t>
            </a:r>
            <a:r>
              <a:rPr lang="ru-RU" sz="2400" dirty="0"/>
              <a:t>Цикл с предусловием</a:t>
            </a:r>
            <a:r>
              <a:rPr lang="en-US" sz="2400" dirty="0"/>
              <a:t>;</a:t>
            </a:r>
          </a:p>
          <a:p>
            <a:r>
              <a:rPr lang="en-US" sz="2400" dirty="0"/>
              <a:t>do-while. </a:t>
            </a:r>
            <a:r>
              <a:rPr lang="ru-RU" sz="2400" dirty="0"/>
              <a:t>Цикл с постусловием</a:t>
            </a:r>
            <a:r>
              <a:rPr lang="en-US" sz="2400" dirty="0"/>
              <a:t>;</a:t>
            </a:r>
          </a:p>
          <a:p>
            <a:r>
              <a:rPr lang="en-US" sz="2400" dirty="0"/>
              <a:t>for</a:t>
            </a:r>
            <a:r>
              <a:rPr lang="ru-RU" sz="2400" dirty="0"/>
              <a:t>. Цикл со счётчиком</a:t>
            </a:r>
            <a:r>
              <a:rPr lang="en-US" sz="2400" dirty="0"/>
              <a:t>;</a:t>
            </a:r>
            <a:endParaRPr lang="ru-RU" sz="2400" dirty="0"/>
          </a:p>
          <a:p>
            <a:r>
              <a:rPr lang="en-US" sz="2400" dirty="0"/>
              <a:t>Range-based for (</a:t>
            </a:r>
            <a:r>
              <a:rPr lang="ru-RU" sz="2400" dirty="0"/>
              <a:t>с </a:t>
            </a:r>
            <a:r>
              <a:rPr lang="en-US" sz="2400" dirty="0"/>
              <a:t>C++11). for</a:t>
            </a:r>
            <a:r>
              <a:rPr lang="ru-RU" sz="2400" dirty="0"/>
              <a:t> на основе диапазона.</a:t>
            </a:r>
            <a:endParaRPr lang="en-US" sz="2400" dirty="0"/>
          </a:p>
          <a:p>
            <a:endParaRPr lang="en-US" sz="2000" dirty="0"/>
          </a:p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75000"/>
                  </a:schemeClr>
                </a:solidFill>
              </a:rPr>
              <a:t>Внимание! 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Циклы тоже иногда называют операторами, но это </a:t>
            </a:r>
            <a:r>
              <a:rPr lang="ru-RU" sz="2000" dirty="0" err="1">
                <a:solidFill>
                  <a:schemeClr val="bg1">
                    <a:lumMod val="75000"/>
                  </a:schemeClr>
                </a:solidFill>
              </a:rPr>
              <a:t>стейтменты</a:t>
            </a:r>
            <a:r>
              <a:rPr lang="ru-RU" sz="2000" dirty="0">
                <a:solidFill>
                  <a:schemeClr val="bg1">
                    <a:lumMod val="75000"/>
                  </a:schemeClr>
                </a:solidFill>
              </a:rPr>
              <a:t>. Та же история, что и с 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28049249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Jump Statement</a:t>
            </a:r>
            <a:r>
              <a:rPr lang="ru-RU" sz="3600" dirty="0"/>
              <a:t> </a:t>
            </a:r>
            <a:r>
              <a:rPr lang="en-US" sz="3600" dirty="0" err="1"/>
              <a:t>goto</a:t>
            </a:r>
            <a:r>
              <a:rPr lang="en-US" sz="3600" dirty="0"/>
              <a:t> (</a:t>
            </a:r>
            <a:r>
              <a:rPr lang="ru-RU" sz="3600" dirty="0" err="1"/>
              <a:t>Стейтмент</a:t>
            </a:r>
            <a:r>
              <a:rPr lang="ru-RU" sz="3600" dirty="0"/>
              <a:t> перехода</a:t>
            </a:r>
            <a:r>
              <a:rPr lang="en-US" sz="3600" dirty="0"/>
              <a:t> </a:t>
            </a:r>
            <a:r>
              <a:rPr lang="en-US" sz="3600" dirty="0" err="1"/>
              <a:t>goto</a:t>
            </a:r>
            <a:r>
              <a:rPr lang="ru-RU" sz="3600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350" y="1825625"/>
            <a:ext cx="702944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*/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goto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label;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1EC5DF8F-BAE8-1285-8F99-66E50064106C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486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label –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</a:rPr>
              <a:t> обычный идентификатор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53329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34B1B1-A785-73BD-CC48-E6D3CEC5A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20" b="1844"/>
          <a:stretch/>
        </p:blipFill>
        <p:spPr>
          <a:xfrm>
            <a:off x="1181100" y="1423988"/>
            <a:ext cx="10515600" cy="46590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E311D-69C9-1FA2-DE07-F7C4F28ECA53}"/>
              </a:ext>
            </a:extLst>
          </p:cNvPr>
          <p:cNvSpPr txBox="1"/>
          <p:nvPr/>
        </p:nvSpPr>
        <p:spPr>
          <a:xfrm>
            <a:off x="3048000" y="6095762"/>
            <a:ext cx="7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while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E8024-A17E-B16A-1DE5-14DA6950B6FE}"/>
              </a:ext>
            </a:extLst>
          </p:cNvPr>
          <p:cNvSpPr txBox="1"/>
          <p:nvPr/>
        </p:nvSpPr>
        <p:spPr>
          <a:xfrm>
            <a:off x="8734425" y="6083062"/>
            <a:ext cx="14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do-while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264777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67724F2-6001-4117-A3AF-0EDABBD26B19}"/>
              </a:ext>
            </a:extLst>
          </p:cNvPr>
          <p:cNvSpPr/>
          <p:nvPr/>
        </p:nvSpPr>
        <p:spPr>
          <a:xfrm>
            <a:off x="7289177" y="3061005"/>
            <a:ext cx="1074234" cy="4460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B309B1-C1CF-444A-8CD9-24537811FF83}"/>
              </a:ext>
            </a:extLst>
          </p:cNvPr>
          <p:cNvSpPr/>
          <p:nvPr/>
        </p:nvSpPr>
        <p:spPr>
          <a:xfrm>
            <a:off x="5241070" y="3061006"/>
            <a:ext cx="1795346" cy="4460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333333"/>
                </a:solidFill>
              </a:rPr>
              <a:t>while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2" y="2520171"/>
            <a:ext cx="8108795" cy="351182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Выражение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Тело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F33B1-E724-43A6-BA22-F9C2FB40822B}"/>
              </a:ext>
            </a:extLst>
          </p:cNvPr>
          <p:cNvSpPr txBox="1"/>
          <p:nvPr/>
        </p:nvSpPr>
        <p:spPr>
          <a:xfrm>
            <a:off x="6456364" y="4481507"/>
            <a:ext cx="271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Один любой </a:t>
            </a:r>
            <a:r>
              <a:rPr lang="ru-RU" sz="2000" dirty="0" err="1"/>
              <a:t>стейтмент</a:t>
            </a:r>
            <a:endParaRPr lang="ru-RU" sz="20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0A5E3A6-AA59-43DF-8EF4-A3F85E396EE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814332" y="3635293"/>
            <a:ext cx="0" cy="84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A45C62-F59E-4FAA-AAEB-71C666FE2500}"/>
              </a:ext>
            </a:extLst>
          </p:cNvPr>
          <p:cNvSpPr txBox="1"/>
          <p:nvPr/>
        </p:nvSpPr>
        <p:spPr>
          <a:xfrm>
            <a:off x="2284427" y="4483070"/>
            <a:ext cx="3636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Результат должен быть</a:t>
            </a:r>
          </a:p>
          <a:p>
            <a:r>
              <a:rPr lang="ru-RU" sz="2000" dirty="0" err="1"/>
              <a:t>булевого</a:t>
            </a:r>
            <a:r>
              <a:rPr lang="ru-RU" sz="2000" dirty="0"/>
              <a:t> типа или приводимый к нему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E602FC4-5809-4B1B-88CF-7041D3F1C031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102861" y="3635293"/>
            <a:ext cx="1892776" cy="84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631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while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3" y="182562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141804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5139028" y="1690688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717831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1418049" y="3733770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5117588" y="3725619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774981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400851" y="2090798"/>
            <a:ext cx="1555072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58373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stCxn id="9" idx="2"/>
          </p:cNvCxnSpPr>
          <p:nvPr/>
        </p:nvCxnSpPr>
        <p:spPr>
          <a:xfrm flipH="1">
            <a:off x="8053959" y="2090798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5313045" y="2267712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6769989" y="2261616"/>
            <a:ext cx="26597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2686986" y="4134705"/>
            <a:ext cx="1268937" cy="459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/>
          <p:nvPr/>
        </p:nvCxnSpPr>
        <p:spPr>
          <a:xfrm>
            <a:off x="5846826" y="4134705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8111109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5322570" y="4311619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6685420" y="430552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9435465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8313801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776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67724F2-6001-4117-A3AF-0EDABBD26B19}"/>
              </a:ext>
            </a:extLst>
          </p:cNvPr>
          <p:cNvSpPr/>
          <p:nvPr/>
        </p:nvSpPr>
        <p:spPr>
          <a:xfrm>
            <a:off x="4286288" y="2978931"/>
            <a:ext cx="976576" cy="4460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B309B1-C1CF-444A-8CD9-24537811FF83}"/>
              </a:ext>
            </a:extLst>
          </p:cNvPr>
          <p:cNvSpPr/>
          <p:nvPr/>
        </p:nvSpPr>
        <p:spPr>
          <a:xfrm>
            <a:off x="5687117" y="3573959"/>
            <a:ext cx="1795346" cy="4460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333333"/>
                </a:solidFill>
              </a:rPr>
              <a:t>do-while</a:t>
            </a:r>
            <a:endParaRPr lang="ru-RU" sz="40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59" y="2453262"/>
            <a:ext cx="8108795" cy="4091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Тело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Выражение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F33B1-E724-43A6-BA22-F9C2FB40822B}"/>
              </a:ext>
            </a:extLst>
          </p:cNvPr>
          <p:cNvSpPr txBox="1"/>
          <p:nvPr/>
        </p:nvSpPr>
        <p:spPr>
          <a:xfrm>
            <a:off x="6969319" y="2053152"/>
            <a:ext cx="271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Один любой </a:t>
            </a:r>
            <a:r>
              <a:rPr lang="ru-RU" sz="2000" dirty="0" err="1"/>
              <a:t>стейтмент</a:t>
            </a:r>
            <a:endParaRPr lang="ru-RU" sz="20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0A5E3A6-AA59-43DF-8EF4-A3F85E396EEE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5352581" y="2453262"/>
            <a:ext cx="2974706" cy="73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A45C62-F59E-4FAA-AAEB-71C666FE2500}"/>
              </a:ext>
            </a:extLst>
          </p:cNvPr>
          <p:cNvSpPr txBox="1"/>
          <p:nvPr/>
        </p:nvSpPr>
        <p:spPr>
          <a:xfrm>
            <a:off x="2730474" y="4996023"/>
            <a:ext cx="3636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Результат должен быть</a:t>
            </a:r>
          </a:p>
          <a:p>
            <a:r>
              <a:rPr lang="ru-RU" sz="2000" dirty="0" err="1"/>
              <a:t>булевого</a:t>
            </a:r>
            <a:r>
              <a:rPr lang="ru-RU" sz="2000" dirty="0"/>
              <a:t> типа или приводимый к нему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E602FC4-5809-4B1B-88CF-7041D3F1C031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4548908" y="4148246"/>
            <a:ext cx="1892776" cy="84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1701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</a:rPr>
              <a:t>do-while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923" y="2111375"/>
            <a:ext cx="807415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b="0" dirty="0"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(a &gt; b);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3FED-A5D8-4AEA-E233-C07A9271E1CC}"/>
              </a:ext>
            </a:extLst>
          </p:cNvPr>
          <p:cNvSpPr txBox="1"/>
          <p:nvPr/>
        </p:nvSpPr>
        <p:spPr>
          <a:xfrm>
            <a:off x="1570449" y="3135600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6D809-42D1-CBDF-2F83-0A55C6959359}"/>
              </a:ext>
            </a:extLst>
          </p:cNvPr>
          <p:cNvSpPr txBox="1"/>
          <p:nvPr/>
        </p:nvSpPr>
        <p:spPr>
          <a:xfrm>
            <a:off x="5403338" y="4211394"/>
            <a:ext cx="1458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7089181" y="197736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22DD6BF1-6606-EB61-84F2-FDA1F3AE8C3E}"/>
              </a:ext>
            </a:extLst>
          </p:cNvPr>
          <p:cNvCxnSpPr>
            <a:cxnSpLocks/>
          </p:cNvCxnSpPr>
          <p:nvPr/>
        </p:nvCxnSpPr>
        <p:spPr>
          <a:xfrm>
            <a:off x="3619500" y="3425190"/>
            <a:ext cx="728001" cy="24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61C2E-B9A0-8ABC-1590-653BB407DF98}"/>
              </a:ext>
            </a:extLst>
          </p:cNvPr>
          <p:cNvCxnSpPr>
            <a:cxnSpLocks/>
          </p:cNvCxnSpPr>
          <p:nvPr/>
        </p:nvCxnSpPr>
        <p:spPr>
          <a:xfrm flipV="1">
            <a:off x="6132576" y="4125669"/>
            <a:ext cx="0" cy="215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7425309" y="237829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D388F9A2-D873-9278-1621-B104C8BB6A2A}"/>
              </a:ext>
            </a:extLst>
          </p:cNvPr>
          <p:cNvCxnSpPr>
            <a:cxnSpLocks/>
          </p:cNvCxnSpPr>
          <p:nvPr/>
        </p:nvCxnSpPr>
        <p:spPr>
          <a:xfrm>
            <a:off x="5522595" y="4111594"/>
            <a:ext cx="1170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5999620" y="254911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8749665" y="254911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7628001" y="405917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A0AB34ED-D937-BF10-B23A-257F633ED090}"/>
              </a:ext>
            </a:extLst>
          </p:cNvPr>
          <p:cNvCxnSpPr>
            <a:cxnSpLocks/>
          </p:cNvCxnSpPr>
          <p:nvPr/>
        </p:nvCxnSpPr>
        <p:spPr>
          <a:xfrm flipV="1">
            <a:off x="3591922" y="2929890"/>
            <a:ext cx="391578" cy="315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82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6CC8B-7080-E7FF-DF0B-F74BBB27B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7DC6C-DBAC-C24E-DAAA-27B82A51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Один поток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E4F0002-C697-6EBF-496F-7CAE8D4B8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097" y="1825625"/>
            <a:ext cx="10732164" cy="8066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solidFill>
                  <a:srgbClr val="000000"/>
                </a:solidFill>
              </a:rPr>
              <a:t>Процессор исполняет инструкции в одном потоке.</a:t>
            </a:r>
            <a:endParaRPr lang="en-US" sz="2000" dirty="0">
              <a:solidFill>
                <a:srgbClr val="000000"/>
              </a:solidFill>
            </a:endParaRPr>
          </a:p>
        </p:txBody>
      </p:sp>
      <p:graphicFrame>
        <p:nvGraphicFramePr>
          <p:cNvPr id="9" name="Схема 8">
            <a:extLst>
              <a:ext uri="{FF2B5EF4-FFF2-40B4-BE49-F238E27FC236}">
                <a16:creationId xmlns:a16="http://schemas.microsoft.com/office/drawing/2014/main" id="{28C0E66C-AEE5-D6DB-AF6E-74FF1DFDA5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6320405"/>
              </p:ext>
            </p:extLst>
          </p:nvPr>
        </p:nvGraphicFramePr>
        <p:xfrm>
          <a:off x="1783523" y="2534478"/>
          <a:ext cx="8128000" cy="2882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1237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2A75-5FCF-3692-2D1E-BD24F59C2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612FA-CCB2-F107-BAD3-C33C2778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do-while </a:t>
            </a:r>
            <a:r>
              <a:rPr lang="ru-RU" sz="4000" dirty="0"/>
              <a:t>и область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C5A5A-DE26-BBBF-E995-28B0F540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5662" y="2628825"/>
            <a:ext cx="4961860" cy="213561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существует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7416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333333"/>
                </a:solidFill>
              </a:rPr>
              <a:t>Оператор цикла</a:t>
            </a:r>
            <a:r>
              <a:rPr lang="en-US" dirty="0">
                <a:solidFill>
                  <a:srgbClr val="333333"/>
                </a:solidFill>
              </a:rPr>
              <a:t> for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3A15E2-6E61-595D-FB56-234B2D42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018" y="1476375"/>
            <a:ext cx="8232206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22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132" y="3261727"/>
            <a:ext cx="9268519" cy="29709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sz="2800" dirty="0"/>
              <a:t>выражение</a:t>
            </a:r>
            <a:r>
              <a:rPr lang="en-US" sz="2800" dirty="0"/>
              <a:t>1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sz="2800" dirty="0"/>
              <a:t>выражение</a:t>
            </a:r>
            <a:r>
              <a:rPr lang="ru-RU" dirty="0"/>
              <a:t>2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ru-RU" sz="2800" dirty="0"/>
              <a:t>выражение</a:t>
            </a:r>
            <a:r>
              <a:rPr lang="ru-RU" dirty="0"/>
              <a:t>3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Тело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B626C1C-1BA2-478F-9F54-F2E3AE31DC49}"/>
              </a:ext>
            </a:extLst>
          </p:cNvPr>
          <p:cNvSpPr/>
          <p:nvPr/>
        </p:nvSpPr>
        <p:spPr>
          <a:xfrm>
            <a:off x="2542495" y="3261727"/>
            <a:ext cx="1984900" cy="44604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F75F7FB-9BD6-4E71-85AB-002F0159D51D}"/>
              </a:ext>
            </a:extLst>
          </p:cNvPr>
          <p:cNvSpPr/>
          <p:nvPr/>
        </p:nvSpPr>
        <p:spPr>
          <a:xfrm>
            <a:off x="7181386" y="3258013"/>
            <a:ext cx="1973767" cy="44604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67724F2-6001-4117-A3AF-0EDABBD26B19}"/>
              </a:ext>
            </a:extLst>
          </p:cNvPr>
          <p:cNvSpPr/>
          <p:nvPr/>
        </p:nvSpPr>
        <p:spPr>
          <a:xfrm>
            <a:off x="9374450" y="3261727"/>
            <a:ext cx="1074234" cy="4460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B309B1-C1CF-444A-8CD9-24537811FF83}"/>
              </a:ext>
            </a:extLst>
          </p:cNvPr>
          <p:cNvSpPr/>
          <p:nvPr/>
        </p:nvSpPr>
        <p:spPr>
          <a:xfrm>
            <a:off x="4848137" y="3261728"/>
            <a:ext cx="1979046" cy="44604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333333"/>
                </a:solidFill>
              </a:rPr>
              <a:t>for</a:t>
            </a:r>
            <a:endParaRPr lang="ru-RU" sz="40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CF33B1-E724-43A6-BA22-F9C2FB40822B}"/>
              </a:ext>
            </a:extLst>
          </p:cNvPr>
          <p:cNvSpPr txBox="1"/>
          <p:nvPr/>
        </p:nvSpPr>
        <p:spPr>
          <a:xfrm>
            <a:off x="8541637" y="4682229"/>
            <a:ext cx="271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Один любой </a:t>
            </a:r>
            <a:r>
              <a:rPr lang="ru-RU" sz="2000" dirty="0" err="1"/>
              <a:t>стейтмент</a:t>
            </a:r>
            <a:endParaRPr lang="ru-RU" sz="2000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0A5E3A6-AA59-43DF-8EF4-A3F85E396EE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9899605" y="3836015"/>
            <a:ext cx="0" cy="84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7A45C62-F59E-4FAA-AAEB-71C666FE2500}"/>
              </a:ext>
            </a:extLst>
          </p:cNvPr>
          <p:cNvSpPr txBox="1"/>
          <p:nvPr/>
        </p:nvSpPr>
        <p:spPr>
          <a:xfrm>
            <a:off x="3954187" y="4682229"/>
            <a:ext cx="3636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Результат должен быть</a:t>
            </a:r>
          </a:p>
          <a:p>
            <a:r>
              <a:rPr lang="ru-RU" sz="2000" dirty="0" err="1"/>
              <a:t>булевого</a:t>
            </a:r>
            <a:r>
              <a:rPr lang="ru-RU" sz="2000" dirty="0"/>
              <a:t> типа или приводимый к нему</a:t>
            </a:r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E602FC4-5809-4B1B-88CF-7041D3F1C031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772621" y="3711268"/>
            <a:ext cx="0" cy="970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E17B78-6274-4B9F-84BE-64BBB141156F}"/>
              </a:ext>
            </a:extLst>
          </p:cNvPr>
          <p:cNvSpPr txBox="1"/>
          <p:nvPr/>
        </p:nvSpPr>
        <p:spPr>
          <a:xfrm>
            <a:off x="2018942" y="2002920"/>
            <a:ext cx="2851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Одно любое выражение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35EF2-A02B-45F0-BBD6-F7AE8BDDE7BC}"/>
              </a:ext>
            </a:extLst>
          </p:cNvPr>
          <p:cNvSpPr txBox="1"/>
          <p:nvPr/>
        </p:nvSpPr>
        <p:spPr>
          <a:xfrm>
            <a:off x="6707754" y="2002920"/>
            <a:ext cx="2851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Одно любое выражение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18521428-5404-4F3B-9418-AEEFEDE230FA}"/>
              </a:ext>
            </a:extLst>
          </p:cNvPr>
          <p:cNvCxnSpPr>
            <a:stCxn id="10" idx="2"/>
          </p:cNvCxnSpPr>
          <p:nvPr/>
        </p:nvCxnSpPr>
        <p:spPr>
          <a:xfrm flipH="1">
            <a:off x="3444941" y="2403030"/>
            <a:ext cx="1" cy="85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81993B2-B153-4206-8CB3-C6E28C23E428}"/>
              </a:ext>
            </a:extLst>
          </p:cNvPr>
          <p:cNvCxnSpPr>
            <a:stCxn id="12" idx="2"/>
          </p:cNvCxnSpPr>
          <p:nvPr/>
        </p:nvCxnSpPr>
        <p:spPr>
          <a:xfrm flipH="1">
            <a:off x="8133753" y="2403030"/>
            <a:ext cx="1" cy="84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2121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(</a:t>
            </a:r>
            <a:r>
              <a:rPr lang="ru-RU" sz="4000" dirty="0"/>
              <a:t>выражение</a:t>
            </a:r>
            <a:r>
              <a:rPr lang="en-US" sz="4000" dirty="0"/>
              <a:t>1; </a:t>
            </a:r>
            <a:r>
              <a:rPr lang="ru-RU" sz="4000" dirty="0"/>
              <a:t>выражение</a:t>
            </a:r>
            <a:r>
              <a:rPr lang="en-US" sz="4000" dirty="0"/>
              <a:t>2; </a:t>
            </a:r>
            <a:r>
              <a:rPr lang="ru-RU" sz="4000" dirty="0"/>
              <a:t>выражение</a:t>
            </a:r>
            <a:r>
              <a:rPr lang="en-US" sz="4000" dirty="0"/>
              <a:t>3)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1</a:t>
            </a:r>
            <a:r>
              <a:rPr lang="ru-RU" sz="2000" dirty="0"/>
              <a:t> – любое выражение или инициализация переменной</a:t>
            </a:r>
            <a:r>
              <a:rPr lang="en-US" sz="2000" dirty="0"/>
              <a:t>. </a:t>
            </a:r>
            <a:r>
              <a:rPr lang="ru-RU" sz="2000" dirty="0"/>
              <a:t>Обычно - инициализация</a:t>
            </a:r>
            <a:r>
              <a:rPr lang="en-US" sz="2000" dirty="0"/>
              <a:t> </a:t>
            </a:r>
            <a:r>
              <a:rPr lang="ru-RU" sz="2000" dirty="0"/>
              <a:t>переменной счётчика или нескольких</a:t>
            </a:r>
            <a:r>
              <a:rPr lang="en-US" sz="2000" dirty="0"/>
              <a:t>;</a:t>
            </a: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2</a:t>
            </a:r>
            <a:r>
              <a:rPr lang="ru-RU" sz="2000" dirty="0"/>
              <a:t> – любое выражение или инициализация переменной. Обычно - выражение проверяющее условие работы цикла. Если выражение не указано, то считается, что оно равно </a:t>
            </a:r>
            <a:r>
              <a:rPr lang="en-US" sz="2000" dirty="0">
                <a:latin typeface="Consolas" panose="020B0609020204030204" pitchFamily="49" charset="0"/>
              </a:rPr>
              <a:t>true</a:t>
            </a:r>
            <a:r>
              <a:rPr lang="ru-RU" sz="2000" dirty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2000" dirty="0"/>
              <a:t>Выражение</a:t>
            </a:r>
            <a:r>
              <a:rPr lang="en-US" sz="2000" dirty="0"/>
              <a:t>3</a:t>
            </a:r>
            <a:r>
              <a:rPr lang="ru-RU" sz="2000" dirty="0"/>
              <a:t> – выражение. Обычно инкремент/декремент счётчика(</a:t>
            </a:r>
            <a:r>
              <a:rPr lang="ru-RU" sz="2000" dirty="0" err="1"/>
              <a:t>ов</a:t>
            </a:r>
            <a:r>
              <a:rPr lang="ru-RU" sz="2000" dirty="0"/>
              <a:t>).</a:t>
            </a:r>
            <a:endParaRPr lang="en-US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ct val="75000"/>
              <a:buNone/>
              <a:tabLst>
                <a:tab pos="457200" algn="l"/>
              </a:tabLst>
            </a:pPr>
            <a:r>
              <a:rPr lang="ru-RU" sz="1700" dirty="0"/>
              <a:t>* каждое из выражение не обязательное (можно не писать), но точки с запятой писать нужно.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2000" dirty="0"/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662527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03" y="1825625"/>
            <a:ext cx="94913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count; i++)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44649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300703" y="1690688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1</a:t>
            </a: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9318031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9279931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29301" y="2090798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466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cxnSpLocks/>
          </p:cNvCxnSpPr>
          <p:nvPr/>
        </p:nvCxnSpPr>
        <p:spPr>
          <a:xfrm flipH="1">
            <a:off x="9654159" y="2081273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434053" y="2267712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8255888" y="2271141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9616059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8190370" y="4305523"/>
            <a:ext cx="2744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8C93D4B3-0F48-5590-56E3-D1849AD7ED2B}"/>
              </a:ext>
            </a:extLst>
          </p:cNvPr>
          <p:cNvCxnSpPr/>
          <p:nvPr/>
        </p:nvCxnSpPr>
        <p:spPr>
          <a:xfrm>
            <a:off x="10940415" y="4305523"/>
            <a:ext cx="0" cy="1510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2D188ED-F38B-B1B6-168D-96C1E88E2605}"/>
              </a:ext>
            </a:extLst>
          </p:cNvPr>
          <p:cNvCxnSpPr/>
          <p:nvPr/>
        </p:nvCxnSpPr>
        <p:spPr>
          <a:xfrm flipH="1">
            <a:off x="9818751" y="5815584"/>
            <a:ext cx="11216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D01C81-E365-2B32-F96F-F270D3D546DA}"/>
              </a:ext>
            </a:extLst>
          </p:cNvPr>
          <p:cNvSpPr txBox="1"/>
          <p:nvPr/>
        </p:nvSpPr>
        <p:spPr>
          <a:xfrm>
            <a:off x="5225151" y="1681163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97ABB43-DC2F-C38D-1F7F-7FCD83EBFB43}"/>
              </a:ext>
            </a:extLst>
          </p:cNvPr>
          <p:cNvCxnSpPr/>
          <p:nvPr/>
        </p:nvCxnSpPr>
        <p:spPr>
          <a:xfrm>
            <a:off x="5999624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3153B78-FBF2-F8CE-3FF0-A54494E747A9}"/>
              </a:ext>
            </a:extLst>
          </p:cNvPr>
          <p:cNvCxnSpPr>
            <a:cxnSpLocks/>
          </p:cNvCxnSpPr>
          <p:nvPr/>
        </p:nvCxnSpPr>
        <p:spPr>
          <a:xfrm>
            <a:off x="5168000" y="2267712"/>
            <a:ext cx="1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639C41-214B-9A16-357D-8C1DF418493D}"/>
              </a:ext>
            </a:extLst>
          </p:cNvPr>
          <p:cNvSpPr txBox="1"/>
          <p:nvPr/>
        </p:nvSpPr>
        <p:spPr>
          <a:xfrm>
            <a:off x="6853729" y="1681163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3</a:t>
            </a:r>
            <a:endParaRPr lang="ru-RU" sz="20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2ED1E236-A386-9659-318E-496F749CC0C2}"/>
              </a:ext>
            </a:extLst>
          </p:cNvPr>
          <p:cNvCxnSpPr/>
          <p:nvPr/>
        </p:nvCxnSpPr>
        <p:spPr>
          <a:xfrm>
            <a:off x="7628202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A8242CA7-CC3F-91A8-6902-0805FEE1A89C}"/>
              </a:ext>
            </a:extLst>
          </p:cNvPr>
          <p:cNvCxnSpPr>
            <a:cxnSpLocks/>
          </p:cNvCxnSpPr>
          <p:nvPr/>
        </p:nvCxnSpPr>
        <p:spPr>
          <a:xfrm>
            <a:off x="7301403" y="2267712"/>
            <a:ext cx="6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5C2E90-73F4-230C-6880-8ABA43551948}"/>
              </a:ext>
            </a:extLst>
          </p:cNvPr>
          <p:cNvSpPr txBox="1"/>
          <p:nvPr/>
        </p:nvSpPr>
        <p:spPr>
          <a:xfrm>
            <a:off x="446499" y="37366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5F87B-B8D2-7056-8DD2-38DD1249CBD7}"/>
              </a:ext>
            </a:extLst>
          </p:cNvPr>
          <p:cNvSpPr txBox="1"/>
          <p:nvPr/>
        </p:nvSpPr>
        <p:spPr>
          <a:xfrm>
            <a:off x="3300703" y="3736654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1</a:t>
            </a:r>
            <a:endParaRPr lang="ru-RU" sz="2000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02B7B30-5016-38CF-9CC3-A3C82FA8563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429301" y="4136764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635E3FA-9E61-6E08-57E7-A84D8AD482AD}"/>
              </a:ext>
            </a:extLst>
          </p:cNvPr>
          <p:cNvCxnSpPr/>
          <p:nvPr/>
        </p:nvCxnSpPr>
        <p:spPr>
          <a:xfrm>
            <a:off x="4046601" y="4136764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9D712C-749C-B04A-6A58-FA2CFD105E55}"/>
              </a:ext>
            </a:extLst>
          </p:cNvPr>
          <p:cNvCxnSpPr>
            <a:cxnSpLocks/>
          </p:cNvCxnSpPr>
          <p:nvPr/>
        </p:nvCxnSpPr>
        <p:spPr>
          <a:xfrm>
            <a:off x="3434053" y="4313678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245DC-C27A-89B0-0AF0-9833ED7CCFCC}"/>
              </a:ext>
            </a:extLst>
          </p:cNvPr>
          <p:cNvSpPr txBox="1"/>
          <p:nvPr/>
        </p:nvSpPr>
        <p:spPr>
          <a:xfrm>
            <a:off x="5225151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9C0C9D-6C28-E018-F2E3-D98D84A089BA}"/>
              </a:ext>
            </a:extLst>
          </p:cNvPr>
          <p:cNvCxnSpPr/>
          <p:nvPr/>
        </p:nvCxnSpPr>
        <p:spPr>
          <a:xfrm>
            <a:off x="5999624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5C27A1A-DEC5-FD99-652C-3C1BDA366F0C}"/>
              </a:ext>
            </a:extLst>
          </p:cNvPr>
          <p:cNvCxnSpPr>
            <a:cxnSpLocks/>
          </p:cNvCxnSpPr>
          <p:nvPr/>
        </p:nvCxnSpPr>
        <p:spPr>
          <a:xfrm>
            <a:off x="5168000" y="4313678"/>
            <a:ext cx="18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12B32A4-5D36-1474-AE84-3E5BF76D2825}"/>
              </a:ext>
            </a:extLst>
          </p:cNvPr>
          <p:cNvSpPr txBox="1"/>
          <p:nvPr/>
        </p:nvSpPr>
        <p:spPr>
          <a:xfrm>
            <a:off x="6853729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3</a:t>
            </a:r>
            <a:endParaRPr lang="ru-RU" sz="2000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8BAB2900-69BB-ED1C-5422-1FD764D6865B}"/>
              </a:ext>
            </a:extLst>
          </p:cNvPr>
          <p:cNvCxnSpPr/>
          <p:nvPr/>
        </p:nvCxnSpPr>
        <p:spPr>
          <a:xfrm>
            <a:off x="7628202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30B33713-B17A-3BEF-AC4A-FD58C30CAEC7}"/>
              </a:ext>
            </a:extLst>
          </p:cNvPr>
          <p:cNvCxnSpPr>
            <a:cxnSpLocks/>
          </p:cNvCxnSpPr>
          <p:nvPr/>
        </p:nvCxnSpPr>
        <p:spPr>
          <a:xfrm>
            <a:off x="7301403" y="4313678"/>
            <a:ext cx="6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9281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range-based 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8703" y="1825625"/>
            <a:ext cx="949137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: array)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[key, value] :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mymap)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96DA2-6074-FE9F-1A40-12C9EE953A28}"/>
              </a:ext>
            </a:extLst>
          </p:cNvPr>
          <p:cNvSpPr txBox="1"/>
          <p:nvPr/>
        </p:nvSpPr>
        <p:spPr>
          <a:xfrm>
            <a:off x="446499" y="1690688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9E041-D53F-04E7-9263-E40BEA1A1716}"/>
              </a:ext>
            </a:extLst>
          </p:cNvPr>
          <p:cNvSpPr txBox="1"/>
          <p:nvPr/>
        </p:nvSpPr>
        <p:spPr>
          <a:xfrm>
            <a:off x="3300703" y="1690688"/>
            <a:ext cx="1555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Переменная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C3129-8BC2-D066-501B-33664D27A6CD}"/>
              </a:ext>
            </a:extLst>
          </p:cNvPr>
          <p:cNvSpPr txBox="1"/>
          <p:nvPr/>
        </p:nvSpPr>
        <p:spPr>
          <a:xfrm>
            <a:off x="7574956" y="1690688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3340F-EF61-097B-D986-E8F2ED5A94BB}"/>
              </a:ext>
            </a:extLst>
          </p:cNvPr>
          <p:cNvSpPr txBox="1"/>
          <p:nvPr/>
        </p:nvSpPr>
        <p:spPr>
          <a:xfrm>
            <a:off x="9765706" y="3733770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Тело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B6117-96D5-E33C-2F32-A008F01B096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29301" y="2090798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BDB5749-B201-0677-0560-85D9B021B94E}"/>
              </a:ext>
            </a:extLst>
          </p:cNvPr>
          <p:cNvCxnSpPr/>
          <p:nvPr/>
        </p:nvCxnSpPr>
        <p:spPr>
          <a:xfrm>
            <a:off x="4046601" y="2090798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09E27DF-E576-EE6A-805D-5C71393EF8D5}"/>
              </a:ext>
            </a:extLst>
          </p:cNvPr>
          <p:cNvCxnSpPr>
            <a:cxnSpLocks/>
          </p:cNvCxnSpPr>
          <p:nvPr/>
        </p:nvCxnSpPr>
        <p:spPr>
          <a:xfrm flipH="1">
            <a:off x="7911084" y="2081273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93688D4-DCEB-AA1D-50B6-986F79192732}"/>
              </a:ext>
            </a:extLst>
          </p:cNvPr>
          <p:cNvCxnSpPr>
            <a:cxnSpLocks/>
          </p:cNvCxnSpPr>
          <p:nvPr/>
        </p:nvCxnSpPr>
        <p:spPr>
          <a:xfrm>
            <a:off x="3434053" y="2267712"/>
            <a:ext cx="13444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BD15690-68B7-6638-F9FA-9BA32245304A}"/>
              </a:ext>
            </a:extLst>
          </p:cNvPr>
          <p:cNvCxnSpPr>
            <a:cxnSpLocks/>
          </p:cNvCxnSpPr>
          <p:nvPr/>
        </p:nvCxnSpPr>
        <p:spPr>
          <a:xfrm>
            <a:off x="6512813" y="2271141"/>
            <a:ext cx="288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FD27CF1-15C1-90B9-8E5E-CEC50B13F2C2}"/>
              </a:ext>
            </a:extLst>
          </p:cNvPr>
          <p:cNvCxnSpPr/>
          <p:nvPr/>
        </p:nvCxnSpPr>
        <p:spPr>
          <a:xfrm flipH="1">
            <a:off x="10101834" y="4134705"/>
            <a:ext cx="2266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10EE7DC-1128-2A3D-6B68-FFA49372EA6D}"/>
              </a:ext>
            </a:extLst>
          </p:cNvPr>
          <p:cNvCxnSpPr>
            <a:cxnSpLocks/>
          </p:cNvCxnSpPr>
          <p:nvPr/>
        </p:nvCxnSpPr>
        <p:spPr>
          <a:xfrm>
            <a:off x="8676145" y="4305523"/>
            <a:ext cx="2791955" cy="60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D01C81-E365-2B32-F96F-F270D3D546DA}"/>
              </a:ext>
            </a:extLst>
          </p:cNvPr>
          <p:cNvSpPr txBox="1"/>
          <p:nvPr/>
        </p:nvSpPr>
        <p:spPr>
          <a:xfrm>
            <a:off x="4996551" y="1681163"/>
            <a:ext cx="13569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Контейнер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97ABB43-DC2F-C38D-1F7F-7FCD83EBFB43}"/>
              </a:ext>
            </a:extLst>
          </p:cNvPr>
          <p:cNvCxnSpPr/>
          <p:nvPr/>
        </p:nvCxnSpPr>
        <p:spPr>
          <a:xfrm>
            <a:off x="5656724" y="2081273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3153B78-FBF2-F8CE-3FF0-A54494E747A9}"/>
              </a:ext>
            </a:extLst>
          </p:cNvPr>
          <p:cNvCxnSpPr>
            <a:cxnSpLocks/>
          </p:cNvCxnSpPr>
          <p:nvPr/>
        </p:nvCxnSpPr>
        <p:spPr>
          <a:xfrm>
            <a:off x="5168000" y="2267712"/>
            <a:ext cx="1013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85C2E90-73F4-230C-6880-8ABA43551948}"/>
              </a:ext>
            </a:extLst>
          </p:cNvPr>
          <p:cNvSpPr txBox="1"/>
          <p:nvPr/>
        </p:nvSpPr>
        <p:spPr>
          <a:xfrm>
            <a:off x="446499" y="3736654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Ключевое слово</a:t>
            </a:r>
            <a:endParaRPr lang="ru-RU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5F87B-B8D2-7056-8DD2-38DD1249CBD7}"/>
              </a:ext>
            </a:extLst>
          </p:cNvPr>
          <p:cNvSpPr txBox="1"/>
          <p:nvPr/>
        </p:nvSpPr>
        <p:spPr>
          <a:xfrm>
            <a:off x="4319878" y="3736654"/>
            <a:ext cx="1619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Переменный</a:t>
            </a:r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02B7B30-5016-38CF-9CC3-A3C82FA8563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429301" y="4136764"/>
            <a:ext cx="1107136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D635E3FA-9E61-6E08-57E7-A84D8AD482AD}"/>
              </a:ext>
            </a:extLst>
          </p:cNvPr>
          <p:cNvCxnSpPr/>
          <p:nvPr/>
        </p:nvCxnSpPr>
        <p:spPr>
          <a:xfrm>
            <a:off x="5122926" y="4136764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9D712C-749C-B04A-6A58-FA2CFD105E55}"/>
              </a:ext>
            </a:extLst>
          </p:cNvPr>
          <p:cNvCxnSpPr>
            <a:cxnSpLocks/>
          </p:cNvCxnSpPr>
          <p:nvPr/>
        </p:nvCxnSpPr>
        <p:spPr>
          <a:xfrm>
            <a:off x="3434053" y="4313678"/>
            <a:ext cx="3242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245DC-C27A-89B0-0AF0-9833ED7CCFCC}"/>
              </a:ext>
            </a:extLst>
          </p:cNvPr>
          <p:cNvSpPr txBox="1"/>
          <p:nvPr/>
        </p:nvSpPr>
        <p:spPr>
          <a:xfrm>
            <a:off x="6987276" y="3727129"/>
            <a:ext cx="158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Выражение</a:t>
            </a:r>
            <a:r>
              <a:rPr lang="en-US" sz="2000" dirty="0"/>
              <a:t>2</a:t>
            </a:r>
            <a:endParaRPr lang="ru-RU" sz="2000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E29C0C9D-6C28-E018-F2E3-D98D84A089BA}"/>
              </a:ext>
            </a:extLst>
          </p:cNvPr>
          <p:cNvCxnSpPr/>
          <p:nvPr/>
        </p:nvCxnSpPr>
        <p:spPr>
          <a:xfrm>
            <a:off x="7761749" y="4127239"/>
            <a:ext cx="0" cy="17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05C27A1A-DEC5-FD99-652C-3C1BDA366F0C}"/>
              </a:ext>
            </a:extLst>
          </p:cNvPr>
          <p:cNvCxnSpPr>
            <a:cxnSpLocks/>
          </p:cNvCxnSpPr>
          <p:nvPr/>
        </p:nvCxnSpPr>
        <p:spPr>
          <a:xfrm>
            <a:off x="7296150" y="4304153"/>
            <a:ext cx="9555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5614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(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ru-RU" sz="4000" dirty="0"/>
              <a:t> </a:t>
            </a:r>
            <a:r>
              <a:rPr lang="en-US" sz="4000" dirty="0"/>
              <a:t>: 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4000" dirty="0"/>
              <a:t>)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2000" dirty="0"/>
              <a:t>	 –</a:t>
            </a:r>
            <a:r>
              <a:rPr lang="ru-RU" sz="2000" dirty="0"/>
              <a:t> любое выражение, представляющее последовательность элементов (либо массив, либо объект, для которого определены методы или функции </a:t>
            </a:r>
            <a:r>
              <a:rPr lang="ru-RU" sz="2000" dirty="0" err="1">
                <a:latin typeface="Consolas" panose="020B0609020204030204" pitchFamily="49" charset="0"/>
              </a:rPr>
              <a:t>begin</a:t>
            </a:r>
            <a:r>
              <a:rPr lang="ru-RU" sz="2000" dirty="0"/>
              <a:t> и </a:t>
            </a:r>
            <a:r>
              <a:rPr lang="ru-RU" sz="2000" dirty="0" err="1">
                <a:latin typeface="Consolas" panose="020B0609020204030204" pitchFamily="49" charset="0"/>
              </a:rPr>
              <a:t>end</a:t>
            </a:r>
            <a:r>
              <a:rPr lang="ru-RU" sz="2000" dirty="0"/>
              <a:t>) или список инициализации.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en-US" sz="2000" dirty="0"/>
              <a:t> – </a:t>
            </a:r>
            <a:r>
              <a:rPr lang="ru-RU" sz="2000" dirty="0"/>
              <a:t>объявление именованной переменной, тип которой является типом элемента последовательности, представленного </a:t>
            </a:r>
            <a:r>
              <a:rPr lang="ru-RU" sz="2000" dirty="0" err="1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ru-RU" sz="2000" dirty="0"/>
              <a:t>, или ссылкой на этот тип. Часто использует</a:t>
            </a:r>
            <a:r>
              <a:rPr lang="en-US" sz="2000" dirty="0"/>
              <a:t> </a:t>
            </a:r>
            <a:r>
              <a:rPr lang="ru-RU" sz="2000" dirty="0"/>
              <a:t>спецификатор </a:t>
            </a:r>
            <a:r>
              <a:rPr lang="en-US" sz="2000" dirty="0">
                <a:latin typeface="Consolas" panose="020B0609020204030204" pitchFamily="49" charset="0"/>
              </a:rPr>
              <a:t>auto</a:t>
            </a:r>
            <a:r>
              <a:rPr lang="ru-RU" sz="2000" dirty="0"/>
              <a:t> для автоматического определения типа. </a:t>
            </a:r>
          </a:p>
        </p:txBody>
      </p:sp>
    </p:spTree>
    <p:extLst>
      <p:ext uri="{BB962C8B-B14F-4D97-AF65-F5344CB8AC3E}">
        <p14:creationId xmlns:p14="http://schemas.microsoft.com/office/powerpoint/2010/main" val="8991238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65125"/>
            <a:ext cx="1111685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for(</a:t>
            </a:r>
            <a:r>
              <a:rPr lang="ru-RU" sz="3600" dirty="0"/>
              <a:t>инициализация</a:t>
            </a:r>
            <a:r>
              <a:rPr lang="en-US" sz="3600" dirty="0"/>
              <a:t>; 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range-declaration</a:t>
            </a:r>
            <a:r>
              <a:rPr lang="ru-RU" sz="3600" dirty="0"/>
              <a:t> </a:t>
            </a:r>
            <a:r>
              <a:rPr lang="en-US" sz="3600" dirty="0"/>
              <a:t>: 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range-expression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199" y="1825625"/>
            <a:ext cx="966787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n-NO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 = {1,2,3}; </a:t>
            </a:r>
            <a:r>
              <a:rPr lang="nn-NO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auto 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nn-NO" b="0" dirty="0"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::cout &lt;&lt; i;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n-NO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ru-RU" sz="20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938109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</a:t>
            </a:r>
            <a:r>
              <a:rPr lang="ru-RU" sz="4000" dirty="0"/>
              <a:t>и области видимости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5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Также, как и </a:t>
            </a:r>
            <a:r>
              <a:rPr lang="en-US" sz="2000" dirty="0">
                <a:latin typeface="Consolas" panose="020B0609020204030204" pitchFamily="49" charset="0"/>
              </a:rPr>
              <a:t>if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>
                <a:latin typeface="Consolas" panose="020B0609020204030204" pitchFamily="49" charset="0"/>
              </a:rPr>
              <a:t>while</a:t>
            </a:r>
            <a:r>
              <a:rPr lang="ru-RU" sz="2000" dirty="0"/>
              <a:t>, так и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 </a:t>
            </a:r>
            <a:r>
              <a:rPr lang="ru-RU" sz="2000" dirty="0"/>
              <a:t>создаёт свою область видимости.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48CA563-CA11-40F4-BC61-4B883A23BEC7}"/>
              </a:ext>
            </a:extLst>
          </p:cNvPr>
          <p:cNvSpPr txBox="1">
            <a:spLocks/>
          </p:cNvSpPr>
          <p:nvPr/>
        </p:nvSpPr>
        <p:spPr>
          <a:xfrm>
            <a:off x="882808" y="3038574"/>
            <a:ext cx="5588429" cy="240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ОК, нарушаем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ODR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B9A4908-F1A9-4657-8C07-DD3B70270A3E}"/>
              </a:ext>
            </a:extLst>
          </p:cNvPr>
          <p:cNvSpPr txBox="1">
            <a:spLocks/>
          </p:cNvSpPr>
          <p:nvPr/>
        </p:nvSpPr>
        <p:spPr>
          <a:xfrm>
            <a:off x="6801866" y="3061011"/>
            <a:ext cx="5588429" cy="2408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n-NO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n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</a:t>
            </a:r>
            <a:r>
              <a:rPr lang="nn-NO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n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n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nn-NO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-</a:t>
            </a:r>
            <a:r>
              <a:rPr lang="nn-NO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nn-NO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ОК</a:t>
            </a:r>
            <a:endParaRPr lang="nn-NO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n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 &lt;&lt; i;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n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n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n-NO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912705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EC307-0DD0-EABC-2D32-705441907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24F36-D7B7-8084-B198-74BBF054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Jump Statements (</a:t>
            </a:r>
            <a:r>
              <a:rPr lang="ru-RU" sz="4000" b="1" dirty="0" err="1"/>
              <a:t>Стейтменты</a:t>
            </a:r>
            <a:r>
              <a:rPr lang="ru-RU" sz="4000" b="1" dirty="0"/>
              <a:t> перехода)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1559A-E0DE-272A-0BA1-1C4AB271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999" y="2000719"/>
            <a:ext cx="1020918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В стандарте указано </a:t>
            </a:r>
            <a:r>
              <a:rPr lang="en-US" sz="2400" dirty="0"/>
              <a:t>5</a:t>
            </a:r>
            <a:r>
              <a:rPr lang="ru-RU" sz="2400" dirty="0"/>
              <a:t> видов:</a:t>
            </a:r>
            <a:endParaRPr lang="en-US" sz="2400" dirty="0"/>
          </a:p>
          <a:p>
            <a:r>
              <a:rPr lang="en-US" sz="2400" dirty="0"/>
              <a:t>break;</a:t>
            </a:r>
          </a:p>
          <a:p>
            <a:r>
              <a:rPr lang="en-US" sz="2400" dirty="0"/>
              <a:t>continue;</a:t>
            </a:r>
          </a:p>
          <a:p>
            <a:r>
              <a:rPr lang="en-US" sz="2400" dirty="0"/>
              <a:t>return</a:t>
            </a:r>
            <a:r>
              <a:rPr lang="ru-RU" sz="2400" dirty="0"/>
              <a:t>. Прерывание и выход из функции (будет рассмотрен позже)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co_­return</a:t>
            </a:r>
            <a:r>
              <a:rPr lang="ru-RU" sz="2400" dirty="0"/>
              <a:t>. Приостановка и выход из </a:t>
            </a:r>
            <a:r>
              <a:rPr lang="ru-RU" sz="2400" dirty="0" err="1"/>
              <a:t>корутины</a:t>
            </a:r>
            <a:r>
              <a:rPr lang="ru-RU" sz="2400" dirty="0"/>
              <a:t> (будет рассмотрен позже)</a:t>
            </a:r>
            <a:r>
              <a:rPr lang="en-US" sz="2400" dirty="0"/>
              <a:t>;</a:t>
            </a:r>
          </a:p>
          <a:p>
            <a:r>
              <a:rPr lang="ru-RU" sz="2400" dirty="0" err="1"/>
              <a:t>got</a:t>
            </a:r>
            <a:r>
              <a:rPr lang="en-US" sz="2400" dirty="0"/>
              <a:t>o.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331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FF85A-53AC-3A16-9741-066377F8C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74576-352D-C4A4-3E0E-B1BAD790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solidFill>
                  <a:srgbClr val="333333"/>
                </a:solidFill>
              </a:rPr>
              <a:t>Программа</a:t>
            </a:r>
            <a:endParaRPr lang="ru-RU" sz="4000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0951343-1365-9466-629A-4BDD50EE0EE1}"/>
              </a:ext>
            </a:extLst>
          </p:cNvPr>
          <p:cNvGrpSpPr/>
          <p:nvPr/>
        </p:nvGrpSpPr>
        <p:grpSpPr>
          <a:xfrm>
            <a:off x="4949682" y="2242981"/>
            <a:ext cx="2166733" cy="3722015"/>
            <a:chOff x="4581936" y="2103833"/>
            <a:chExt cx="2166733" cy="3722015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777EE8BB-EE9A-8958-EC8E-4F5977F8206B}"/>
                </a:ext>
              </a:extLst>
            </p:cNvPr>
            <p:cNvGrpSpPr/>
            <p:nvPr/>
          </p:nvGrpSpPr>
          <p:grpSpPr>
            <a:xfrm>
              <a:off x="4830414" y="2103833"/>
              <a:ext cx="1918255" cy="3722015"/>
              <a:chOff x="4830414" y="2103833"/>
              <a:chExt cx="1918255" cy="3722015"/>
            </a:xfrm>
          </p:grpSpPr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7BF6A01-4D3F-395A-E550-142B5638DA4A}"/>
                  </a:ext>
                </a:extLst>
              </p:cNvPr>
              <p:cNvSpPr/>
              <p:nvPr/>
            </p:nvSpPr>
            <p:spPr>
              <a:xfrm>
                <a:off x="4830415" y="3651740"/>
                <a:ext cx="1918254" cy="165891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B2F0653D-9CD8-993A-F9BB-3A17FB35227B}"/>
                  </a:ext>
                </a:extLst>
              </p:cNvPr>
              <p:cNvSpPr/>
              <p:nvPr/>
            </p:nvSpPr>
            <p:spPr>
              <a:xfrm>
                <a:off x="4830414" y="2103833"/>
                <a:ext cx="1182760" cy="43953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dirty="0"/>
                  <a:t>Стейтмент</a:t>
                </a:r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5F7AE07-A926-0002-59EF-29D06260F9F7}"/>
                  </a:ext>
                </a:extLst>
              </p:cNvPr>
              <p:cNvSpPr/>
              <p:nvPr/>
            </p:nvSpPr>
            <p:spPr>
              <a:xfrm>
                <a:off x="4830415" y="2619022"/>
                <a:ext cx="1182760" cy="43953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dirty="0"/>
                  <a:t>Стейтмент</a:t>
                </a:r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BBCD421B-E26D-110B-CB37-B9019EA816E2}"/>
                  </a:ext>
                </a:extLst>
              </p:cNvPr>
              <p:cNvSpPr/>
              <p:nvPr/>
            </p:nvSpPr>
            <p:spPr>
              <a:xfrm>
                <a:off x="4830415" y="3135381"/>
                <a:ext cx="1182760" cy="43953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dirty="0"/>
                  <a:t>Стейтмент</a:t>
                </a:r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D4C5523C-BED9-8673-CEEC-41C68D5019E9}"/>
                  </a:ext>
                </a:extLst>
              </p:cNvPr>
              <p:cNvSpPr/>
              <p:nvPr/>
            </p:nvSpPr>
            <p:spPr>
              <a:xfrm>
                <a:off x="5421794" y="3727390"/>
                <a:ext cx="1182760" cy="43953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dirty="0"/>
                  <a:t>Стейтмент</a:t>
                </a:r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F3F28FFE-3F7B-BEFB-F656-33206E276AA3}"/>
                  </a:ext>
                </a:extLst>
              </p:cNvPr>
              <p:cNvSpPr/>
              <p:nvPr/>
            </p:nvSpPr>
            <p:spPr>
              <a:xfrm>
                <a:off x="5421794" y="4243749"/>
                <a:ext cx="1182760" cy="43953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dirty="0"/>
                  <a:t>Стейтмент</a:t>
                </a:r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A597A9A8-7759-D035-AD8E-AA8FA1DBAB6B}"/>
                  </a:ext>
                </a:extLst>
              </p:cNvPr>
              <p:cNvSpPr/>
              <p:nvPr/>
            </p:nvSpPr>
            <p:spPr>
              <a:xfrm>
                <a:off x="5421794" y="4760108"/>
                <a:ext cx="1182760" cy="43953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dirty="0"/>
                  <a:t>Стейтмент</a:t>
                </a:r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269D0808-FA47-E64D-F3A0-CF62E86C5306}"/>
                  </a:ext>
                </a:extLst>
              </p:cNvPr>
              <p:cNvSpPr/>
              <p:nvPr/>
            </p:nvSpPr>
            <p:spPr>
              <a:xfrm>
                <a:off x="4830414" y="5386309"/>
                <a:ext cx="1182760" cy="439539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ru-RU" sz="1400" dirty="0"/>
                  <a:t>Стейтмент</a:t>
                </a:r>
              </a:p>
            </p:txBody>
          </p:sp>
        </p:grp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E2E201C1-B1CD-27EA-9EE4-1A6CDF699F5E}"/>
                </a:ext>
              </a:extLst>
            </p:cNvPr>
            <p:cNvCxnSpPr>
              <a:cxnSpLocks/>
            </p:cNvCxnSpPr>
            <p:nvPr/>
          </p:nvCxnSpPr>
          <p:spPr>
            <a:xfrm>
              <a:off x="4581936" y="2103833"/>
              <a:ext cx="0" cy="3722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33122C-85EE-6261-694A-C14C28D78AE2}"/>
              </a:ext>
            </a:extLst>
          </p:cNvPr>
          <p:cNvSpPr txBox="1"/>
          <p:nvPr/>
        </p:nvSpPr>
        <p:spPr>
          <a:xfrm>
            <a:off x="3416574" y="1796829"/>
            <a:ext cx="1781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6A6CD3-E0C1-E15D-423E-E85C66221521}"/>
              </a:ext>
            </a:extLst>
          </p:cNvPr>
          <p:cNvSpPr txBox="1"/>
          <p:nvPr/>
        </p:nvSpPr>
        <p:spPr>
          <a:xfrm>
            <a:off x="4688782" y="6040646"/>
            <a:ext cx="1182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02510-E753-BB72-8FB3-BD38B3E7E8D1}"/>
              </a:ext>
            </a:extLst>
          </p:cNvPr>
          <p:cNvSpPr txBox="1"/>
          <p:nvPr/>
        </p:nvSpPr>
        <p:spPr>
          <a:xfrm>
            <a:off x="7653133" y="2397270"/>
            <a:ext cx="1858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исполняется и НЕ возвращает значение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259A437-07EA-1ADD-90B4-5C12A0A4532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6505158" y="2484783"/>
            <a:ext cx="1147975" cy="17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30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break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Разрешено использовать только в </a:t>
            </a:r>
            <a:r>
              <a:rPr lang="en-US" sz="2000" dirty="0"/>
              <a:t>switch </a:t>
            </a:r>
            <a:r>
              <a:rPr lang="ru-RU" sz="2000" dirty="0"/>
              <a:t>и циклах. Приводит к немедленному выходу за пределы </a:t>
            </a:r>
            <a:r>
              <a:rPr lang="en-US" sz="2000" dirty="0"/>
              <a:t>switch </a:t>
            </a:r>
            <a:r>
              <a:rPr lang="ru-RU" sz="2000" dirty="0"/>
              <a:t>или цикла соответственно.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48CA563-CA11-40F4-BC61-4B883A23BEC7}"/>
              </a:ext>
            </a:extLst>
          </p:cNvPr>
          <p:cNvSpPr txBox="1">
            <a:spLocks/>
          </p:cNvSpPr>
          <p:nvPr/>
        </p:nvSpPr>
        <p:spPr>
          <a:xfrm>
            <a:off x="715544" y="3562678"/>
            <a:ext cx="2975514" cy="1633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CD72187-39CF-4129-B3E4-90145D583459}"/>
              </a:ext>
            </a:extLst>
          </p:cNvPr>
          <p:cNvSpPr txBox="1">
            <a:spLocks/>
          </p:cNvSpPr>
          <p:nvPr/>
        </p:nvSpPr>
        <p:spPr>
          <a:xfrm>
            <a:off x="3936387" y="3562675"/>
            <a:ext cx="1908714" cy="1633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02C0E92-57BB-44F9-A9E6-6F947DE70EA8}"/>
              </a:ext>
            </a:extLst>
          </p:cNvPr>
          <p:cNvSpPr txBox="1">
            <a:spLocks/>
          </p:cNvSpPr>
          <p:nvPr/>
        </p:nvSpPr>
        <p:spPr>
          <a:xfrm>
            <a:off x="6090430" y="3562672"/>
            <a:ext cx="2142890" cy="1633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D966940-3264-4120-9456-B17729AE6A22}"/>
              </a:ext>
            </a:extLst>
          </p:cNvPr>
          <p:cNvSpPr txBox="1">
            <a:spLocks/>
          </p:cNvSpPr>
          <p:nvPr/>
        </p:nvSpPr>
        <p:spPr>
          <a:xfrm>
            <a:off x="8478649" y="3562672"/>
            <a:ext cx="3412270" cy="1633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EC920DBD-E113-4085-AC5F-32903615BD59}"/>
              </a:ext>
            </a:extLst>
          </p:cNvPr>
          <p:cNvCxnSpPr/>
          <p:nvPr/>
        </p:nvCxnSpPr>
        <p:spPr>
          <a:xfrm rot="10800000" flipV="1">
            <a:off x="1103971" y="4379565"/>
            <a:ext cx="947854" cy="649632"/>
          </a:xfrm>
          <a:prstGeom prst="bentConnector3">
            <a:avLst>
              <a:gd name="adj1" fmla="val -135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E811ACA1-06EE-4F4D-A6B3-783FE5745B7C}"/>
              </a:ext>
            </a:extLst>
          </p:cNvPr>
          <p:cNvCxnSpPr/>
          <p:nvPr/>
        </p:nvCxnSpPr>
        <p:spPr>
          <a:xfrm rot="10800000" flipV="1">
            <a:off x="4257673" y="4379559"/>
            <a:ext cx="947854" cy="649632"/>
          </a:xfrm>
          <a:prstGeom prst="bentConnector3">
            <a:avLst>
              <a:gd name="adj1" fmla="val -629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94631DDD-3346-4636-AD61-6FCA1D917C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21088" y="4468222"/>
            <a:ext cx="649632" cy="472306"/>
          </a:xfrm>
          <a:prstGeom prst="bentConnector3">
            <a:avLst>
              <a:gd name="adj1" fmla="val 2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789E435C-E5B1-4CA8-9860-5FBF2BBEBC79}"/>
              </a:ext>
            </a:extLst>
          </p:cNvPr>
          <p:cNvCxnSpPr>
            <a:cxnSpLocks/>
            <a:stCxn id="8" idx="3"/>
          </p:cNvCxnSpPr>
          <p:nvPr/>
        </p:nvCxnSpPr>
        <p:spPr>
          <a:xfrm flipH="1">
            <a:off x="8814805" y="4379566"/>
            <a:ext cx="3076114" cy="649625"/>
          </a:xfrm>
          <a:prstGeom prst="bentConnector3">
            <a:avLst>
              <a:gd name="adj1" fmla="val -30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2012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continue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850" cy="4351338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ru-RU" sz="2000" dirty="0"/>
              <a:t>Разрешено использовать только в циклах. Приводит к пропуску кода, расположенного после </a:t>
            </a:r>
            <a:r>
              <a:rPr lang="en-US" sz="2000" dirty="0"/>
              <a:t>continue</a:t>
            </a:r>
            <a:r>
              <a:rPr lang="ru-RU" sz="2000" dirty="0"/>
              <a:t> и до конца тела цикла. Цикл не прерывается.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48CA563-CA11-40F4-BC61-4B883A23BEC7}"/>
              </a:ext>
            </a:extLst>
          </p:cNvPr>
          <p:cNvSpPr txBox="1">
            <a:spLocks/>
          </p:cNvSpPr>
          <p:nvPr/>
        </p:nvSpPr>
        <p:spPr>
          <a:xfrm>
            <a:off x="1819511" y="3562678"/>
            <a:ext cx="2975514" cy="1633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5CD72187-39CF-4129-B3E4-90145D583459}"/>
              </a:ext>
            </a:extLst>
          </p:cNvPr>
          <p:cNvSpPr txBox="1">
            <a:spLocks/>
          </p:cNvSpPr>
          <p:nvPr/>
        </p:nvSpPr>
        <p:spPr>
          <a:xfrm>
            <a:off x="5374886" y="3562675"/>
            <a:ext cx="1908714" cy="1633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02C0E92-57BB-44F9-A9E6-6F947DE70EA8}"/>
              </a:ext>
            </a:extLst>
          </p:cNvPr>
          <p:cNvSpPr txBox="1">
            <a:spLocks/>
          </p:cNvSpPr>
          <p:nvPr/>
        </p:nvSpPr>
        <p:spPr>
          <a:xfrm>
            <a:off x="8131094" y="3562672"/>
            <a:ext cx="2142890" cy="1633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ru-RU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EC920DBD-E113-4085-AC5F-32903615BD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5692" y="4609588"/>
            <a:ext cx="649633" cy="189571"/>
          </a:xfrm>
          <a:prstGeom prst="bentConnector3">
            <a:avLst>
              <a:gd name="adj1" fmla="val 2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66638732-3803-4100-AB5D-C113AB4CA3A9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43196" y="4609588"/>
            <a:ext cx="649633" cy="189571"/>
          </a:xfrm>
          <a:prstGeom prst="bentConnector3">
            <a:avLst>
              <a:gd name="adj1" fmla="val 2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E8C2D737-26A7-4B6F-8CAF-F42F16DCFA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499404" y="4609588"/>
            <a:ext cx="649633" cy="189571"/>
          </a:xfrm>
          <a:prstGeom prst="bentConnector3">
            <a:avLst>
              <a:gd name="adj1" fmla="val 2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289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A4FA3-C093-9286-B6E8-0E385E36F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08CB0-6A46-BEFC-4606-A2585283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Exception Handling Statements (</a:t>
            </a:r>
            <a:r>
              <a:rPr lang="ru-RU" sz="2800" b="1" dirty="0"/>
              <a:t>Стейтменты обработки исключений)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8085BF-E62D-4BE2-0663-2DB0B316B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825625"/>
            <a:ext cx="9753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 который может бросить исключение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e)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Обработка исключения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Бросае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м исключение</a:t>
            </a: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statement;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exception_object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635037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550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4613</TotalTime>
  <Words>5633</Words>
  <Application>Microsoft Office PowerPoint</Application>
  <PresentationFormat>Широкоэкранный</PresentationFormat>
  <Paragraphs>1188</Paragraphs>
  <Slides>93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93</vt:i4>
      </vt:variant>
    </vt:vector>
  </HeadingPairs>
  <TitlesOfParts>
    <vt:vector size="99" baseType="lpstr">
      <vt:lpstr>Arial</vt:lpstr>
      <vt:lpstr>Calibri</vt:lpstr>
      <vt:lpstr>Calibri Light</vt:lpstr>
      <vt:lpstr>Consolas</vt:lpstr>
      <vt:lpstr>Yandex Sans Text</vt:lpstr>
      <vt:lpstr>Тема Office</vt:lpstr>
      <vt:lpstr>Алгоритмизация и программирование</vt:lpstr>
      <vt:lpstr>Введём ограничения</vt:lpstr>
      <vt:lpstr>Модель программы</vt:lpstr>
      <vt:lpstr>Только один файл</vt:lpstr>
      <vt:lpstr>Всего 2 секции</vt:lpstr>
      <vt:lpstr>Минимальная программа</vt:lpstr>
      <vt:lpstr>Программа просто запускается</vt:lpstr>
      <vt:lpstr>Один поток</vt:lpstr>
      <vt:lpstr>Программа</vt:lpstr>
      <vt:lpstr>Виды стейтментов</vt:lpstr>
      <vt:lpstr>Виды стейтментов</vt:lpstr>
      <vt:lpstr>Expression Statement (Стейтмент-выражение)</vt:lpstr>
      <vt:lpstr>Empty Statement (Пустой стейтмент)</vt:lpstr>
      <vt:lpstr>Empty Statement (Пустой стейтмент)</vt:lpstr>
      <vt:lpstr>Выражение (expression)</vt:lpstr>
      <vt:lpstr>Литерал</vt:lpstr>
      <vt:lpstr>Операторы</vt:lpstr>
      <vt:lpstr>Приоритет операторов</vt:lpstr>
      <vt:lpstr>Ассоциативность операторов</vt:lpstr>
      <vt:lpstr>Ассоциативность операторов</vt:lpstr>
      <vt:lpstr>Комплексный пример</vt:lpstr>
      <vt:lpstr>Таблица приоритетов</vt:lpstr>
      <vt:lpstr>Expression Statement</vt:lpstr>
      <vt:lpstr>Expression Statement</vt:lpstr>
      <vt:lpstr>Compound Statement (Составной стейтмент / Блок)</vt:lpstr>
      <vt:lpstr>Compound Statement (Составной стейтмент / Блок)</vt:lpstr>
      <vt:lpstr>Compound Statement</vt:lpstr>
      <vt:lpstr>Declaration Statement (Стейтмент-объявления)</vt:lpstr>
      <vt:lpstr>Объявление переменной</vt:lpstr>
      <vt:lpstr>Declaration Statement</vt:lpstr>
      <vt:lpstr>Идентификатор (Identifier)</vt:lpstr>
      <vt:lpstr>Идентификатор</vt:lpstr>
      <vt:lpstr>Declaration Statement (Стейтмент-объявления)</vt:lpstr>
      <vt:lpstr>Declaration Statement (Стейтмент-объявления)</vt:lpstr>
      <vt:lpstr>Scope (Область видимости)</vt:lpstr>
      <vt:lpstr>Scope</vt:lpstr>
      <vt:lpstr>Объявление и Определение</vt:lpstr>
      <vt:lpstr>Повторное объявление</vt:lpstr>
      <vt:lpstr>Повторное определение</vt:lpstr>
      <vt:lpstr>Пространство имён C</vt:lpstr>
      <vt:lpstr>Пространство имён C</vt:lpstr>
      <vt:lpstr>Вложенные блоки</vt:lpstr>
      <vt:lpstr>Вложенные блоки</vt:lpstr>
      <vt:lpstr>Вложенные блоки</vt:lpstr>
      <vt:lpstr>Selection Statements (Стейтменты выбора)</vt:lpstr>
      <vt:lpstr>Условный оператор</vt:lpstr>
      <vt:lpstr>Тип bool </vt:lpstr>
      <vt:lpstr>Преобразование типа bool </vt:lpstr>
      <vt:lpstr>Преобразование типа bool </vt:lpstr>
      <vt:lpstr>Откуда берётся true и false</vt:lpstr>
      <vt:lpstr>Логические операторы</vt:lpstr>
      <vt:lpstr>Операторы сравнения. Возможные ошибки</vt:lpstr>
      <vt:lpstr>if</vt:lpstr>
      <vt:lpstr>if</vt:lpstr>
      <vt:lpstr>if(инициализация; проверка)</vt:lpstr>
      <vt:lpstr>if-else</vt:lpstr>
      <vt:lpstr>if-else</vt:lpstr>
      <vt:lpstr>if и область видимости</vt:lpstr>
      <vt:lpstr>if и область видимости</vt:lpstr>
      <vt:lpstr>if и область видимости</vt:lpstr>
      <vt:lpstr>if и область видимости</vt:lpstr>
      <vt:lpstr>Презентация PowerPoint</vt:lpstr>
      <vt:lpstr>If-else (ошибки)</vt:lpstr>
      <vt:lpstr>Тернарный оператор (?:)</vt:lpstr>
      <vt:lpstr>switch</vt:lpstr>
      <vt:lpstr>switch</vt:lpstr>
      <vt:lpstr>Labeled statement (Метка)</vt:lpstr>
      <vt:lpstr>switch</vt:lpstr>
      <vt:lpstr>Jump Statement break (Стейтмент перехода break)</vt:lpstr>
      <vt:lpstr>switch</vt:lpstr>
      <vt:lpstr>switch(инициализация; выражение)</vt:lpstr>
      <vt:lpstr>switch и области видимости</vt:lpstr>
      <vt:lpstr>Iteration Statements (Циклы)</vt:lpstr>
      <vt:lpstr>Jump Statement goto (Стейтмент перехода goto)</vt:lpstr>
      <vt:lpstr>Оператор цикла</vt:lpstr>
      <vt:lpstr>while</vt:lpstr>
      <vt:lpstr>while</vt:lpstr>
      <vt:lpstr>do-while</vt:lpstr>
      <vt:lpstr>do-while</vt:lpstr>
      <vt:lpstr>do-while и область видимости</vt:lpstr>
      <vt:lpstr>Оператор цикла for</vt:lpstr>
      <vt:lpstr>for</vt:lpstr>
      <vt:lpstr>for (выражение1; выражение2; выражение3)</vt:lpstr>
      <vt:lpstr>for</vt:lpstr>
      <vt:lpstr>range-based for</vt:lpstr>
      <vt:lpstr>for (range-declaration : range-expression)</vt:lpstr>
      <vt:lpstr>for(инициализация; range-declaration : range-expression)</vt:lpstr>
      <vt:lpstr>for и области видимости</vt:lpstr>
      <vt:lpstr>Jump Statements (Стейтменты перехода)</vt:lpstr>
      <vt:lpstr>break</vt:lpstr>
      <vt:lpstr>continue</vt:lpstr>
      <vt:lpstr>Exception Handling Statements (Стейтменты обработки исключений)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Professional</dc:creator>
  <cp:lastModifiedBy>Professional</cp:lastModifiedBy>
  <cp:revision>415</cp:revision>
  <dcterms:created xsi:type="dcterms:W3CDTF">2022-09-17T16:00:43Z</dcterms:created>
  <dcterms:modified xsi:type="dcterms:W3CDTF">2025-09-21T19:55:30Z</dcterms:modified>
</cp:coreProperties>
</file>