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8" r:id="rId2"/>
    <p:sldId id="439" r:id="rId3"/>
    <p:sldId id="365" r:id="rId4"/>
    <p:sldId id="366" r:id="rId5"/>
    <p:sldId id="440" r:id="rId6"/>
    <p:sldId id="370" r:id="rId7"/>
    <p:sldId id="371" r:id="rId8"/>
    <p:sldId id="363" r:id="rId9"/>
    <p:sldId id="364" r:id="rId10"/>
    <p:sldId id="367" r:id="rId11"/>
    <p:sldId id="378" r:id="rId12"/>
    <p:sldId id="369" r:id="rId13"/>
    <p:sldId id="416" r:id="rId14"/>
    <p:sldId id="441" r:id="rId15"/>
    <p:sldId id="442" r:id="rId16"/>
    <p:sldId id="375" r:id="rId17"/>
    <p:sldId id="421" r:id="rId18"/>
    <p:sldId id="419" r:id="rId19"/>
    <p:sldId id="377" r:id="rId20"/>
    <p:sldId id="422" r:id="rId21"/>
    <p:sldId id="423" r:id="rId22"/>
    <p:sldId id="379" r:id="rId23"/>
    <p:sldId id="410" r:id="rId24"/>
    <p:sldId id="380" r:id="rId25"/>
    <p:sldId id="443" r:id="rId26"/>
    <p:sldId id="427" r:id="rId27"/>
    <p:sldId id="381" r:id="rId28"/>
    <p:sldId id="425" r:id="rId29"/>
    <p:sldId id="424" r:id="rId30"/>
    <p:sldId id="426" r:id="rId31"/>
    <p:sldId id="383" r:id="rId32"/>
    <p:sldId id="350" r:id="rId33"/>
    <p:sldId id="384" r:id="rId34"/>
    <p:sldId id="386" r:id="rId35"/>
    <p:sldId id="388" r:id="rId36"/>
    <p:sldId id="444" r:id="rId37"/>
    <p:sldId id="445" r:id="rId38"/>
    <p:sldId id="389" r:id="rId39"/>
    <p:sldId id="387" r:id="rId40"/>
    <p:sldId id="429" r:id="rId41"/>
    <p:sldId id="390" r:id="rId42"/>
    <p:sldId id="428" r:id="rId43"/>
    <p:sldId id="354" r:id="rId44"/>
    <p:sldId id="392" r:id="rId45"/>
    <p:sldId id="430" r:id="rId46"/>
    <p:sldId id="357" r:id="rId47"/>
    <p:sldId id="374" r:id="rId48"/>
    <p:sldId id="393" r:id="rId49"/>
    <p:sldId id="394" r:id="rId50"/>
    <p:sldId id="395" r:id="rId51"/>
    <p:sldId id="431" r:id="rId52"/>
    <p:sldId id="432" r:id="rId53"/>
    <p:sldId id="355" r:id="rId54"/>
    <p:sldId id="396" r:id="rId55"/>
    <p:sldId id="433" r:id="rId56"/>
    <p:sldId id="346" r:id="rId57"/>
    <p:sldId id="434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398" r:id="rId66"/>
    <p:sldId id="399" r:id="rId67"/>
    <p:sldId id="405" r:id="rId68"/>
    <p:sldId id="400" r:id="rId69"/>
    <p:sldId id="402" r:id="rId70"/>
    <p:sldId id="403" r:id="rId71"/>
    <p:sldId id="404" r:id="rId72"/>
    <p:sldId id="407" r:id="rId73"/>
    <p:sldId id="408" r:id="rId74"/>
    <p:sldId id="397" r:id="rId75"/>
    <p:sldId id="409" r:id="rId76"/>
    <p:sldId id="435" r:id="rId77"/>
    <p:sldId id="436" r:id="rId78"/>
    <p:sldId id="411" r:id="rId79"/>
    <p:sldId id="437" r:id="rId80"/>
    <p:sldId id="412" r:id="rId81"/>
    <p:sldId id="413" r:id="rId82"/>
    <p:sldId id="438" r:id="rId83"/>
    <p:sldId id="415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2EAD-67EA-43D1-B08F-B2A71CD358C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132D-5412-433D-B60E-E6D4A1CDF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3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1132D-5412-433D-B60E-E6D4A1CDF4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EIMSz3Er_8?si=AIPTD5d8ZlJgBq0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  <a:r>
              <a:rPr lang="en-US" sz="3200" dirty="0"/>
              <a:t> (C++)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Код побольше +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41423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DB277F-5D21-797F-09A2-F259906EE33D}"/>
              </a:ext>
            </a:extLst>
          </p:cNvPr>
          <p:cNvSpPr/>
          <p:nvPr/>
        </p:nvSpPr>
        <p:spPr>
          <a:xfrm>
            <a:off x="6642592" y="5325476"/>
            <a:ext cx="5264094" cy="1325563"/>
          </a:xfrm>
          <a:prstGeom prst="roundRect">
            <a:avLst>
              <a:gd name="adj" fmla="val 26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EBF8FB-4A32-B251-94CA-962DF18BF1DC}"/>
              </a:ext>
            </a:extLst>
          </p:cNvPr>
          <p:cNvSpPr/>
          <p:nvPr/>
        </p:nvSpPr>
        <p:spPr>
          <a:xfrm>
            <a:off x="6642592" y="1692999"/>
            <a:ext cx="5264094" cy="2937698"/>
          </a:xfrm>
          <a:prstGeom prst="roundRect">
            <a:avLst>
              <a:gd name="adj" fmla="val 26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7227B9-00DC-A734-C553-CC999FB9B0FE}"/>
              </a:ext>
            </a:extLst>
          </p:cNvPr>
          <p:cNvCxnSpPr>
            <a:cxnSpLocks/>
          </p:cNvCxnSpPr>
          <p:nvPr/>
        </p:nvCxnSpPr>
        <p:spPr>
          <a:xfrm>
            <a:off x="5895975" y="3148581"/>
            <a:ext cx="58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F7EA21-1F00-F2A5-DF64-30F2C9BDADB5}"/>
              </a:ext>
            </a:extLst>
          </p:cNvPr>
          <p:cNvCxnSpPr>
            <a:cxnSpLocks/>
          </p:cNvCxnSpPr>
          <p:nvPr/>
        </p:nvCxnSpPr>
        <p:spPr>
          <a:xfrm>
            <a:off x="5895975" y="3348291"/>
            <a:ext cx="423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1C01184-D398-1F20-B956-C9E666B0BB7A}"/>
              </a:ext>
            </a:extLst>
          </p:cNvPr>
          <p:cNvCxnSpPr/>
          <p:nvPr/>
        </p:nvCxnSpPr>
        <p:spPr>
          <a:xfrm>
            <a:off x="6319706" y="3348291"/>
            <a:ext cx="0" cy="25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22CA538-2298-BB96-7AD2-C12032C98538}"/>
              </a:ext>
            </a:extLst>
          </p:cNvPr>
          <p:cNvCxnSpPr>
            <a:cxnSpLocks/>
          </p:cNvCxnSpPr>
          <p:nvPr/>
        </p:nvCxnSpPr>
        <p:spPr>
          <a:xfrm>
            <a:off x="6319706" y="5913103"/>
            <a:ext cx="21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ACC7D-81A1-375B-507C-D808EEE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Виды подпрограмм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EA12-ED55-A170-5F99-4C8E62B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664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возвращает результат. Вызов функции может использоваться в других выражениях или в качестве правой части присваивания.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645AD"/>
                </a:solidFill>
              </a:rPr>
              <a:t>Процедура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НЕ возвращает результат. Вызов процедуры нельзя использовать в выражениях или в качестве правой части присваивания.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42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Плюсы разделения на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Уменьшение сложности: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Структура основной программы стала проще для понимания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Каждая отдельная подпрограмма</a:t>
            </a:r>
            <a:r>
              <a:rPr lang="en-US" sz="1600" dirty="0"/>
              <a:t> </a:t>
            </a:r>
            <a:r>
              <a:rPr lang="ru-RU" sz="1600" dirty="0"/>
              <a:t>тоже обладает небольшой сложностью</a:t>
            </a:r>
            <a:r>
              <a:rPr lang="en-US" sz="1600" dirty="0"/>
              <a:t>;</a:t>
            </a:r>
            <a:endParaRPr lang="ru-RU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Разработка происходит небольшими, законченными этапами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Проще покрыть текстами.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Повторное использование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Совместная работа над решением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848FA-28D8-773F-6039-C325B4E95D21}"/>
              </a:ext>
            </a:extLst>
          </p:cNvPr>
          <p:cNvSpPr/>
          <p:nvPr/>
        </p:nvSpPr>
        <p:spPr>
          <a:xfrm>
            <a:off x="7016691" y="5008227"/>
            <a:ext cx="4417503" cy="1168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Магическое число семь плюс-минус два («кошелёк Миллера») — 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34986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CB4F-FA15-C8FB-E36F-E6419A84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26C66-3F3C-2152-D013-343F6091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Сложный код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0E83D-5D30-4AC8-F729-757341E4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960" y="1958315"/>
            <a:ext cx="6881191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Сложный код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Многа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букав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..."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Простой код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7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Используем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0" y="2609385"/>
            <a:ext cx="10181063" cy="35675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Нужно выполнить 2 действия: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Объявить и определить функцию. В С++ процедуры не выделяют в отдельный тип подпрограмм, а тоже называют функциями. Чтобы в С++ создать функцию соответствующую определению процедуры, необходимо указать тип возвращаемого значения </a:t>
            </a:r>
            <a:r>
              <a:rPr lang="en-US" sz="1600" dirty="0">
                <a:latin typeface="Consolas" panose="020B0609020204030204" pitchFamily="49" charset="0"/>
              </a:rPr>
              <a:t>void</a:t>
            </a:r>
            <a:r>
              <a:rPr lang="en-US" sz="1600" dirty="0"/>
              <a:t> (</a:t>
            </a:r>
            <a:r>
              <a:rPr lang="ru-RU" sz="1600" dirty="0"/>
              <a:t>ничто</a:t>
            </a:r>
            <a:r>
              <a:rPr lang="en-US" sz="1600" dirty="0"/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Вызвать функцию.</a:t>
            </a: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3973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CB4F-FA15-C8FB-E36F-E6419A84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26C66-3F3C-2152-D013-343F6091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Простой код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0E83D-5D30-4AC8-F729-757341E4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56" y="1958315"/>
            <a:ext cx="6881191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и определяем функцию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print_words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Многа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букав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..."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print_words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функцию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2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Объявление  (англ. </a:t>
            </a:r>
            <a:r>
              <a:rPr lang="en-US" sz="4000" dirty="0"/>
              <a:t>declaration)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создаёт идентификатор и связывает его </a:t>
            </a:r>
            <a:r>
              <a:rPr lang="ru-RU" sz="2000" b="1" dirty="0"/>
              <a:t>с типом </a:t>
            </a:r>
            <a:r>
              <a:rPr lang="ru-RU" sz="2000" dirty="0"/>
              <a:t>некоторой программной сущности (переменной, функцией, типом, и т.д.).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используется, чтобы уведомить компилятор о существовании программной сущности </a:t>
            </a:r>
            <a:r>
              <a:rPr lang="ru-RU" sz="2000" b="1" dirty="0"/>
              <a:t>без её создания</a:t>
            </a:r>
            <a:r>
              <a:rPr lang="ru-RU" sz="2000" dirty="0"/>
              <a:t>, т.к. по не некоторым причинам она создаётся в другом месте.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Такие объявления обычно предшествуют определениям, поэтому их называют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forward declarations.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Объявление  (англ. </a:t>
            </a:r>
            <a:r>
              <a:rPr lang="en-US" sz="4000" dirty="0"/>
              <a:t>declaration)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1. Объявление переменной типа </a:t>
            </a:r>
            <a:r>
              <a:rPr lang="ru-RU" altLang="ru-RU" sz="1800" dirty="0" err="1">
                <a:solidFill>
                  <a:srgbClr val="2E2F30"/>
                </a:solidFill>
                <a:latin typeface="Inter"/>
              </a:rPr>
              <a:t>int</a:t>
            </a: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 из другого файла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2. Объявление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3. Объявление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4. Объявление шаблона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5. Объявление перечисления: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6. Объявление пространства имён: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7. Объявление шаблона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MyTemplateClass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Определение (англ. </a:t>
            </a:r>
            <a:r>
              <a:rPr lang="en-US" sz="4000" dirty="0"/>
              <a:t>definition)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создаёт идентификатор, программную сущность и устанавливает связь между ними.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Во время определения </a:t>
            </a:r>
            <a:r>
              <a:rPr lang="ru-RU" sz="2000" b="1" dirty="0"/>
              <a:t>создаётся</a:t>
            </a:r>
            <a:r>
              <a:rPr lang="ru-RU" sz="2000" dirty="0"/>
              <a:t> переменная, функция, класс, и т.д., а также описывается их свойства и поведение.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включаем в себя объявление и создание сущности.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сленге часто используют слово "объявление" даже в тех случаях когда код - это "определение".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</a:t>
            </a:r>
            <a:endParaRPr lang="en-US" sz="16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 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Прежде чем функцией можно будет пользоваться её нужно определить в коде. Функция не может быть определена внутри другой функции, только в глобально.</a:t>
            </a:r>
          </a:p>
          <a:p>
            <a:pPr marL="0" indent="0">
              <a:buNone/>
            </a:pPr>
            <a:r>
              <a:rPr lang="ru-RU" sz="2000" dirty="0"/>
              <a:t>Общая структура определения:</a:t>
            </a:r>
            <a:endParaRPr lang="en-US" sz="2000" dirty="0"/>
          </a:p>
          <a:p>
            <a:pPr marL="0" indent="0"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тип_результата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_функции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список_параметров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выполняемые_операторы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4C935-D603-4065-B1FE-F5FAFB17EF80}"/>
              </a:ext>
            </a:extLst>
          </p:cNvPr>
          <p:cNvCxnSpPr/>
          <p:nvPr/>
        </p:nvCxnSpPr>
        <p:spPr>
          <a:xfrm>
            <a:off x="7477125" y="30289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781F71-EC74-9520-6538-5F071D4331C3}"/>
              </a:ext>
            </a:extLst>
          </p:cNvPr>
          <p:cNvCxnSpPr>
            <a:cxnSpLocks/>
          </p:cNvCxnSpPr>
          <p:nvPr/>
        </p:nvCxnSpPr>
        <p:spPr>
          <a:xfrm>
            <a:off x="1143000" y="4010025"/>
            <a:ext cx="6753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5D3B20-9AAC-BA0D-D03B-15054449959D}"/>
              </a:ext>
            </a:extLst>
          </p:cNvPr>
          <p:cNvCxnSpPr/>
          <p:nvPr/>
        </p:nvCxnSpPr>
        <p:spPr>
          <a:xfrm>
            <a:off x="7896225" y="3028950"/>
            <a:ext cx="0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4A3-0520-D028-7A72-7674F41DD826}"/>
              </a:ext>
            </a:extLst>
          </p:cNvPr>
          <p:cNvSpPr txBox="1"/>
          <p:nvPr/>
        </p:nvSpPr>
        <p:spPr>
          <a:xfrm>
            <a:off x="8002035" y="333482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66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Модель программы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FE7015A-856E-40EB-AB97-7B9745F7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780015"/>
            <a:ext cx="9753600" cy="3969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монолит с вводом и выводом только в консоль</a:t>
            </a:r>
            <a:endParaRPr lang="ru-RU" sz="2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10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Прототип функции – это часть определения с точкой с запятой вместо тела функции. Прототип – это объявление функции без её определения. Используется, чтобы добавить идентификатор в область видимости. Компилятор использует прототип, чтобы проверить правильность использования идентификатора в коде и сгенерировать правильный код, который в дальнейшем будет использовать линкер.</a:t>
            </a: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166584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Прототип функции может быть указан любое количество раз в коде. Прототип можно указывать не только на глобальном уровне, но и внутри функций, пространств имён, блоков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прототип, чтобы компилятор знал о функции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&lt; b)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0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Сигнатура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объявления функции которая используется компилятором для того, чтобы однозначно отличить одну функцию от другой. Функции с одинаковой сигнатурой с точки зрения компилятора не различимы и считаются переопределением.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Обычно в сигнатуру входит: название функции и типы параметров, но в зависимости от языка понятие сигнатуры может меняться.</a:t>
            </a:r>
            <a:endParaRPr lang="en-US" sz="2000" dirty="0"/>
          </a:p>
          <a:p>
            <a:pPr marL="0" indent="0"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Тип возвращаемого значения не входит в сигнатуру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64395"/>
            <a:ext cx="11068820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Функции в </a:t>
            </a:r>
            <a:r>
              <a:rPr lang="en-US" sz="1800" dirty="0">
                <a:solidFill>
                  <a:srgbClr val="000000"/>
                </a:solidFill>
              </a:rPr>
              <a:t>C++ </a:t>
            </a:r>
            <a:r>
              <a:rPr lang="ru-RU" sz="1800" dirty="0">
                <a:solidFill>
                  <a:srgbClr val="000000"/>
                </a:solidFill>
              </a:rPr>
              <a:t>имеют определённый тип, так же как и переменные. Тип функции можно получить из прототипа функции если отбросить все идентификаторы указанные в нём: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заголовок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функции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Создать переменную или параметр функционального типа нельзя, но можно создать переменную или параметр типа указатель на функцию.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sv-S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9566" y="5542976"/>
            <a:ext cx="2994259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AF26F5D-36A1-B7D4-088F-DC0146E967C3}"/>
              </a:ext>
            </a:extLst>
          </p:cNvPr>
          <p:cNvSpPr/>
          <p:nvPr/>
        </p:nvSpPr>
        <p:spPr>
          <a:xfrm>
            <a:off x="6744401" y="5142518"/>
            <a:ext cx="4923724" cy="1357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https://youtu.be/PEIMSz3Er_8?si=AIPTD5d8ZlJgBq0Y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6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Параметры функции (формальные параметры)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Через параметры функция получает входные данные. С точки зрения функции, параметры это её локальные переменные. Параметры указываются в скобках после имени функции. Для каждого параметра указывается тип</a:t>
            </a:r>
            <a:r>
              <a:rPr lang="en-US" sz="2000" dirty="0"/>
              <a:t> </a:t>
            </a:r>
            <a:r>
              <a:rPr lang="ru-RU" sz="2000" dirty="0"/>
              <a:t>и имя (как для обычной переменной)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Параметры разделяются запятыми. У каждого параметра должен быть указан тип индивидуально.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 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4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Аргументы функции (фактически параметры)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Аргументы функции – это конкретные значения или переменные, переданные функции к точке вызова.</a:t>
            </a:r>
          </a:p>
          <a:p>
            <a:pPr marL="0" indent="0">
              <a:buNone/>
            </a:pPr>
            <a:r>
              <a:rPr lang="ru-RU" sz="2000" dirty="0"/>
              <a:t>Аргументы передаются в функцию только по позиции (именованной передачи нет), т.е. первый аргумент будет советовать первому параметру функции, второй второму и т.д.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3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Произвольное число аргументов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В С++ произвольное число аргументов используется не часто, т.к. по историческим причинам эта возможно была довольно не безопасна и разработчики привыкли обходится без неё.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последних стандартах языка ситуация стала лучше, но всё равно использовать механизм произвольного числа аргументов по прежнему не очень удобно.</a:t>
            </a:r>
            <a:endParaRPr lang="en-US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3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(</a:t>
            </a:r>
            <a:r>
              <a:rPr lang="ru-RU" sz="3600" dirty="0"/>
              <a:t>до С++11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cstdarg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 (</a:t>
            </a:r>
            <a:r>
              <a:rPr lang="en-US" sz="3600" dirty="0" err="1"/>
              <a:t>initializer_list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list )   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{str1, str2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29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 </a:t>
            </a:r>
            <a:r>
              <a:rPr lang="en-US" sz="3600" dirty="0"/>
              <a:t>(variadic templates)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   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recursive variadic function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7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2059806"/>
            <a:ext cx="10044762" cy="41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1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/>
              <a:t>(C++17)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...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66744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C++ </a:t>
            </a:r>
            <a:r>
              <a:rPr lang="ru-RU" sz="2000" dirty="0">
                <a:solidFill>
                  <a:srgbClr val="000000"/>
                </a:solidFill>
              </a:rPr>
              <a:t>ф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ункции могут возвращать результат или не возвращать ничего.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не возвращает ничего, то в качестве типа указывается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 одно, то указывается тип возвращаемого значения: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Функция не может возвращать несколько значений одновременно. Чтобы это сделать нужно упаковать возвращаемые значения в кортеж или структуру и вернуть их.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295400"/>
            <a:ext cx="10515600" cy="477678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В С++ есть альтернативный синтаксис записи возвращаемого значения.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                                          C++11                                                           C++14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900" dirty="0">
              <a:solidFill>
                <a:srgbClr val="000000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900" dirty="0">
              <a:solidFill>
                <a:srgbClr val="000000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900" dirty="0">
              <a:solidFill>
                <a:srgbClr val="000000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1082"/>
              </p:ext>
            </p:extLst>
          </p:nvPr>
        </p:nvGraphicFramePr>
        <p:xfrm>
          <a:off x="927100" y="2329391"/>
          <a:ext cx="10728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8597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141532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  <a:gridCol w="3157871">
                  <a:extLst>
                    <a:ext uri="{9D8B030D-6E8A-4147-A177-3AD203B41FA5}">
                      <a16:colId xmlns:a16="http://schemas.microsoft.com/office/drawing/2014/main" val="21381766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01840"/>
              </p:ext>
            </p:extLst>
          </p:nvPr>
        </p:nvGraphicFramePr>
        <p:xfrm>
          <a:off x="927100" y="3554834"/>
          <a:ext cx="10728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648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181708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  <a:gridCol w="3079812">
                  <a:extLst>
                    <a:ext uri="{9D8B030D-6E8A-4147-A177-3AD203B41FA5}">
                      <a16:colId xmlns:a16="http://schemas.microsoft.com/office/drawing/2014/main" val="261465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677E7D3-4A64-C29F-6652-EF734550B815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Возвращаемые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return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можно, но не обязательно,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без указания значения. Используется для досрочного выхода из функции.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 значением совпадающим с типом возвращаемого значения указанного в заголовке или преобразуемым в него.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Для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</a:rPr>
              <a:t> сделано исключение, т.к. если не указать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 функция просто сама вернёт 0.</a:t>
            </a: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в теле функции, можно использовать произвольное количество раз.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Вызов функции возможен только в теле другой функции. Для этого нужно указать имя функции и в круглых скобках список аргументов, в том же количестве, в том же порядке и тех же типов, что и параметры в сигнатуре.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аргументов можно использовать как переменные, так и литералы (значения):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(one, two)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При вызове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исполнение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 Функция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вызывая функцию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 тоже 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. Т.е. функции как бы складываются в стопку (стек) и в этой стопке исполняется только та функция которая лежит на вершине.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2198CA-34C6-E63C-D023-C4B3258CC572}"/>
              </a:ext>
            </a:extLst>
          </p:cNvPr>
          <p:cNvSpPr/>
          <p:nvPr/>
        </p:nvSpPr>
        <p:spPr>
          <a:xfrm>
            <a:off x="516254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B29C36-C4AF-8A0A-D978-5674E39DEB10}"/>
              </a:ext>
            </a:extLst>
          </p:cNvPr>
          <p:cNvSpPr/>
          <p:nvPr/>
        </p:nvSpPr>
        <p:spPr>
          <a:xfrm>
            <a:off x="632459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D7D18-ED96-E84F-FCE7-705A44F766F5}"/>
              </a:ext>
            </a:extLst>
          </p:cNvPr>
          <p:cNvSpPr/>
          <p:nvPr/>
        </p:nvSpPr>
        <p:spPr>
          <a:xfrm>
            <a:off x="6324599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2A0ECB-456C-75D7-90DC-F16313BD4CA5}"/>
              </a:ext>
            </a:extLst>
          </p:cNvPr>
          <p:cNvSpPr/>
          <p:nvPr/>
        </p:nvSpPr>
        <p:spPr>
          <a:xfrm>
            <a:off x="7486650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9DB08D-1B3D-24F0-F043-2F593109A350}"/>
              </a:ext>
            </a:extLst>
          </p:cNvPr>
          <p:cNvSpPr/>
          <p:nvPr/>
        </p:nvSpPr>
        <p:spPr>
          <a:xfrm>
            <a:off x="7486650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905F2E-452F-D42B-E02C-17E13E68FCDC}"/>
              </a:ext>
            </a:extLst>
          </p:cNvPr>
          <p:cNvSpPr/>
          <p:nvPr/>
        </p:nvSpPr>
        <p:spPr>
          <a:xfrm>
            <a:off x="7486649" y="3609975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42D64-B164-041E-B0DE-94BB091AAE28}"/>
              </a:ext>
            </a:extLst>
          </p:cNvPr>
          <p:cNvSpPr/>
          <p:nvPr/>
        </p:nvSpPr>
        <p:spPr>
          <a:xfrm>
            <a:off x="8648701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20B857-B0B5-E074-6E24-67484BDFD83F}"/>
              </a:ext>
            </a:extLst>
          </p:cNvPr>
          <p:cNvSpPr/>
          <p:nvPr/>
        </p:nvSpPr>
        <p:spPr>
          <a:xfrm>
            <a:off x="8648701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E315AD-1C90-9652-0DE3-166EA322D51E}"/>
              </a:ext>
            </a:extLst>
          </p:cNvPr>
          <p:cNvSpPr/>
          <p:nvPr/>
        </p:nvSpPr>
        <p:spPr>
          <a:xfrm>
            <a:off x="9810752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88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вызываемой функции можно указать имя текущей функции. Таким образом, текущая функция станет на паузу, и начнёт исполнятся новая "копия" функции (на самом деле копируются только параметры и локальные переменные из-за чего может быть переполнен стек).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Классическая рекурсия - факториал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случай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 -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рекурсивный случай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5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Хвостовая рекурсия </a:t>
            </a:r>
            <a:r>
              <a:rPr lang="en-US" sz="4000" dirty="0"/>
              <a:t>(Tail Recursion)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Хвостовая рекурсия – частный случай рекурсии, при котором любой рекурсивный вызов является последней операцией перед возвратом из функции.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Такой вид рекурсии оптимизируется компиляторам С++. Для него не выделяются новые кадры на стеке, а </a:t>
            </a:r>
            <a:r>
              <a:rPr lang="ru-RU" sz="2000" dirty="0" err="1">
                <a:solidFill>
                  <a:srgbClr val="000000"/>
                </a:solidFill>
              </a:rPr>
              <a:t>переиспользуеются</a:t>
            </a:r>
            <a:r>
              <a:rPr lang="ru-RU" sz="2000" dirty="0">
                <a:solidFill>
                  <a:srgbClr val="000000"/>
                </a:solidFill>
              </a:rPr>
              <a:t> один.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Хвостовая рекурсия для факториала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factorial_tail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accumulator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accumulator;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factorial_tail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* accumulator);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Стек-трейс (</a:t>
            </a:r>
            <a:r>
              <a:rPr lang="en-US" sz="4000" dirty="0"/>
              <a:t>stack trace)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0" i="0" dirty="0">
                <a:effectLst/>
              </a:rPr>
              <a:t>Стек-трейс (</a:t>
            </a:r>
            <a:r>
              <a:rPr lang="ru-RU" sz="2000" b="0" i="0" dirty="0" err="1">
                <a:effectLst/>
              </a:rPr>
              <a:t>stack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trace</a:t>
            </a:r>
            <a:r>
              <a:rPr lang="ru-RU" sz="2000" b="0" i="0" dirty="0">
                <a:effectLst/>
              </a:rPr>
              <a:t>) – это информация о последовательности вызовов функций и методов. Стек-трейс полезен при поиске ошибок в коде</a:t>
            </a:r>
            <a:r>
              <a:rPr lang="en-US" sz="2000" dirty="0"/>
              <a:t>. </a:t>
            </a:r>
            <a:r>
              <a:rPr lang="ru-RU" sz="2000" dirty="0"/>
              <a:t>В настоящий момент стек-трейс без танцев с бубном получить не очень просто (в последующих стандартах обещают добавить).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Самым простой способ получить стек-трейс – использовать </a:t>
            </a:r>
            <a:r>
              <a:rPr lang="en-US" sz="2000" dirty="0"/>
              <a:t>breakpoint</a:t>
            </a:r>
            <a:r>
              <a:rPr lang="ru-RU" sz="2000" dirty="0"/>
              <a:t> и инструменты отладки. Большинство сред разработки позволяют это сделать максимально просто.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05E58-585D-44FB-30C5-8953DADE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7" y="3429000"/>
            <a:ext cx="5634448" cy="3041733"/>
          </a:xfrm>
          <a:prstGeom prst="rect">
            <a:avLst/>
          </a:prstGeom>
          <a:ln>
            <a:noFill/>
          </a:ln>
          <a:effectLst>
            <a:outerShdw blurRad="165100" algn="t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986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функцию можно вызвать: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Немедленно. Вызываем функцию обычным образом. При этом поток исполнения «перепрыгивает» из вызывающей функции в вызываемую и после её завершения возвращается обратно.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Отложенный вызов. В С++ нет встроенной возможности вызвать функцию отложенным образом. Вместо этого можно воспользоваться идиомой </a:t>
            </a:r>
            <a:r>
              <a:rPr lang="en-US" sz="1600" dirty="0">
                <a:solidFill>
                  <a:srgbClr val="000000"/>
                </a:solidFill>
              </a:rPr>
              <a:t>RAII</a:t>
            </a:r>
            <a:r>
              <a:rPr lang="ru-RU" sz="1600" dirty="0">
                <a:solidFill>
                  <a:srgbClr val="000000"/>
                </a:solidFill>
              </a:rPr>
              <a:t>, т.к. </a:t>
            </a:r>
            <a:r>
              <a:rPr lang="ru-RU" sz="1600" dirty="0" err="1">
                <a:solidFill>
                  <a:srgbClr val="000000"/>
                </a:solidFill>
              </a:rPr>
              <a:t>рантайм</a:t>
            </a:r>
            <a:r>
              <a:rPr lang="ru-RU" sz="1600" dirty="0">
                <a:solidFill>
                  <a:srgbClr val="000000"/>
                </a:solidFill>
              </a:rPr>
              <a:t> С++ гарантирует вызов деструктора объекта перед выходом из области видимости. Поэтому можно завернуть вызов функции в обёртку: 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BDC6827-BF16-08C8-1768-BD617CC9FD14}"/>
              </a:ext>
            </a:extLst>
          </p:cNvPr>
          <p:cNvSpPr/>
          <p:nvPr/>
        </p:nvSpPr>
        <p:spPr>
          <a:xfrm>
            <a:off x="1250281" y="4104809"/>
            <a:ext cx="5217194" cy="230551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std::function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функцию в деструкторе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99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Код побольше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1578544"/>
            <a:ext cx="1004476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828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2810107"/>
            <a:ext cx="10515599" cy="33764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параллельном потоке. В С++ нет встроенной возможности вызвать функцию в параллельном потоке. Вместо этого можно воспользоваться средствами стандартной библиотеки, например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или </a:t>
            </a:r>
            <a:r>
              <a:rPr lang="ru-RU" sz="2000" dirty="0" err="1">
                <a:solidFill>
                  <a:srgbClr val="000000"/>
                </a:solidFill>
              </a:rPr>
              <a:t>корутинами</a:t>
            </a:r>
            <a:r>
              <a:rPr lang="ru-RU" sz="2000" dirty="0">
                <a:solidFill>
                  <a:srgbClr val="000000"/>
                </a:solidFill>
              </a:rPr>
              <a:t> (начиная с С++20)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33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Немедленный вызов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Отложенный вызов: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Defer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[](){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6521215" y="24562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E30E6-9BDB-9936-10C7-171BB0B28468}"/>
              </a:ext>
            </a:extLst>
          </p:cNvPr>
          <p:cNvSpPr txBox="1"/>
          <p:nvPr/>
        </p:nvSpPr>
        <p:spPr>
          <a:xfrm>
            <a:off x="6521215" y="5263258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2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352551"/>
            <a:ext cx="10515599" cy="48340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потоке: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асинхронно: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9E4459-4045-C76F-95C5-299B84B371ED}"/>
              </a:ext>
            </a:extLst>
          </p:cNvPr>
          <p:cNvSpPr/>
          <p:nvPr/>
        </p:nvSpPr>
        <p:spPr>
          <a:xfrm>
            <a:off x="2472187" y="1666874"/>
            <a:ext cx="5388644" cy="235167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(other);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028B2BC-146B-C9A9-DAB1-37A886E941A1}"/>
              </a:ext>
            </a:extLst>
          </p:cNvPr>
          <p:cNvSpPr/>
          <p:nvPr/>
        </p:nvSpPr>
        <p:spPr>
          <a:xfrm>
            <a:off x="2472187" y="4316273"/>
            <a:ext cx="5388643" cy="235167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&lt;future&gt;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49C91-B0EE-9385-FA5B-33CC89D74329}"/>
              </a:ext>
            </a:extLst>
          </p:cNvPr>
          <p:cNvSpPr txBox="1"/>
          <p:nvPr/>
        </p:nvSpPr>
        <p:spPr>
          <a:xfrm>
            <a:off x="8226188" y="2525966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23242-EC8A-B69D-B588-DB54ACE639C5}"/>
              </a:ext>
            </a:extLst>
          </p:cNvPr>
          <p:cNvSpPr txBox="1"/>
          <p:nvPr/>
        </p:nvSpPr>
        <p:spPr>
          <a:xfrm>
            <a:off x="8226189" y="5030445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4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F861BA6-BB2B-A1CC-740B-B088542B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Передача данных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значению.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передаваемых </a:t>
            </a:r>
            <a:r>
              <a:rPr lang="ru-RU" sz="1500" b="1" dirty="0">
                <a:solidFill>
                  <a:srgbClr val="000000"/>
                </a:solidFill>
              </a:rPr>
              <a:t>данных</a:t>
            </a:r>
            <a:r>
              <a:rPr lang="ru-RU" sz="1500" dirty="0">
                <a:solidFill>
                  <a:srgbClr val="000000"/>
                </a:solidFill>
              </a:rPr>
              <a:t>. Следовательно вызываемая функция не имеет доступа к данным из вызывающей функции.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Стоит отметить, что происходит не глубокое копирование, т.е. если передать структуру, которая хранит указатель или ссылку на данные, то сама структура будет скопирована, а данные на которые она указывает нет.</a:t>
            </a:r>
          </a:p>
          <a:p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ru-RU" sz="1500" dirty="0">
                <a:solidFill>
                  <a:srgbClr val="000000"/>
                </a:solidFill>
              </a:rPr>
              <a:t>по указателю.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</a:t>
            </a:r>
            <a:r>
              <a:rPr lang="ru-RU" sz="1500" b="1" dirty="0">
                <a:solidFill>
                  <a:srgbClr val="000000"/>
                </a:solidFill>
              </a:rPr>
              <a:t>адресов</a:t>
            </a:r>
            <a:r>
              <a:rPr lang="ru-RU" sz="1500" dirty="0">
                <a:solidFill>
                  <a:srgbClr val="000000"/>
                </a:solidFill>
              </a:rPr>
              <a:t> передаваемых данных. Зная адрес размещения оригинальных данных вызываемая функция может прочитать и изменить данные вызывающей функции.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указателю в качестве параметра функции используются указатели, а в качестве аргумента – адреса данных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6362701" y="4130123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7799EBAF-0E8A-2AC7-27A5-FE8813971386}"/>
              </a:ext>
            </a:extLst>
          </p:cNvPr>
          <p:cNvSpPr/>
          <p:nvPr/>
        </p:nvSpPr>
        <p:spPr>
          <a:xfrm>
            <a:off x="11117018" y="1648000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4130123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6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ссылке. Ссылки на исходные данные. Следовательно вызываемая функция имеет доступа к данным из вызывающей функции и может их изменять.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ссылке к типу параметра добавляется амперсанд, весь остальной код остаётся таким же как и при передаче по значению.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1648001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3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32523"/>
            <a:ext cx="10448925" cy="4644439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333333"/>
                </a:solidFill>
              </a:rPr>
              <a:t>Квалификатор </a:t>
            </a:r>
            <a:r>
              <a:rPr lang="en-US" sz="2000" b="1" dirty="0">
                <a:solidFill>
                  <a:srgbClr val="333333"/>
                </a:solidFill>
              </a:rPr>
              <a:t>const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F49B58-9662-049E-E3F4-038C660BD012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Передача данных в функцию - </a:t>
            </a:r>
            <a:r>
              <a:rPr lang="en-US" sz="4000" dirty="0"/>
              <a:t>const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Переменные в памяти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CC1F434-4390-C298-118F-12D9B444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692623"/>
              </p:ext>
            </p:extLst>
          </p:nvPr>
        </p:nvGraphicFramePr>
        <p:xfrm>
          <a:off x="5915868" y="1831105"/>
          <a:ext cx="5437932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16115918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48426719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30745245"/>
                    </a:ext>
                  </a:extLst>
                </a:gridCol>
                <a:gridCol w="1753978">
                  <a:extLst>
                    <a:ext uri="{9D8B030D-6E8A-4147-A177-3AD203B41FA5}">
                      <a16:colId xmlns:a16="http://schemas.microsoft.com/office/drawing/2014/main" val="339420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0xc00007e028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0xc00007e020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мусор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0xc000074038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second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203569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490ED2-4BD0-9B61-9A06-F43105FCEC75}"/>
              </a:ext>
            </a:extLst>
          </p:cNvPr>
          <p:cNvSpPr/>
          <p:nvPr/>
        </p:nvSpPr>
        <p:spPr>
          <a:xfrm>
            <a:off x="939566" y="3314700"/>
            <a:ext cx="4356334" cy="222480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FAE024-84BB-3727-0483-DE543BD637C7}"/>
              </a:ext>
            </a:extLst>
          </p:cNvPr>
          <p:cNvCxnSpPr/>
          <p:nvPr/>
        </p:nvCxnSpPr>
        <p:spPr>
          <a:xfrm flipH="1">
            <a:off x="5372100" y="3124200"/>
            <a:ext cx="5437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23DA1C-6FAD-5AF0-D442-6F50C71EBE33}"/>
              </a:ext>
            </a:extLst>
          </p:cNvPr>
          <p:cNvCxnSpPr/>
          <p:nvPr/>
        </p:nvCxnSpPr>
        <p:spPr>
          <a:xfrm>
            <a:off x="5372100" y="3124200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5C6C3A-C9C7-5FF1-A2D5-6D417549413A}"/>
              </a:ext>
            </a:extLst>
          </p:cNvPr>
          <p:cNvCxnSpPr/>
          <p:nvPr/>
        </p:nvCxnSpPr>
        <p:spPr>
          <a:xfrm>
            <a:off x="5372100" y="4962525"/>
            <a:ext cx="54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04EA0-B1DF-4EFA-4EA0-53CBBE316E18}"/>
              </a:ext>
            </a:extLst>
          </p:cNvPr>
          <p:cNvCxnSpPr>
            <a:cxnSpLocks/>
          </p:cNvCxnSpPr>
          <p:nvPr/>
        </p:nvCxnSpPr>
        <p:spPr>
          <a:xfrm flipH="1">
            <a:off x="5124450" y="2770905"/>
            <a:ext cx="7914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9E20243-78D6-4E1F-D3F6-9620055D7A16}"/>
              </a:ext>
            </a:extLst>
          </p:cNvPr>
          <p:cNvCxnSpPr>
            <a:cxnSpLocks/>
          </p:cNvCxnSpPr>
          <p:nvPr/>
        </p:nvCxnSpPr>
        <p:spPr>
          <a:xfrm>
            <a:off x="5124450" y="2770905"/>
            <a:ext cx="0" cy="182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092B15-F582-6138-D2A7-55CF6F75F18C}"/>
              </a:ext>
            </a:extLst>
          </p:cNvPr>
          <p:cNvCxnSpPr>
            <a:cxnSpLocks/>
          </p:cNvCxnSpPr>
          <p:nvPr/>
        </p:nvCxnSpPr>
        <p:spPr>
          <a:xfrm flipV="1">
            <a:off x="5124450" y="4599705"/>
            <a:ext cx="791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227D705-68F5-FE3C-F786-9E69E1DC808C}"/>
              </a:ext>
            </a:extLst>
          </p:cNvPr>
          <p:cNvSpPr txBox="1">
            <a:spLocks/>
          </p:cNvSpPr>
          <p:nvPr/>
        </p:nvSpPr>
        <p:spPr>
          <a:xfrm>
            <a:off x="939567" y="1831104"/>
            <a:ext cx="4184882" cy="370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Состояние переменных в памяти сразу после вызова функции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3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предназначена для хранения адреса в памяти. Чтобы создать переменную-указатель нужно после типа данных поставить символ звёздочка: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double-a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pointer3;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вектора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3х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Переменная-указатель, как и любая другая, по умолчанию имеет мусорное значение, т.е. какой-то случайный адрес. Существует специальное значение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которое говорит о том, что этот указатель не хранит адрес (никуда не указывает). Из языка 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доступны ещё 2 способа "</a:t>
            </a:r>
            <a:r>
              <a:rPr lang="ru-RU" sz="1600" dirty="0" err="1">
                <a:solidFill>
                  <a:srgbClr val="000000"/>
                </a:solidFill>
              </a:rPr>
              <a:t>занулить</a:t>
            </a:r>
            <a:r>
              <a:rPr lang="ru-RU" sz="1600" dirty="0">
                <a:solidFill>
                  <a:srgbClr val="000000"/>
                </a:solidFill>
              </a:rPr>
              <a:t>" указатель, значение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</a:rPr>
              <a:t> и просто 0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Нулевой указатель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2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Указатели – получение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сохранить в переменную адрес его сначала нужно получить. Для этого используется оператор взятия адреса –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Его нужно написать перед именем объекта адрес которого нам нужен (например переменной) или получить как результат работы функции.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Положить в переменную что-то кроме адреса нельзя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value;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pointer2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ждёт адрес, а не значение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Совместимы только адреса объектов одного типа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адреса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0857"/>
          </a:xfrm>
        </p:spPr>
        <p:txBody>
          <a:bodyPr>
            <a:normAutofit/>
          </a:bodyPr>
          <a:lstStyle/>
          <a:p>
            <a:r>
              <a:rPr lang="ru-RU" sz="4400" dirty="0"/>
              <a:t>Снимаем ограничение на возможность писать код только в функции </a:t>
            </a:r>
            <a:r>
              <a:rPr lang="en-US" sz="4400" dirty="0"/>
              <a:t>main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10145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Указатели – доступ к значению через адрес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Зная адрес можно получить доступ к данным расположенным по этому адресу. Через адрес можно как читать данные, так и изменять их. Для получения доступа используется оператор разыменования (звёздочка) который нужно написать перед </a:t>
            </a:r>
            <a:r>
              <a:rPr lang="ru-RU" sz="1600" b="1" dirty="0">
                <a:solidFill>
                  <a:srgbClr val="000000"/>
                </a:solidFill>
              </a:rPr>
              <a:t>переменной-указателем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*pointer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имеет значение каким образом получен адрес, если к нему применить оператор разыменования, то мы получим то, на что указывает адрес. Если к результату применить оператор взятия адреса, то мы снова получим адрес и т.д.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*&amp;*&amp;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так. Это тоже самое, что и просто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Здесь операторы применяются справа налево (</a:t>
            </a:r>
            <a:r>
              <a:rPr lang="en-US" sz="1600" dirty="0">
                <a:solidFill>
                  <a:srgbClr val="000000"/>
                </a:solidFill>
              </a:rPr>
              <a:t>&lt;--</a:t>
            </a:r>
            <a:r>
              <a:rPr lang="ru-RU" sz="1600" dirty="0">
                <a:solidFill>
                  <a:srgbClr val="000000"/>
                </a:solidFill>
              </a:rPr>
              <a:t>) начиная от имени переменной.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7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Переменная-ссылка с точки зрения языка является </a:t>
            </a:r>
            <a:r>
              <a:rPr lang="ru-RU" sz="1600" b="1" dirty="0">
                <a:solidFill>
                  <a:srgbClr val="000000"/>
                </a:solidFill>
              </a:rPr>
              <a:t>указателем</a:t>
            </a:r>
            <a:r>
              <a:rPr lang="ru-RU" sz="1600" dirty="0">
                <a:solidFill>
                  <a:srgbClr val="000000"/>
                </a:solidFill>
              </a:rPr>
              <a:t>, к которому автоматически применяется оператор разыменования. Поэтому поменять адрес записанный в переменную-ссылку не получится, т.к. идентификатор будет автоматически </a:t>
            </a:r>
            <a:r>
              <a:rPr lang="ru-RU" sz="1600" dirty="0" err="1">
                <a:solidFill>
                  <a:srgbClr val="000000"/>
                </a:solidFill>
              </a:rPr>
              <a:t>разыменован</a:t>
            </a:r>
            <a:r>
              <a:rPr lang="ru-RU" sz="1600" dirty="0">
                <a:solidFill>
                  <a:srgbClr val="000000"/>
                </a:solidFill>
              </a:rPr>
              <a:t> и даст доступ к значению по хранимому адресу. Поэтому переменную-ссылку нужно инициализировать при создании.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 точки зрения программиста можно воспринимать переменную-ссылку как второе имя для переменной.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создать переменную-ссылку нужно после типа данных поставить символ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 = </a:t>
            </a:r>
            <a:r>
              <a:rPr lang="ru-RU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адресуемый_объект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Так нельзя</a:t>
            </a:r>
          </a:p>
          <a:p>
            <a:pPr marL="0" indent="0">
              <a:buNone/>
            </a:pP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 = 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ссылку на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35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Ссылки</a:t>
            </a:r>
            <a:r>
              <a:rPr lang="ru-RU" dirty="0"/>
              <a:t> – 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Под "капотом" ссылки используют адреса для доступа к памяти, поэтому ссылку можно взять только на объект у которого есть адрес.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 переменной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есть адрес</a:t>
            </a:r>
            <a:endParaRPr lang="en-US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Нельзя взять ссылку на ссылку, здесь мы получим адрес переменной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ref; 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ref2 –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ещё одна ссылка на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Брать ссылки можно только на объекты одного типа</a:t>
            </a:r>
            <a:b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объекта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values = {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=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безопасно, но можно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ref5;</a:t>
            </a:r>
          </a:p>
        </p:txBody>
      </p:sp>
    </p:spTree>
    <p:extLst>
      <p:ext uri="{BB962C8B-B14F-4D97-AF65-F5344CB8AC3E}">
        <p14:creationId xmlns:p14="http://schemas.microsoft.com/office/powerpoint/2010/main" val="2840164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5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5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5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500" dirty="0">
                <a:solidFill>
                  <a:srgbClr val="333333"/>
                </a:solidFill>
              </a:rPr>
              <a:t>Даёт доступ вызывающему коду к локальной переменной функции</a:t>
            </a:r>
            <a:r>
              <a:rPr lang="ru-RU" sz="15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5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6EE9EF-BAE1-3CD3-A75A-958F1605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Возврат</a:t>
            </a:r>
            <a:r>
              <a:rPr lang="ru-RU" dirty="0"/>
              <a:t>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Возврат</a:t>
            </a:r>
            <a:r>
              <a:rPr lang="ru-RU" dirty="0"/>
              <a:t>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значению. В этом случае вызывающая функция получит </a:t>
            </a:r>
            <a:r>
              <a:rPr lang="ru-RU" sz="1600" b="1" dirty="0">
                <a:solidFill>
                  <a:srgbClr val="000000"/>
                </a:solidFill>
              </a:rPr>
              <a:t>копию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данных</a:t>
            </a:r>
            <a:r>
              <a:rPr lang="ru-RU" sz="1600" dirty="0">
                <a:solidFill>
                  <a:srgbClr val="000000"/>
                </a:solidFill>
              </a:rPr>
              <a:t> которые были в вызываемой функции.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Существуют оптимизации </a:t>
            </a:r>
            <a:r>
              <a:rPr lang="en-US" sz="1600" dirty="0">
                <a:solidFill>
                  <a:srgbClr val="000000"/>
                </a:solidFill>
              </a:rPr>
              <a:t>RVO </a:t>
            </a:r>
            <a:r>
              <a:rPr lang="ru-RU" sz="1600" dirty="0">
                <a:solidFill>
                  <a:srgbClr val="000000"/>
                </a:solidFill>
              </a:rPr>
              <a:t>и </a:t>
            </a:r>
            <a:r>
              <a:rPr lang="en-US" sz="1600" dirty="0">
                <a:solidFill>
                  <a:srgbClr val="000000"/>
                </a:solidFill>
              </a:rPr>
              <a:t>NRVO</a:t>
            </a:r>
            <a:r>
              <a:rPr lang="ru-RU" sz="1600" dirty="0">
                <a:solidFill>
                  <a:srgbClr val="000000"/>
                </a:solidFill>
              </a:rPr>
              <a:t>, позволяющие пропустить операцию копирования и создать объект сразу в точке возврата.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Для объектов существует оптимизация </a:t>
            </a:r>
            <a:r>
              <a:rPr lang="en-US" sz="1600" dirty="0">
                <a:solidFill>
                  <a:srgbClr val="000000"/>
                </a:solidFill>
              </a:rPr>
              <a:t>copy elision</a:t>
            </a:r>
            <a:r>
              <a:rPr lang="ru-RU" sz="1600" dirty="0">
                <a:solidFill>
                  <a:srgbClr val="000000"/>
                </a:solidFill>
              </a:rPr>
              <a:t>, позволяющая не вызывать конструктор копирования в ряде случаев.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по указателю.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копии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адресов</a:t>
            </a:r>
            <a:r>
              <a:rPr lang="ru-RU" sz="1600" dirty="0">
                <a:solidFill>
                  <a:srgbClr val="000000"/>
                </a:solidFill>
              </a:rPr>
              <a:t> объектов созданных или переданных в вызываемую функцию.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указателю НЕ безопасен в случае возврата адреса локального объекта вызывающая функция получит непригодный для использования адрес,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адреса объектов созданных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0442A9-4BF7-4E7F-156E-355CC0D767B2}"/>
              </a:ext>
            </a:extLst>
          </p:cNvPr>
          <p:cNvSpPr/>
          <p:nvPr/>
        </p:nvSpPr>
        <p:spPr>
          <a:xfrm>
            <a:off x="7161445" y="4138889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470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Возврат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ссылке.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ссылку </a:t>
            </a:r>
            <a:r>
              <a:rPr lang="ru-RU" sz="1600" dirty="0">
                <a:solidFill>
                  <a:srgbClr val="000000"/>
                </a:solidFill>
              </a:rPr>
              <a:t>на возвращаемый объект.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</a:t>
            </a:r>
            <a:r>
              <a:rPr lang="ru-RU" sz="1600" dirty="0" err="1">
                <a:solidFill>
                  <a:srgbClr val="000000"/>
                </a:solidFill>
              </a:rPr>
              <a:t>сылке</a:t>
            </a:r>
            <a:r>
              <a:rPr lang="ru-RU" sz="1600" dirty="0">
                <a:solidFill>
                  <a:srgbClr val="000000"/>
                </a:solidFill>
              </a:rPr>
              <a:t> НЕ безопасен в случае возврата ссылки на локальный объект вызывающая функция получит непригодный для использования объект,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ссылку на объекты созданные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303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Возврат</a:t>
            </a:r>
            <a:r>
              <a:rPr lang="ru-RU" dirty="0"/>
              <a:t> нескольких значений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встроенного способа вернуть из функции несколько значений сразу. Чтобы это сделать нужно упаковать возвращаемые значения в кортеж или структуру и вернуть их: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упаковка в структуру.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упаковка в кортеж.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1034816" y="3457254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A68303F-7ECB-D42F-190E-1356E22BE42D}"/>
              </a:ext>
            </a:extLst>
          </p:cNvPr>
          <p:cNvSpPr/>
          <p:nvPr/>
        </p:nvSpPr>
        <p:spPr>
          <a:xfrm>
            <a:off x="6791325" y="3428358"/>
            <a:ext cx="4461109" cy="292516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Возврат нескольких значений</a:t>
            </a:r>
            <a:r>
              <a:rPr lang="en-US" sz="4000" dirty="0"/>
              <a:t> - </a:t>
            </a:r>
            <a:r>
              <a:rPr lang="ru-RU" sz="4000" dirty="0"/>
              <a:t>кортеж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качестве результата функции указываем кортеж и перечисляем в угловых скобках нужные типы.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вызывающей функции получаем кортеж или сразу распаковываем по переменным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3234F9F-26CF-F545-E866-D539EFA2AA39}"/>
              </a:ext>
            </a:extLst>
          </p:cNvPr>
          <p:cNvSpPr/>
          <p:nvPr/>
        </p:nvSpPr>
        <p:spPr>
          <a:xfrm>
            <a:off x="6568841" y="1503697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name;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(age, name, salary)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7FACD21-B77A-CD62-0CFF-B4B3C30677D7}"/>
              </a:ext>
            </a:extLst>
          </p:cNvPr>
          <p:cNvSpPr/>
          <p:nvPr/>
        </p:nvSpPr>
        <p:spPr>
          <a:xfrm>
            <a:off x="6568841" y="4404184"/>
            <a:ext cx="4461109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D8468D5-FCF7-5349-140C-F8E88ED33345}"/>
              </a:ext>
            </a:extLst>
          </p:cNvPr>
          <p:cNvSpPr/>
          <p:nvPr/>
        </p:nvSpPr>
        <p:spPr>
          <a:xfrm>
            <a:off x="1038225" y="4398293"/>
            <a:ext cx="4800601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66BEEF-C15A-0496-7B26-496E4B1FC901}"/>
              </a:ext>
            </a:extLst>
          </p:cNvPr>
          <p:cNvSpPr/>
          <p:nvPr/>
        </p:nvSpPr>
        <p:spPr>
          <a:xfrm>
            <a:off x="1038225" y="2833863"/>
            <a:ext cx="4800601" cy="140497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 вернуть кортеж</a:t>
            </a:r>
            <a:endParaRPr lang="ru-RU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Error until N4387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131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Функция </a:t>
            </a:r>
            <a:r>
              <a:rPr lang="en-US" sz="4400" dirty="0"/>
              <a:t>main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6106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Параметры функции </a:t>
            </a:r>
            <a:r>
              <a:rPr lang="en-US" sz="4000" dirty="0"/>
              <a:t>main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стандарте определены следующий прототипы для функции </a:t>
            </a:r>
            <a:r>
              <a:rPr lang="en-US" sz="1600" dirty="0">
                <a:solidFill>
                  <a:srgbClr val="000000"/>
                </a:solidFill>
              </a:rPr>
              <a:t>main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main();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Параметр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позволяет узнать сколько аргументов было передано программе. Параметр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позволяет получить аргументы переданные программе в виде массива строк за завершающим нулевым символом</a:t>
            </a:r>
            <a:r>
              <a:rPr lang="en-US" sz="1600" dirty="0">
                <a:solidFill>
                  <a:srgbClr val="000000"/>
                </a:solidFill>
              </a:rPr>
              <a:t> (C-</a:t>
            </a:r>
            <a:r>
              <a:rPr lang="ru-RU" sz="1600" dirty="0">
                <a:solidFill>
                  <a:srgbClr val="000000"/>
                </a:solidFill>
              </a:rPr>
              <a:t>строки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ru-RU" sz="160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02C5-1025-408F-5E06-ADB789C8F60C}"/>
              </a:ext>
            </a:extLst>
          </p:cNvPr>
          <p:cNvSpPr txBox="1"/>
          <p:nvPr/>
        </p:nvSpPr>
        <p:spPr>
          <a:xfrm>
            <a:off x="838200" y="1709436"/>
            <a:ext cx="91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Декомпозицией называют разделение задачи на отдельные небольшие шаги — подзадачи</a:t>
            </a:r>
          </a:p>
        </p:txBody>
      </p:sp>
      <p:pic>
        <p:nvPicPr>
          <p:cNvPr id="1030" name="Picture 6" descr="Пример декомпозиции в общем виде">
            <a:extLst>
              <a:ext uri="{FF2B5EF4-FFF2-40B4-BE49-F238E27FC236}">
                <a16:creationId xmlns:a16="http://schemas.microsoft.com/office/drawing/2014/main" id="{4D8F03F6-1584-2748-8927-148F82D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1" y="2785360"/>
            <a:ext cx="71532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50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Аргументы функции </a:t>
            </a:r>
            <a:r>
              <a:rPr lang="en-US" sz="4000" dirty="0"/>
              <a:t>main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После компиляции программы мы получаем исполняемый файл. Если его запустить в терминале и через пробел указать значения, то эти значения будут переданы в программу как её аргументы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prog.exe hello world 42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результате программа получит массив строк из 4-х значений: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prog.exe hello world 42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 соглашению, первым передаётся имя программы (точнее команда которой мы её запустили. Здесь только имя, но может быть ещё и путь), а затем оставшиеся аргументы разделяя их по пробелам. Если нужно передать аргумент содержащий пробел, то необходимо заключить его в кавычки: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prog.exe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42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92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Значение возвращаемое функцией </a:t>
            </a:r>
            <a:r>
              <a:rPr lang="en-US" sz="4000" dirty="0"/>
              <a:t>main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Значение возвращаемое функцией </a:t>
            </a:r>
            <a:r>
              <a:rPr lang="en-US" sz="1800" dirty="0">
                <a:solidFill>
                  <a:srgbClr val="000000"/>
                </a:solidFill>
              </a:rPr>
              <a:t>main </a:t>
            </a:r>
            <a:r>
              <a:rPr lang="ru-RU" sz="1800" dirty="0">
                <a:solidFill>
                  <a:srgbClr val="000000"/>
                </a:solidFill>
              </a:rPr>
              <a:t>интерпретируется операционной системой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и может быть использовано в консольных скриптах.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По стандарту нулевое значение возвращённое функцией </a:t>
            </a:r>
            <a:r>
              <a:rPr lang="en-US" sz="1800" dirty="0">
                <a:solidFill>
                  <a:srgbClr val="000000"/>
                </a:solidFill>
              </a:rPr>
              <a:t>main </a:t>
            </a:r>
            <a:r>
              <a:rPr lang="ru-RU" sz="1800" dirty="0">
                <a:solidFill>
                  <a:srgbClr val="000000"/>
                </a:solidFill>
              </a:rPr>
              <a:t>интерпретируется как успешный выход без ошибок, а любое не нулевое как признак возникновения ошибки в процессе выполнения программы.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Функция </a:t>
            </a:r>
            <a:r>
              <a:rPr lang="en-US" sz="1800" dirty="0">
                <a:solidFill>
                  <a:srgbClr val="000000"/>
                </a:solidFill>
              </a:rPr>
              <a:t>main </a:t>
            </a:r>
            <a:r>
              <a:rPr lang="ru-RU" sz="1800" dirty="0">
                <a:solidFill>
                  <a:srgbClr val="000000"/>
                </a:solidFill>
              </a:rPr>
              <a:t>должна возвращать значение в пределах от 0 до 255 (другие значения обрежутся до байта), но для лучше совместимости стоит ограничится 127. Коды ошибок каждый разработчик определяет сам и указывает в документации. Стандартизированы только 0 </a:t>
            </a:r>
            <a:r>
              <a:rPr lang="en-US" sz="1800" dirty="0">
                <a:solidFill>
                  <a:srgbClr val="000000"/>
                </a:solidFill>
              </a:rPr>
              <a:t>EXIT_SUCCESS</a:t>
            </a:r>
            <a:r>
              <a:rPr lang="ru-RU" sz="1800" dirty="0">
                <a:solidFill>
                  <a:srgbClr val="000000"/>
                </a:solidFill>
              </a:rPr>
              <a:t> и 1 </a:t>
            </a:r>
            <a:r>
              <a:rPr lang="en-US" sz="1800" dirty="0">
                <a:solidFill>
                  <a:srgbClr val="000000"/>
                </a:solidFill>
              </a:rPr>
              <a:t>EXIT_FAILURE</a:t>
            </a: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В терминале можно проверить код завышения последней запущенной программы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FA327EF-D246-4B7C-9C05-AC13208F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686"/>
              </p:ext>
            </p:extLst>
          </p:nvPr>
        </p:nvGraphicFramePr>
        <p:xfrm>
          <a:off x="3459752" y="5310065"/>
          <a:ext cx="5475225" cy="759312"/>
        </p:xfrm>
        <a:graphic>
          <a:graphicData uri="http://schemas.openxmlformats.org/drawingml/2006/table">
            <a:tbl>
              <a:tblPr/>
              <a:tblGrid>
                <a:gridCol w="1405030">
                  <a:extLst>
                    <a:ext uri="{9D8B030D-6E8A-4147-A177-3AD203B41FA5}">
                      <a16:colId xmlns:a16="http://schemas.microsoft.com/office/drawing/2014/main" val="374601663"/>
                    </a:ext>
                  </a:extLst>
                </a:gridCol>
                <a:gridCol w="1951463">
                  <a:extLst>
                    <a:ext uri="{9D8B030D-6E8A-4147-A177-3AD203B41FA5}">
                      <a16:colId xmlns:a16="http://schemas.microsoft.com/office/drawing/2014/main" val="4274036395"/>
                    </a:ext>
                  </a:extLst>
                </a:gridCol>
                <a:gridCol w="2118732">
                  <a:extLst>
                    <a:ext uri="{9D8B030D-6E8A-4147-A177-3AD203B41FA5}">
                      <a16:colId xmlns:a16="http://schemas.microsoft.com/office/drawing/2014/main" val="2198719896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+mn-lt"/>
                        </a:rPr>
                        <a:t>Linux/Mac</a:t>
                      </a:r>
                    </a:p>
                  </a:txBody>
                  <a:tcPr marL="65192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+mn-lt"/>
                        </a:rPr>
                        <a:t>Windows</a:t>
                      </a:r>
                      <a:r>
                        <a:rPr lang="ru-RU" sz="1600" b="0" dirty="0"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dirty="0" err="1">
                          <a:effectLst/>
                          <a:latin typeface="+mn-lt"/>
                        </a:rPr>
                        <a:t>cmd</a:t>
                      </a:r>
                      <a:r>
                        <a:rPr lang="ru-RU" sz="1600" b="0" dirty="0">
                          <a:effectLst/>
                          <a:latin typeface="+mn-lt"/>
                        </a:rPr>
                        <a:t>)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108653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+mn-lt"/>
                        </a:rPr>
                        <a:t>Windows</a:t>
                      </a:r>
                      <a:r>
                        <a:rPr lang="ru-RU" sz="1600" b="0" dirty="0"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dirty="0">
                          <a:effectLst/>
                          <a:latin typeface="+mn-lt"/>
                        </a:rPr>
                        <a:t>PowerShell</a:t>
                      </a:r>
                      <a:r>
                        <a:rPr lang="ru-RU" sz="1600" b="0" dirty="0">
                          <a:effectLst/>
                          <a:latin typeface="+mn-lt"/>
                        </a:rPr>
                        <a:t>)</a:t>
                      </a:r>
                      <a:endParaRPr lang="en-US" sz="1600" b="0" dirty="0">
                        <a:effectLst/>
                        <a:latin typeface="+mn-lt"/>
                      </a:endParaRPr>
                    </a:p>
                  </a:txBody>
                  <a:tcPr marL="108653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1247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  <a:latin typeface="Consolas" panose="020B0609020204030204" pitchFamily="49" charset="0"/>
                        </a:rPr>
                        <a:t>$?</a:t>
                      </a:r>
                    </a:p>
                  </a:txBody>
                  <a:tcPr marL="65192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%ERRORLEVEL%</a:t>
                      </a:r>
                    </a:p>
                  </a:txBody>
                  <a:tcPr marL="108653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$LASTEXITCODE</a:t>
                      </a:r>
                    </a:p>
                  </a:txBody>
                  <a:tcPr marL="108653" marR="108653" marT="67908" marB="67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4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370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Параметры со значениями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21497228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Параметрам можно указать значения по умолчанию. В лучше, если аргумент для параметра не будет передан, он получит это значение. </a:t>
            </a: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b=0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Значения</a:t>
            </a:r>
            <a:r>
              <a:rPr lang="ru-RU" sz="2000" b="0" dirty="0">
                <a:effectLst/>
              </a:rPr>
              <a:t> по умолчанию должны устанавливаться справа на лево. Не допускается "дырки" при указании значений по умолчанию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a=0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10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Значения по умолчанию создаются каждый раз при вызове функции (отличие от </a:t>
            </a:r>
            <a:r>
              <a:rPr lang="en-US" sz="2000" dirty="0"/>
              <a:t>Python</a:t>
            </a:r>
            <a:r>
              <a:rPr lang="ru-RU" sz="2000" dirty="0"/>
              <a:t>)</a:t>
            </a: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sum(std::vector&lt;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array = std::vector&lt;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v: array) acc += v;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sum({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sum();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07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Область видимости (</a:t>
            </a:r>
            <a:r>
              <a:rPr lang="en-US" sz="4400" dirty="0"/>
              <a:t>scope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5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Область видимости (</a:t>
            </a:r>
            <a:r>
              <a:rPr lang="en-US" sz="4000" dirty="0"/>
              <a:t>scope)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Область видимости — </a:t>
            </a:r>
            <a:r>
              <a:rPr lang="ru-RU" sz="1500" b="1" dirty="0">
                <a:solidFill>
                  <a:srgbClr val="000000"/>
                </a:solidFill>
                <a:effectLst/>
              </a:rPr>
              <a:t>часть программы</a:t>
            </a:r>
            <a:r>
              <a:rPr lang="ru-RU" sz="1500" dirty="0">
                <a:solidFill>
                  <a:srgbClr val="000000"/>
                </a:solidFill>
                <a:effectLst/>
              </a:rPr>
              <a:t> (кода)</a:t>
            </a:r>
            <a:r>
              <a:rPr lang="ru-RU" sz="1500" b="0" dirty="0">
                <a:solidFill>
                  <a:srgbClr val="000000"/>
                </a:solidFill>
                <a:effectLst/>
              </a:rPr>
              <a:t>, в пределах которой идентификатор, объявленный как имя некоторой программной сущности (обычно — переменной, типа данных или функции), остаётся связанным с этой сущностью, то есть позволяет посредством себя обратиться к ней.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Говорят, что идентификатор объекта «виден» в определённом месте программы, если в данном месте по нему можно обратиться к данному объекту. За пределами области видимости тот же самый идентификатор может быть связан с другой переменной или функцией, либо быть свободным (не связанным ни с какой из них). Область видимости может, но не обязана совпадать с областью существования объекта, с которым связано имя.</a:t>
            </a:r>
            <a:endParaRPr lang="en-US" sz="15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/>
          </a:p>
        </p:txBody>
      </p:sp>
      <p:pic>
        <p:nvPicPr>
          <p:cNvPr id="1026" name="Picture 2" descr="https://sun9-75.userapi.com/impg/l-Ewqg7CdD5hPaP03HFoogHEEiz617i6peePjg/-ZfJxsPcz8M.jpg?size=800x600&amp;quality=95&amp;sign=e556007f3fac2ccd49acc75ef1a78a58&amp;c_uniq_tag=J8QCwXR81T3rmhRLY5Eops4Rj-O0jNl472Opm8a0II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00" y="3922005"/>
            <a:ext cx="3391856" cy="25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51" y="3613532"/>
            <a:ext cx="608131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В пределах одной области видимости идентификатор может быть связан только с одной программной сущностью. Добавление идентификатора в область видимости происходит через объявление/определение. Таким образом, в одной области видимости может быть только одно определение.</a:t>
            </a: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Области видимости входят друг в друга и </a:t>
            </a:r>
            <a:r>
              <a:rPr lang="ru-RU" sz="1500" b="1" dirty="0">
                <a:solidFill>
                  <a:srgbClr val="000000"/>
                </a:solidFill>
              </a:rPr>
              <a:t>составляют иерархию</a:t>
            </a:r>
            <a:r>
              <a:rPr lang="ru-RU" sz="1500" dirty="0">
                <a:solidFill>
                  <a:srgbClr val="000000"/>
                </a:solidFill>
              </a:rPr>
              <a:t>, от локальной области видимости, ограниченную функцией (или даже её частью), до глобальной, идентификаторы которой доступны во всей программе. Также в зависимости от правил конкретного языка программирования области видимости могут быть реализованы двумя способами: лексически (статически) или динамически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38454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en-US" sz="4000" dirty="0"/>
              <a:t>Shadowing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64395"/>
            <a:ext cx="6364616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Говорят, что идентификатор скрывает "затеняет" другой идентификатор, если он переопределяет его в более конкретной области видимости, т.е. ближе по иерархии к точке, в которой указано обращение к идентификатору.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Т.к. в процессе связывания выбирается идентификатор из ближайшей области видимости, одноимённая переменная становится, как бы, на время невидимой (скрытой в тени).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3869602"/>
            <a:ext cx="3788655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1636390"/>
            <a:ext cx="3788655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С++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3" y="163639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2" y="3869602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55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Связывание</a:t>
            </a:r>
            <a:r>
              <a:rPr lang="ru-RU" dirty="0"/>
              <a:t> идентификатора (</a:t>
            </a:r>
            <a:r>
              <a:rPr lang="en-US" dirty="0"/>
              <a:t>binding)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Связывание идентификатора — </a:t>
            </a:r>
            <a:r>
              <a:rPr lang="ru-RU" sz="1600" b="1" dirty="0">
                <a:solidFill>
                  <a:srgbClr val="000000"/>
                </a:solidFill>
                <a:effectLst/>
              </a:rPr>
              <a:t>процесс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определения программного объекта, доступ к которому даёт идентификатор в конкретном месте программы и в конкретный момент её выполнения.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лексическое (статическое)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(</a:t>
            </a:r>
            <a:r>
              <a:rPr lang="ru-RU" sz="1600" b="0" i="1" dirty="0" err="1">
                <a:effectLst/>
              </a:rPr>
              <a:t>static</a:t>
            </a:r>
            <a:r>
              <a:rPr lang="ru-RU" sz="1600" b="0" i="1" dirty="0">
                <a:effectLst/>
              </a:rPr>
              <a:t>)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</a:t>
            </a:r>
            <a:r>
              <a:rPr lang="ru-RU" sz="1600" b="1" i="0" dirty="0">
                <a:effectLst/>
              </a:rPr>
              <a:t>лексическая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лексический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только с учётом размещения идентификатора в коде.</a:t>
            </a: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r>
              <a:rPr lang="ru-RU" sz="1600" b="1" i="0" dirty="0">
                <a:effectLst/>
              </a:rPr>
              <a:t>динамическое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или </a:t>
            </a:r>
            <a:r>
              <a:rPr lang="ru-RU" sz="1600" b="1" i="0" dirty="0">
                <a:effectLst/>
              </a:rPr>
              <a:t>динамическая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динамический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с учётом истории выполнения кода.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2" y="4521694"/>
            <a:ext cx="2510077" cy="212934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0" y="2312979"/>
            <a:ext cx="2510079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5F14B10C-22BA-25BB-FC01-0B897335D858}"/>
              </a:ext>
            </a:extLst>
          </p:cNvPr>
          <p:cNvSpPr/>
          <p:nvPr/>
        </p:nvSpPr>
        <p:spPr>
          <a:xfrm>
            <a:off x="10334625" y="2312979"/>
            <a:ext cx="118118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компиляции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DEB7449-3AD5-30ED-D675-7739AAF002AE}"/>
              </a:ext>
            </a:extLst>
          </p:cNvPr>
          <p:cNvSpPr/>
          <p:nvPr/>
        </p:nvSpPr>
        <p:spPr>
          <a:xfrm>
            <a:off x="10334625" y="4521694"/>
            <a:ext cx="1181183" cy="212934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7221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Начало</a:t>
            </a:r>
            <a:r>
              <a:rPr lang="ru-RU" dirty="0"/>
              <a:t>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9214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зависимости от языка программирования точка </a:t>
            </a:r>
            <a:r>
              <a:rPr lang="ru-RU" sz="1600" b="1" dirty="0">
                <a:solidFill>
                  <a:srgbClr val="000000"/>
                </a:solidFill>
              </a:rPr>
              <a:t>начала</a:t>
            </a:r>
            <a:r>
              <a:rPr lang="ru-RU" sz="1600" dirty="0">
                <a:solidFill>
                  <a:srgbClr val="000000"/>
                </a:solidFill>
              </a:rPr>
              <a:t> действия объявления внутри области видимости может определяться по разному: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Начало действия от точки объявления и ниже по коду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В этом случае в процессе связывания просматриваются объявления текущей области видимости от точки обращения к идентификатору и выше по коду. Если объявлений не обнаружено, то поиск продолжается в следующей по иерархии области видимости.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Идентификатор действует сразу во всей области видимости независимо от того, в каком её месте находится объявление. В этом случае в процессе связывания просматриваются вся текущей области видимости и если объявление найдено, то происходит связывание, а если не найдено, то поиск продолжается в следующей по иерархии области видимости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4408960"/>
            <a:ext cx="2697366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2165887"/>
            <a:ext cx="2697366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2165887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4410706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48159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pic>
        <p:nvPicPr>
          <p:cNvPr id="2050" name="Picture 2" descr="Пример группировки задач">
            <a:extLst>
              <a:ext uri="{FF2B5EF4-FFF2-40B4-BE49-F238E27FC236}">
                <a16:creationId xmlns:a16="http://schemas.microsoft.com/office/drawing/2014/main" id="{9082292C-5BA1-88A8-D1AE-A9BD266D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1690688"/>
            <a:ext cx="9344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32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Блочная</a:t>
            </a:r>
            <a:r>
              <a:rPr lang="ru-RU" dirty="0"/>
              <a:t>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487277"/>
            <a:ext cx="6364616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Ещё один нюанс в семантике лексической области видимости — наличие или отсутствие так называемой «блочной видимости», то есть возможности объявить локальную переменную не только внутри функции, процедуры или модуля, но и внутри отдельного блока команд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en-US" sz="1600" dirty="0"/>
              <a:t>C++</a:t>
            </a:r>
            <a:r>
              <a:rPr lang="ru-RU" sz="1600" dirty="0"/>
              <a:t> блок операторов образует локальную область видимости, и объявляемая внутри цикла переменная x — это новая переменная, областью видимости которой является только тело цикла.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нет блочной области видимости (в версиях, предшествующих ES6), а повторное объявление локальной переменной работает просто как обычное присваивание.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4449471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f()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226504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9" y="226504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4449471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211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Блоки</a:t>
            </a:r>
            <a:r>
              <a:rPr lang="ru-RU" dirty="0"/>
              <a:t>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file block</a:t>
            </a:r>
            <a:r>
              <a:rPr lang="ru-RU" sz="1800" b="1" dirty="0"/>
              <a:t>.</a:t>
            </a:r>
            <a:r>
              <a:rPr lang="ru-RU" sz="1800" dirty="0"/>
              <a:t> Каждый файл содержит файловый блок, содержащий весь исходный код в этом файле. Файловый блок создаёт глобальную область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В глобальная область видимости может быть выделен</a:t>
            </a:r>
            <a:r>
              <a:rPr lang="en-US" sz="1800" dirty="0"/>
              <a:t> </a:t>
            </a:r>
            <a:r>
              <a:rPr lang="ru-RU" sz="1800" dirty="0"/>
              <a:t>отдельный фрагмент – </a:t>
            </a:r>
            <a:r>
              <a:rPr lang="en-US" sz="1800" dirty="0"/>
              <a:t>namespace.</a:t>
            </a: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function block</a:t>
            </a:r>
            <a:r>
              <a:rPr lang="ru-RU" sz="1800" b="1" dirty="0"/>
              <a:t>.</a:t>
            </a:r>
            <a:r>
              <a:rPr lang="en-US" sz="1800" b="1" dirty="0"/>
              <a:t> </a:t>
            </a:r>
            <a:r>
              <a:rPr lang="ru-RU" sz="1800" dirty="0"/>
              <a:t>Каждая функция создаёт собственный блок.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Struct</a:t>
            </a:r>
            <a:r>
              <a:rPr lang="ru-RU" sz="1800" b="1" dirty="0"/>
              <a:t>, </a:t>
            </a:r>
            <a:r>
              <a:rPr lang="en-US" sz="1800" b="1" dirty="0"/>
              <a:t>Class and Enum block. </a:t>
            </a:r>
            <a:r>
              <a:rPr lang="ru-RU" sz="1800" dirty="0"/>
              <a:t>Структура, класс и перечисление создаёт отдельный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control structure block</a:t>
            </a:r>
            <a:r>
              <a:rPr lang="ru-RU" sz="1800" b="1" dirty="0"/>
              <a:t>.</a:t>
            </a:r>
            <a:r>
              <a:rPr lang="ru-RU" sz="1800" dirty="0"/>
              <a:t> Считается, что каждый оператор "</a:t>
            </a:r>
            <a:r>
              <a:rPr lang="ru-RU" sz="1800" dirty="0" err="1"/>
              <a:t>if</a:t>
            </a:r>
            <a:r>
              <a:rPr lang="ru-RU" sz="1800" dirty="0"/>
              <a:t>", "</a:t>
            </a:r>
            <a:r>
              <a:rPr lang="ru-RU" sz="1800" dirty="0" err="1"/>
              <a:t>for</a:t>
            </a:r>
            <a:r>
              <a:rPr lang="ru-RU" sz="1800" dirty="0"/>
              <a:t>", "</a:t>
            </a:r>
            <a:r>
              <a:rPr lang="en-US" sz="1800" dirty="0"/>
              <a:t>while</a:t>
            </a:r>
            <a:r>
              <a:rPr lang="ru-RU" sz="1800" dirty="0"/>
              <a:t>" и "</a:t>
            </a:r>
            <a:r>
              <a:rPr lang="ru-RU" sz="1800" dirty="0" err="1"/>
              <a:t>switch</a:t>
            </a:r>
            <a:r>
              <a:rPr lang="ru-RU" sz="1800" dirty="0"/>
              <a:t>" находится в своем собственном неявном блоке. Блок начинается перед ключевым словом и заканчивается после последней закрывающей фигурной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Clause block</a:t>
            </a:r>
            <a:r>
              <a:rPr lang="ru-RU" sz="1800" b="1" dirty="0"/>
              <a:t>.</a:t>
            </a:r>
            <a:r>
              <a:rPr lang="ru-RU" sz="1800" dirty="0"/>
              <a:t> Каждое предложение "</a:t>
            </a:r>
            <a:r>
              <a:rPr lang="en-US" sz="1800" dirty="0"/>
              <a:t>case</a:t>
            </a:r>
            <a:r>
              <a:rPr lang="ru-RU" sz="1800" dirty="0"/>
              <a:t>" в операторе "</a:t>
            </a:r>
            <a:r>
              <a:rPr lang="ru-RU" sz="1800" dirty="0" err="1"/>
              <a:t>switch</a:t>
            </a:r>
            <a:r>
              <a:rPr lang="ru-RU" sz="1800" dirty="0"/>
              <a:t>" действует как неявный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Блоки могут быть вложенными и создают отдельные области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7755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Области видимости в</a:t>
            </a:r>
            <a:r>
              <a:rPr lang="en-US" sz="4000" dirty="0"/>
              <a:t> C++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Идентификаторы, обозначающего константу, тип, переменную или функцию (но не метод), объявленную на верхнем уровне (вне какой-либо функции) видны от точки объявления и до конца файлового блока.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видимости идентификатора параметра функции начинается от точки объявления и далее до конца тела функции.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Область видимости </a:t>
            </a:r>
            <a:r>
              <a:rPr lang="ru-RU" sz="1600" dirty="0"/>
              <a:t>идентификатора константы или переменной начинается в конце объявления и действует до конца блока.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идентификатора типа</a:t>
            </a:r>
            <a:r>
              <a:rPr lang="en-US" sz="1600" dirty="0"/>
              <a:t> </a:t>
            </a:r>
            <a:r>
              <a:rPr lang="ru-RU" sz="1600" dirty="0"/>
              <a:t>начинается с идентификатора в объявлении типа и действует до конца блока.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3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Области</a:t>
            </a:r>
            <a:r>
              <a:rPr lang="ru-RU" dirty="0"/>
              <a:t> видимости в </a:t>
            </a:r>
            <a:r>
              <a:rPr lang="en-US" dirty="0"/>
              <a:t>C++ (</a:t>
            </a:r>
            <a:r>
              <a:rPr lang="ru-RU" dirty="0"/>
              <a:t>метки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641413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Метки используются в операторах "</a:t>
            </a:r>
            <a:r>
              <a:rPr lang="ru-RU" sz="1600" dirty="0" err="1"/>
              <a:t>goto</a:t>
            </a:r>
            <a:r>
              <a:rPr lang="ru-RU" sz="1600" dirty="0"/>
              <a:t>".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В отличие от других идентификаторов, метки не ограничены областью блока и не конфликтуют с идентификаторами, которые не являются метками. Область видимости метки - это тело функции, в которой она объявлена исключая тело любой вложенной функции.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Запрещено "перепрыгивать" с помощью метки через объявления </a:t>
            </a:r>
            <a:r>
              <a:rPr lang="ru-RU" sz="1600" b="1" dirty="0">
                <a:solidFill>
                  <a:srgbClr val="000000"/>
                </a:solidFill>
              </a:rPr>
              <a:t>новых</a:t>
            </a:r>
            <a:r>
              <a:rPr lang="ru-RU" sz="1600" dirty="0">
                <a:solidFill>
                  <a:srgbClr val="000000"/>
                </a:solidFill>
              </a:rPr>
              <a:t> переменных. Т.е. перепрыгивать назад можно.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Коллега-программист благодарит вас за прекрасно написанные код: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0CA143-BBE0-ECAC-A4D9-1A09453F0C2D}"/>
              </a:ext>
            </a:extLst>
          </p:cNvPr>
          <p:cNvSpPr/>
          <p:nvPr/>
        </p:nvSpPr>
        <p:spPr>
          <a:xfrm>
            <a:off x="7470876" y="1538288"/>
            <a:ext cx="3528000" cy="25200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9F2E8E8-368B-86CA-1099-A6F3075A777E}"/>
              </a:ext>
            </a:extLst>
          </p:cNvPr>
          <p:cNvSpPr/>
          <p:nvPr/>
        </p:nvSpPr>
        <p:spPr>
          <a:xfrm>
            <a:off x="11050709" y="1532524"/>
            <a:ext cx="404457" cy="2520000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845CCB-116C-ADA6-7738-86182345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76" y="4298364"/>
            <a:ext cx="2352675" cy="2352675"/>
          </a:xfrm>
          <a:prstGeom prst="roundRect">
            <a:avLst>
              <a:gd name="adj" fmla="val 4116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20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78575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Анонимные</a:t>
            </a:r>
            <a:r>
              <a:rPr lang="ru-RU" dirty="0"/>
              <a:t>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Анонимные функции - это функции, которым не назначен идентификатор. Они отличаются от обычных функций также тем, что они могут определяться внутри других функций и также могут иметь доступ к контексту выполнения.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&gt;int{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4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73"/>
          </a:xfrm>
        </p:spPr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CF617-947F-8B4F-3DE4-4005E90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09" y="1408898"/>
            <a:ext cx="8345982" cy="5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173"/>
          </a:xfrm>
        </p:spPr>
        <p:txBody>
          <a:bodyPr/>
          <a:lstStyle/>
          <a:p>
            <a:r>
              <a:rPr lang="ru-RU" sz="4000" dirty="0"/>
              <a:t>Синтаксис</a:t>
            </a:r>
            <a:r>
              <a:rPr lang="ru-RU" dirty="0"/>
              <a:t> лямбда-функций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F3454-DD24-DFA6-A972-A5FFC6A4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2" y="1332298"/>
            <a:ext cx="8239935" cy="5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4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Анонимная</a:t>
            </a:r>
            <a:r>
              <a:rPr lang="ru-RU" dirty="0"/>
              <a:t>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Очень удобно использовать анонимные функции в качестве аргументов других функций</a:t>
            </a:r>
            <a:r>
              <a:rPr lang="en-US" sz="2000" dirty="0"/>
              <a:t>. </a:t>
            </a:r>
            <a:r>
              <a:rPr lang="ru-RU" sz="2000" dirty="0"/>
              <a:t>Лямбда-функцию без захвата можно передать через указатель: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35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30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88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Анонимная</a:t>
            </a:r>
            <a:r>
              <a:rPr lang="ru-RU" dirty="0"/>
              <a:t>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Лямбда-функцию с захватом нельзя передать через указатель, но можно, через обёртку 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result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15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4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Подпрограмма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327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Анонимная</a:t>
            </a:r>
            <a:r>
              <a:rPr lang="ru-RU" dirty="0"/>
              <a:t> функция как результат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000" dirty="0"/>
              <a:t>Анонимная функция может быть результатом другой функции: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5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9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13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966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Доступ</a:t>
            </a:r>
            <a:r>
              <a:rPr lang="ru-RU" dirty="0"/>
              <a:t>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4893785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Преимуществом анонимных функций является то, что они имеют доступ к окружению, в котором они определяются.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 (англ. </a:t>
            </a:r>
            <a:r>
              <a:rPr lang="ru-RU" sz="1400" dirty="0" err="1"/>
              <a:t>closure</a:t>
            </a:r>
            <a:r>
              <a:rPr lang="ru-RU" sz="1400" dirty="0"/>
              <a:t>) в программировании — функция первого класса, в теле которой присутствуют ссылки на переменные, объявленные вне тела этой функции в окружающем коде и не являющиеся её параметрами. Говоря другим языком, замыкание — функция, которая ссылается на свободные переменные в своей области видимости.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 — это особый вид функции. Она определена в теле другой функции и создаётся каждый раз во время её выполнения. Синтаксически это выглядит как функция, находящаяся целиком в теле другой функции. При этом вложенная внутренняя функция содержит ссылки на локальные переменные внешней функции. Каждый раз при выполнении внешней функции происходит создание нового экземпляра внутренней функции, с новыми ссылками на переменные внешней функции.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Нелокальные переменные</a:t>
            </a:r>
            <a:r>
              <a:rPr lang="en-US" sz="1400" dirty="0"/>
              <a:t> – </a:t>
            </a:r>
            <a:r>
              <a:rPr lang="ru-RU" sz="1400" dirty="0"/>
              <a:t>с точки зрения функции это переменные которые не являются её локальными переменными, параметрами, переменными возврата, глобальными переменными.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4119511"/>
            <a:ext cx="4716666" cy="253152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1642011"/>
            <a:ext cx="4716666" cy="2368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= x + y;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z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add_3 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533042" y="1642011"/>
            <a:ext cx="1122803" cy="2368013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86C00B-A8FD-888A-EA88-F24902F5B85E}"/>
              </a:ext>
            </a:extLst>
          </p:cNvPr>
          <p:cNvSpPr/>
          <p:nvPr/>
        </p:nvSpPr>
        <p:spPr>
          <a:xfrm>
            <a:off x="10549293" y="4119511"/>
            <a:ext cx="1122803" cy="253152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8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10846909" cy="493555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В С++ замыкания работают не совсем ожидаемым образом, если смотреть на них с точки зрения других языков.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Захватить переменную из окружающего контекста можно двумя способами: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значению. В этом случае значения захваченных переменных будут </a:t>
            </a:r>
            <a:r>
              <a:rPr lang="ru-RU" sz="1600" b="1" dirty="0"/>
              <a:t>копироваться в объект лямбда-функции </a:t>
            </a:r>
            <a:r>
              <a:rPr lang="ru-RU" sz="1600" dirty="0"/>
              <a:t>и использоваться внутри нее. После выхода из родительской функции захваченное значение продолжает "жить" внутри объекта лямбда-функции.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ссылке. Это означает, что лямбда-функция будет использовать оригинальные переменные, а не их копии. После выхода из родительской функции всё её переменные будут уничтожены, а лямбда продолжит ссылаться на том место в памяти где была переменная, т.е. получится "висячая" ссылка связанная со свободной областью памяти. Это может привести к потенциальным ошибкам.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Способы захватить контекст лямбда-функцией: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086F57-24F8-131D-2556-9F82BA8BF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8276" y="4454110"/>
            <a:ext cx="4667249" cy="1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79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000" dirty="0"/>
              <a:t>Классификация</a:t>
            </a:r>
            <a:r>
              <a:rPr lang="ru-RU" dirty="0"/>
              <a:t>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600" dirty="0"/>
              <a:t>Функцию называют функцией </a:t>
            </a:r>
            <a:r>
              <a:rPr lang="ru-RU" sz="1600" b="1" dirty="0"/>
              <a:t>первого класса</a:t>
            </a:r>
            <a:r>
              <a:rPr lang="ru-RU" sz="1600" dirty="0"/>
              <a:t>, если она является объектом первого класса.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Функция высшего порядка </a:t>
            </a:r>
            <a:r>
              <a:rPr lang="ru-RU" sz="1600" dirty="0"/>
              <a:t>— в программировании функция, принимающая в качестве аргументов другие функции или возвращающая другую функцию в качестве результата. Основная идея состоит в том, что функции имеют тот же статус, что и другие объекты данных.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Чистая функция </a:t>
            </a:r>
            <a:r>
              <a:rPr lang="ru-RU" sz="1600" dirty="0"/>
              <a:t>— это функция, которая: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является детерминированной. Функция является детерминированной, если для одного и того же набора входных значений она возвращает одинаковый результат. Т.е. функция не зависит не от чего, кроме своих параметров и не имеет внутреннего состояния.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не обладает побочными эффектами. В императивных языках некоторые функции в процессе выполнения своих вычислений могут модифицировать значения глобальных переменных, осуществлять операции ввода-вывода, реагировать на исключительные ситуации, вызывая их обработчики. Такие функции называются </a:t>
            </a:r>
            <a:r>
              <a:rPr lang="ru-RU" sz="1600" b="1" dirty="0"/>
              <a:t>функциями с побочными эффектами</a:t>
            </a:r>
            <a:r>
              <a:rPr lang="ru-RU" sz="1600" dirty="0"/>
              <a:t>. Другим видом побочных эффектов является модификация переданных в функцию параметров (переменных), когда в процессе вычисления выходного значения функции изменяется и значение входного параметра.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14400" y="1956567"/>
            <a:ext cx="10906125" cy="128239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Объект называют «объектом первого класса», если он: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сохранен в переменной или структурах данных;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передан в функцию как аргумент;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возвращен из функции как результат;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может быть создан во время выполнения программы;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не зависим от именования.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547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E807EF-A563-1A3C-1FF4-FDE5452B3BD6}"/>
              </a:ext>
            </a:extLst>
          </p:cNvPr>
          <p:cNvSpPr/>
          <p:nvPr/>
        </p:nvSpPr>
        <p:spPr>
          <a:xfrm>
            <a:off x="3811604" y="2269155"/>
            <a:ext cx="4572000" cy="231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7680766-9989-5A2B-6476-1BB2253F1676}"/>
              </a:ext>
            </a:extLst>
          </p:cNvPr>
          <p:cNvGrpSpPr/>
          <p:nvPr/>
        </p:nvGrpSpPr>
        <p:grpSpPr>
          <a:xfrm>
            <a:off x="3960673" y="3156979"/>
            <a:ext cx="1621978" cy="544046"/>
            <a:chOff x="4526054" y="2575960"/>
            <a:chExt cx="5086375" cy="17060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449D141-2D59-C254-3D2B-C9332A1C5DA8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0C13224-ED45-8E16-6A80-A1011EE2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B5D2596-248F-7942-4EAE-8706FDF4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5B9D85DB-B636-2818-9AA2-824465306650}"/>
              </a:ext>
            </a:extLst>
          </p:cNvPr>
          <p:cNvGrpSpPr/>
          <p:nvPr/>
        </p:nvGrpSpPr>
        <p:grpSpPr>
          <a:xfrm>
            <a:off x="4984635" y="3156979"/>
            <a:ext cx="2242686" cy="544046"/>
            <a:chOff x="2579571" y="2575960"/>
            <a:chExt cx="7032858" cy="1706078"/>
          </a:xfrm>
        </p:grpSpPr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8D53A41A-900A-0136-1455-2810FE721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E8CD22-8CC7-7CEF-F14D-1A9951ADC097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A896066-BBE1-1AA3-4A2F-767C1A8B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30" name="Стрелка: вправо 29">
              <a:extLst>
                <a:ext uri="{FF2B5EF4-FFF2-40B4-BE49-F238E27FC236}">
                  <a16:creationId xmlns:a16="http://schemas.microsoft.com/office/drawing/2014/main" id="{C9896EFB-30C8-AEC3-3541-40E6ADD5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967935A-8456-EF1B-6174-C7926157D712}"/>
              </a:ext>
            </a:extLst>
          </p:cNvPr>
          <p:cNvGrpSpPr/>
          <p:nvPr/>
        </p:nvGrpSpPr>
        <p:grpSpPr>
          <a:xfrm>
            <a:off x="6629305" y="3156979"/>
            <a:ext cx="1621978" cy="544046"/>
            <a:chOff x="2579571" y="2575960"/>
            <a:chExt cx="5086375" cy="1706078"/>
          </a:xfrm>
        </p:grpSpPr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C1992CF8-2B0B-95CE-99A9-A1DCFE501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344A6944-D4D7-4EF6-8ED4-5168B75472FF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84D62BCE-7B20-9BFD-C6A6-FCF51C85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</p:grp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643CA84-0314-2C6D-6606-D3EFD4AF8FF2}"/>
              </a:ext>
            </a:extLst>
          </p:cNvPr>
          <p:cNvSpPr>
            <a:spLocks noChangeAspect="1"/>
          </p:cNvSpPr>
          <p:nvPr/>
        </p:nvSpPr>
        <p:spPr>
          <a:xfrm>
            <a:off x="1266831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C8244299-8965-2F8D-F484-58956B589959}"/>
              </a:ext>
            </a:extLst>
          </p:cNvPr>
          <p:cNvSpPr>
            <a:spLocks noChangeAspect="1"/>
          </p:cNvSpPr>
          <p:nvPr/>
        </p:nvSpPr>
        <p:spPr>
          <a:xfrm>
            <a:off x="8588377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44807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10339</Words>
  <Application>Microsoft Office PowerPoint</Application>
  <PresentationFormat>Широкоэкранный</PresentationFormat>
  <Paragraphs>1259</Paragraphs>
  <Slides>83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90" baseType="lpstr">
      <vt:lpstr>-apple-system</vt:lpstr>
      <vt:lpstr>Arial</vt:lpstr>
      <vt:lpstr>Calibri</vt:lpstr>
      <vt:lpstr>Calibri Light</vt:lpstr>
      <vt:lpstr>Consolas</vt:lpstr>
      <vt:lpstr>Inter</vt:lpstr>
      <vt:lpstr>Тема Office</vt:lpstr>
      <vt:lpstr>Алгоритмизация и программирование</vt:lpstr>
      <vt:lpstr>Модель программы</vt:lpstr>
      <vt:lpstr>Простой код</vt:lpstr>
      <vt:lpstr>Код побольше</vt:lpstr>
      <vt:lpstr>Снимаем ограничение на возможность писать код только в функции main</vt:lpstr>
      <vt:lpstr>Декомпозиция</vt:lpstr>
      <vt:lpstr>Декомпозиция</vt:lpstr>
      <vt:lpstr>Подпрограмма</vt:lpstr>
      <vt:lpstr>Программа</vt:lpstr>
      <vt:lpstr>Код побольше + декомпозиция </vt:lpstr>
      <vt:lpstr>Виды подпрограмм</vt:lpstr>
      <vt:lpstr>Плюсы разделения на подпрограммы</vt:lpstr>
      <vt:lpstr>Сложный код</vt:lpstr>
      <vt:lpstr>Используем подпрограммы</vt:lpstr>
      <vt:lpstr>Простой код</vt:lpstr>
      <vt:lpstr>Объявление  (англ. declaration)</vt:lpstr>
      <vt:lpstr>Объявление  (англ. declaration)</vt:lpstr>
      <vt:lpstr>Определение (англ. definition)</vt:lpstr>
      <vt:lpstr>Определение функции</vt:lpstr>
      <vt:lpstr>Прототип функции</vt:lpstr>
      <vt:lpstr>Прототип функции</vt:lpstr>
      <vt:lpstr>Сигнатура функции</vt:lpstr>
      <vt:lpstr>Тип функции</vt:lpstr>
      <vt:lpstr>Параметры функции (формальные параметры)</vt:lpstr>
      <vt:lpstr>Аргументы функции (фактически параметры)</vt:lpstr>
      <vt:lpstr>Произвольное число аргументов</vt:lpstr>
      <vt:lpstr>Произвольное число аргументов(до С++11)</vt:lpstr>
      <vt:lpstr>Произвольное число аргументов (initializer_list)</vt:lpstr>
      <vt:lpstr>Произвольное число аргументов (variadic templates)</vt:lpstr>
      <vt:lpstr>Произвольное число аргументов (C++17)</vt:lpstr>
      <vt:lpstr>Возвращаемые значения</vt:lpstr>
      <vt:lpstr>Презентация PowerPoint</vt:lpstr>
      <vt:lpstr>return</vt:lpstr>
      <vt:lpstr>Вызов функции</vt:lpstr>
      <vt:lpstr>Стек вызовов</vt:lpstr>
      <vt:lpstr>Рекурсия</vt:lpstr>
      <vt:lpstr>Хвостовая рекурсия (Tail Recursion)</vt:lpstr>
      <vt:lpstr>Стек-трейс (stack trace)</vt:lpstr>
      <vt:lpstr>Вызов функции</vt:lpstr>
      <vt:lpstr>Вызов функции</vt:lpstr>
      <vt:lpstr>Вызов функции</vt:lpstr>
      <vt:lpstr>Вызов функции</vt:lpstr>
      <vt:lpstr>Передача данных в функцию</vt:lpstr>
      <vt:lpstr>Передача данных в функцию</vt:lpstr>
      <vt:lpstr>Передача данных в функцию</vt:lpstr>
      <vt:lpstr>Презентация PowerPoint</vt:lpstr>
      <vt:lpstr>Переменные в памяти</vt:lpstr>
      <vt:lpstr>Указатели</vt:lpstr>
      <vt:lpstr>Указатели – получение адреса</vt:lpstr>
      <vt:lpstr>Указатели – доступ к значению через адрес</vt:lpstr>
      <vt:lpstr>Ссылки</vt:lpstr>
      <vt:lpstr>Ссылки – инициализация</vt:lpstr>
      <vt:lpstr>Возврат результата</vt:lpstr>
      <vt:lpstr>Возврат результата</vt:lpstr>
      <vt:lpstr>Возврат результата</vt:lpstr>
      <vt:lpstr>Возврат нескольких значений</vt:lpstr>
      <vt:lpstr>Возврат нескольких значений - кортеж</vt:lpstr>
      <vt:lpstr>Функция main</vt:lpstr>
      <vt:lpstr>Параметры функции main</vt:lpstr>
      <vt:lpstr>Аргументы функции main</vt:lpstr>
      <vt:lpstr>Значение возвращаемое функцией main</vt:lpstr>
      <vt:lpstr>Параметры со значениями по умолчанию</vt:lpstr>
      <vt:lpstr>Значения по умолчанию</vt:lpstr>
      <vt:lpstr>Значения по умолчанию</vt:lpstr>
      <vt:lpstr>Область видимости (scope)</vt:lpstr>
      <vt:lpstr>Область видимости (scope)</vt:lpstr>
      <vt:lpstr>Shadowing </vt:lpstr>
      <vt:lpstr>Связывание идентификатора (binding)</vt:lpstr>
      <vt:lpstr>Начало области видимости</vt:lpstr>
      <vt:lpstr>Блочная область видимости</vt:lpstr>
      <vt:lpstr>Блоки в C++</vt:lpstr>
      <vt:lpstr>Области видимости в C++</vt:lpstr>
      <vt:lpstr>Области видимости в C++ (метки)</vt:lpstr>
      <vt:lpstr>Анонимные функции</vt:lpstr>
      <vt:lpstr>Анонимные функции</vt:lpstr>
      <vt:lpstr>Синтаксис лямбда-функций</vt:lpstr>
      <vt:lpstr>Синтаксис лямбда-функций</vt:lpstr>
      <vt:lpstr>Анонимная функция как аргумент функции</vt:lpstr>
      <vt:lpstr>Анонимная функция как аргумент функции</vt:lpstr>
      <vt:lpstr>Анонимная функция как результат функции</vt:lpstr>
      <vt:lpstr>Доступ к окружению (замыкания)</vt:lpstr>
      <vt:lpstr>Доступ к окружению (замыкания)</vt:lpstr>
      <vt:lpstr>Классификация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637</cp:revision>
  <dcterms:created xsi:type="dcterms:W3CDTF">2022-09-17T16:00:43Z</dcterms:created>
  <dcterms:modified xsi:type="dcterms:W3CDTF">2025-09-22T03:31:17Z</dcterms:modified>
</cp:coreProperties>
</file>