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421" r:id="rId3"/>
    <p:sldId id="365" r:id="rId4"/>
    <p:sldId id="366" r:id="rId5"/>
    <p:sldId id="370" r:id="rId6"/>
    <p:sldId id="371" r:id="rId7"/>
    <p:sldId id="363" r:id="rId8"/>
    <p:sldId id="364" r:id="rId9"/>
    <p:sldId id="367" r:id="rId10"/>
    <p:sldId id="378" r:id="rId11"/>
    <p:sldId id="369" r:id="rId12"/>
    <p:sldId id="372" r:id="rId13"/>
    <p:sldId id="373" r:id="rId14"/>
    <p:sldId id="375" r:id="rId15"/>
    <p:sldId id="419" r:id="rId16"/>
    <p:sldId id="377" r:id="rId17"/>
    <p:sldId id="379" r:id="rId18"/>
    <p:sldId id="410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8" r:id="rId27"/>
    <p:sldId id="389" r:id="rId28"/>
    <p:sldId id="387" r:id="rId29"/>
    <p:sldId id="390" r:id="rId30"/>
    <p:sldId id="391" r:id="rId31"/>
    <p:sldId id="392" r:id="rId32"/>
    <p:sldId id="374" r:id="rId33"/>
    <p:sldId id="393" r:id="rId34"/>
    <p:sldId id="394" r:id="rId35"/>
    <p:sldId id="395" r:id="rId36"/>
    <p:sldId id="417" r:id="rId37"/>
    <p:sldId id="416" r:id="rId38"/>
    <p:sldId id="420" r:id="rId39"/>
    <p:sldId id="396" r:id="rId40"/>
    <p:sldId id="398" r:id="rId41"/>
    <p:sldId id="399" r:id="rId42"/>
    <p:sldId id="405" r:id="rId43"/>
    <p:sldId id="400" r:id="rId44"/>
    <p:sldId id="406" r:id="rId45"/>
    <p:sldId id="402" r:id="rId46"/>
    <p:sldId id="403" r:id="rId47"/>
    <p:sldId id="404" r:id="rId48"/>
    <p:sldId id="407" r:id="rId49"/>
    <p:sldId id="408" r:id="rId50"/>
    <p:sldId id="397" r:id="rId51"/>
    <p:sldId id="409" r:id="rId52"/>
    <p:sldId id="411" r:id="rId53"/>
    <p:sldId id="412" r:id="rId54"/>
    <p:sldId id="413" r:id="rId55"/>
    <p:sldId id="415" r:id="rId5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4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3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8DA07-F16D-B69B-14A0-7418829B7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B3408F-C035-7F86-E532-B954222B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57AC3-650B-F8BF-09C8-C2B4DCF5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5080A7-D173-D34E-D987-E2C0D226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F0AEA-F271-E44D-94AC-243C2E0D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5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43101-E793-1814-4501-14D47ED3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BDF28E-053E-8207-289B-815750ED3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10BEA8-5DA4-8A74-2DB9-E89C620D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44EB9A-EC5F-78B3-1922-55441952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BA7CAC-00E8-85DE-A274-DF1FD1A6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14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CE06E1-A559-DC12-8662-7F99C8E10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8BA418-DCB5-B785-79A6-5998ED0D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71EC3E-DBBD-CD2F-8DC1-BB7902D3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BBC658-E40F-8E05-ABE2-042431F3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6B605-74F8-AA8D-86C6-78196C1E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2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891F9-3476-AFE5-6F5E-3F6F3495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18E34-1152-017B-392E-EC5AF886F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E6B264-13E2-2D5F-75D0-68AB7CE5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F410B0-1B06-0F94-EF8F-6FA03AC9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BC443-9DF8-7811-4F50-DA0939A2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0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B0E42-F26B-36E2-773A-5304DE8E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0D50AC-8755-6F61-DE6D-718C5790F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9F538-368E-46C8-6A0B-73E27118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814CB-16AC-34F1-BD55-C50011C4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2C7843-79DC-CD5D-6D5F-64D2C2E8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5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2D8AA-77C9-6CF3-B23C-060CF9A5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AA2B99-F80E-BA07-D1F9-3C064028A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2856C9-4F89-DF11-6470-C21185733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FBB0F-B9D7-A90B-517E-16E12B22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C37F6E-1F4C-532F-0447-20BD32FC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EC7790-8BEB-A53E-96DA-59A20A26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06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9CB15-C3CC-FC8F-4267-77F81CB5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EB9DDC-5705-3392-3A7F-B93CB61E5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E84CF1-DE2E-70BA-ACCD-77EF4A52F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525FDA-E12E-5810-A164-BD0B3009F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155AC6-2DE0-9644-8874-5C573FD63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30CBA1-E9C4-65D8-3F54-9C4327D3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279D99-E15E-B520-A991-2EC66A29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2153C6-95A4-8AB3-96F5-7545958C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26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13BC6-745F-95A9-F0A9-5D3F0117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D8FD2A-5A7C-06F8-BA11-FEEC2B2A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2B2300-90F1-8EE1-7A1B-9E065770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84C6DD-ED50-4B35-179E-27063A1D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1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EB7D92-DC5A-0240-10C9-26EA015D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C8479B-E009-4084-DC5E-8C0C58FD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1C52AC-6679-DDE2-EAB6-B90CA53E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43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D1796-E9D7-5349-C5F0-0F621903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F04D9-CF54-2F53-1E1D-513D1151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66DECA-58B4-D9CA-A32D-E551C2950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3B75B1-5F06-22C7-2744-E67592E6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59913B-8E29-FDEA-AD42-E6C129E2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6341C7-ACF3-27A9-D41E-A81E34A2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69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2B9E6-90A4-8F78-CEE1-18AC161E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34F4B9-4857-D367-1A7E-378A1261D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5942A2-88A4-A456-BA8F-817EB03F4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534529-81F3-E5CC-F7D5-302D2CBE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B7EC93-E8EE-A4C6-C2D9-F5514772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1F8081-862B-8E61-8D8F-DB05F660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34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CBF59-2F6E-7D92-8A20-0252AACE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722C2E-80F7-9376-442A-D3077DAF0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4D304D-BEEF-15F0-D934-036B46455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991E7-4DC9-4E0A-97D8-D75A75B67893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DAF6ED-B9AA-6C8C-C90F-3CCDC274B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593123-3CF9-7A37-5654-90498C046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5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o.dev/ref/spec#Predeclared_identifiers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BC063-3831-522D-21D8-6B1239819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774" y="944237"/>
            <a:ext cx="10434452" cy="2387600"/>
          </a:xfrm>
        </p:spPr>
        <p:txBody>
          <a:bodyPr>
            <a:normAutofit/>
          </a:bodyPr>
          <a:lstStyle/>
          <a:p>
            <a:r>
              <a:rPr lang="ru-RU" sz="4800" b="1" dirty="0"/>
              <a:t>Алгоритмизация и 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5FC3D9-C83F-5AC8-94FD-3ED461655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0788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/>
              <a:t>Лекция 3</a:t>
            </a:r>
            <a:r>
              <a:rPr lang="en-US" sz="3200" dirty="0"/>
              <a:t> (Go)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537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ACC7D-81A1-375B-507C-D808EEE4E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подпрограмм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25EA12-ED55-A170-5F99-4C8E62B45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7664" cy="4351338"/>
          </a:xfrm>
        </p:spPr>
        <p:txBody>
          <a:bodyPr>
            <a:normAutofit/>
          </a:bodyPr>
          <a:lstStyle/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endParaRPr lang="ru-RU" sz="2000" b="0" i="0" u="none" strike="noStrike" dirty="0">
              <a:solidFill>
                <a:srgbClr val="0645AD"/>
              </a:solidFill>
              <a:effectLst/>
            </a:endParaRP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b="0" i="0" u="none" strike="noStrike" dirty="0">
                <a:solidFill>
                  <a:srgbClr val="0645AD"/>
                </a:solidFill>
                <a:effectLst/>
              </a:rPr>
              <a:t>Функция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 — это подпрограмма которая выполняет указанную последовательность действий и возвращает результат. Вызов функции может использоваться в других выражениях или в качестве правой части присваивания.</a:t>
            </a: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endParaRPr lang="ru-RU" sz="2000" b="0" i="0" dirty="0">
              <a:solidFill>
                <a:srgbClr val="202122"/>
              </a:solidFill>
              <a:effectLst/>
            </a:endParaRP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endParaRPr lang="ru-RU" sz="2000" b="0" i="0" dirty="0">
              <a:solidFill>
                <a:srgbClr val="202122"/>
              </a:solidFill>
              <a:effectLst/>
            </a:endParaRP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endParaRPr lang="ru-RU" sz="2000" b="0" i="0" dirty="0">
              <a:solidFill>
                <a:srgbClr val="202122"/>
              </a:solidFill>
              <a:effectLst/>
            </a:endParaRPr>
          </a:p>
          <a:p>
            <a:pPr marL="0" indent="0" algn="l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rgbClr val="0645AD"/>
                </a:solidFill>
              </a:rPr>
              <a:t>Процедура</a:t>
            </a:r>
            <a:r>
              <a:rPr lang="ru-RU" sz="2000" b="0" i="0" dirty="0">
                <a:solidFill>
                  <a:srgbClr val="202122"/>
                </a:solidFill>
                <a:effectLst/>
              </a:rPr>
              <a:t> — это подпрограмма которая выполняет указанную последовательность действий и НЕ возвращает результат. Вызов процедуры нельзя использовать в выражениях или в качестве правой части присваивания.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67424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разделения на подпрограммы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2000" dirty="0"/>
              <a:t>Уменьшение сложности: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1600" dirty="0"/>
              <a:t>Структура основной программы стала проще для понимания</a:t>
            </a:r>
            <a:r>
              <a:rPr lang="en-US" sz="1600" dirty="0"/>
              <a:t>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1600" dirty="0"/>
              <a:t>Каждая отдельная подпрограмма</a:t>
            </a:r>
            <a:r>
              <a:rPr lang="en-US" sz="1600" dirty="0"/>
              <a:t> </a:t>
            </a:r>
            <a:r>
              <a:rPr lang="ru-RU" sz="1600" dirty="0"/>
              <a:t>тоже обладает небольшой сложностью</a:t>
            </a:r>
            <a:r>
              <a:rPr lang="en-US" sz="1600" dirty="0"/>
              <a:t>;</a:t>
            </a:r>
            <a:endParaRPr lang="ru-RU" sz="1600" dirty="0"/>
          </a:p>
          <a:p>
            <a:pPr lvl="1"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1600" dirty="0"/>
              <a:t>Разработка происходит небольшими, законченными этапами</a:t>
            </a:r>
            <a:r>
              <a:rPr lang="en-US" sz="1600" dirty="0"/>
              <a:t>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1600" dirty="0"/>
              <a:t>Проще покрыть текстами.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2000" dirty="0"/>
              <a:t>Повторное использование</a:t>
            </a:r>
            <a:r>
              <a:rPr lang="en-US" sz="2000" dirty="0"/>
              <a:t>;</a:t>
            </a:r>
          </a:p>
          <a:p>
            <a:pPr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ru-RU" sz="2000" dirty="0"/>
              <a:t>Совместная работа над решением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endParaRPr lang="en-US" sz="2000" dirty="0"/>
          </a:p>
          <a:p>
            <a:pPr lvl="1">
              <a:lnSpc>
                <a:spcPct val="15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endParaRPr lang="ru-RU" sz="20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AF848FA-28D8-773F-6039-C325B4E95D21}"/>
              </a:ext>
            </a:extLst>
          </p:cNvPr>
          <p:cNvSpPr/>
          <p:nvPr/>
        </p:nvSpPr>
        <p:spPr>
          <a:xfrm>
            <a:off x="7016691" y="5008227"/>
            <a:ext cx="4417503" cy="116873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tx1"/>
                </a:solidFill>
              </a:rPr>
              <a:t>Магическое число семь плюс-минус два («кошелёк Миллера») — закономерность, обнаруженная американским учёным-психологом Джорджем Миллером, согласно которой кратковременная человеческая память, как правило, не может запомнить и повторить более 7 ± 2 элементов.</a:t>
            </a:r>
          </a:p>
        </p:txBody>
      </p:sp>
    </p:spTree>
    <p:extLst>
      <p:ext uri="{BB962C8B-B14F-4D97-AF65-F5344CB8AC3E}">
        <p14:creationId xmlns:p14="http://schemas.microsoft.com/office/powerpoint/2010/main" val="3349864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64113-897B-9677-AF9F-D8BA59AA9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Термины</a:t>
            </a:r>
          </a:p>
        </p:txBody>
      </p:sp>
    </p:spTree>
    <p:extLst>
      <p:ext uri="{BB962C8B-B14F-4D97-AF65-F5344CB8AC3E}">
        <p14:creationId xmlns:p14="http://schemas.microsoft.com/office/powerpoint/2010/main" val="2984625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Идентификатор (</a:t>
            </a:r>
            <a:r>
              <a:rPr lang="ru-RU" sz="2000" dirty="0" err="1"/>
              <a:t>identifier</a:t>
            </a:r>
            <a:r>
              <a:rPr lang="ru-RU" sz="2000" dirty="0"/>
              <a:t> — опознаватель) — нечто, позволяющее отличить один объект от других, то есть идентифицировать.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В реальном мире в качестве идентификаторов мы, обычно, используем </a:t>
            </a:r>
            <a:r>
              <a:rPr lang="ru-RU" sz="2000" b="1" dirty="0"/>
              <a:t>слова</a:t>
            </a:r>
            <a:r>
              <a:rPr lang="ru-RU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Сам по себе идентификатор ничего не означает. Я придумал слово: «</a:t>
            </a:r>
            <a:r>
              <a:rPr lang="ru-RU" sz="2000" dirty="0" err="1"/>
              <a:t>Джиоптирум</a:t>
            </a:r>
            <a:r>
              <a:rPr lang="ru-RU" sz="2000" dirty="0"/>
              <a:t>». У него нет значения, но сам по себе он </a:t>
            </a:r>
            <a:r>
              <a:rPr lang="ru-RU" sz="2000" b="1" dirty="0"/>
              <a:t>уникальный</a:t>
            </a:r>
            <a:r>
              <a:rPr lang="ru-RU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В программировании идентификатор (имя) – произвольная, уникальная, последовательность символов которая начинается с буквы или символа подчёркивания. В именах не используются пробелы и спец. символы. В </a:t>
            </a:r>
            <a:r>
              <a:rPr lang="en-US" sz="2000" dirty="0"/>
              <a:t>Go </a:t>
            </a:r>
            <a:r>
              <a:rPr lang="ru-RU" sz="2000" dirty="0"/>
              <a:t>регистр имеет значение.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en-US" sz="2000" dirty="0" err="1">
                <a:latin typeface="Consolas" panose="020B0609020204030204" pitchFamily="49" charset="0"/>
              </a:rPr>
              <a:t>person_name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en-US" sz="2000" dirty="0" err="1">
                <a:latin typeface="Consolas" panose="020B0609020204030204" pitchFamily="49" charset="0"/>
              </a:rPr>
              <a:t>personName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en-US" sz="2000" dirty="0" err="1">
                <a:latin typeface="Consolas" panose="020B0609020204030204" pitchFamily="49" charset="0"/>
              </a:rPr>
              <a:t>PersonName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203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 (англ. </a:t>
            </a:r>
            <a:r>
              <a:rPr lang="en-US" dirty="0"/>
              <a:t>declaration)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Объявление создаёт идентификатор, описывает, но не создает, программную сущность и устанавливает связь между ними.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Объявление используется, чтобы уведомить компилятор о существовании программной сущности </a:t>
            </a:r>
            <a:r>
              <a:rPr lang="ru-RU" sz="2000" b="1" dirty="0"/>
              <a:t>без её создания</a:t>
            </a:r>
            <a:r>
              <a:rPr lang="ru-RU" sz="2000" dirty="0"/>
              <a:t>, т.к. по не некоторым причинам она создаётся в другом месте.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Пусть «</a:t>
            </a:r>
            <a:r>
              <a:rPr lang="ru-RU" sz="2000" dirty="0" err="1"/>
              <a:t>Джиоптирум</a:t>
            </a:r>
            <a:r>
              <a:rPr lang="ru-RU" sz="2000" dirty="0"/>
              <a:t>» - это мой ноутбук. Это объявление. Теперь использование слова «</a:t>
            </a:r>
            <a:r>
              <a:rPr lang="ru-RU" sz="2000" dirty="0" err="1"/>
              <a:t>Джиоптирум</a:t>
            </a:r>
            <a:r>
              <a:rPr lang="ru-RU" sz="2000" dirty="0"/>
              <a:t>» в предложении будет аналогично использованию слов «мой ноутбук».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В программировании объявление связывает идентификатор с программной сущностью (переменной, типом, функцией, и т.д.)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buNone/>
            </a:pPr>
            <a:r>
              <a:rPr lang="ru-RU" sz="2000" b="0" dirty="0">
                <a:solidFill>
                  <a:srgbClr val="000000"/>
                </a:solidFill>
                <a:effectLst/>
              </a:rPr>
              <a:t>В </a:t>
            </a:r>
            <a:r>
              <a:rPr lang="en-US" sz="2000" b="0" dirty="0">
                <a:solidFill>
                  <a:srgbClr val="000000"/>
                </a:solidFill>
                <a:effectLst/>
              </a:rPr>
              <a:t>Go</a:t>
            </a:r>
            <a:r>
              <a:rPr lang="ru-RU" sz="2000" dirty="0">
                <a:solidFill>
                  <a:srgbClr val="000000"/>
                </a:solidFill>
              </a:rPr>
              <a:t> чистые объявления существуют только для функций и используются когда функция реализована вне </a:t>
            </a:r>
            <a:r>
              <a:rPr lang="en-US" sz="2000" dirty="0">
                <a:solidFill>
                  <a:srgbClr val="000000"/>
                </a:solidFill>
              </a:rPr>
              <a:t>Go. </a:t>
            </a:r>
            <a:r>
              <a:rPr lang="ru-RU" sz="2000" dirty="0">
                <a:solidFill>
                  <a:srgbClr val="000000"/>
                </a:solidFill>
              </a:rPr>
              <a:t>В этом случае у функции  не указывается тело.</a:t>
            </a:r>
            <a:endParaRPr lang="ru-RU" sz="20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722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(англ. </a:t>
            </a:r>
            <a:r>
              <a:rPr lang="en-US" dirty="0"/>
              <a:t>definition)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277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Определение создаёт идентификатор, программную сущность и устанавливает связь между ними.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Во время определения </a:t>
            </a:r>
            <a:r>
              <a:rPr lang="ru-RU" sz="2000" b="1" dirty="0"/>
              <a:t>создаётся</a:t>
            </a:r>
            <a:r>
              <a:rPr lang="ru-RU" sz="2000" dirty="0"/>
              <a:t> переменная, функция, класс, и т.д., а также описывается их свойства и поведение.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Определение включаем в себя объявление и создание сущности.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r>
              <a:rPr lang="ru-RU" sz="2000" dirty="0"/>
              <a:t>В сленге часто используют слово "объявление" даже в тех случаях когда код - это "определение".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endParaRPr lang="ru-RU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100000"/>
              <a:buNone/>
              <a:tabLst>
                <a:tab pos="457200" algn="l"/>
              </a:tabLst>
            </a:pPr>
            <a:endParaRPr lang="ru-RU" sz="1600" dirty="0"/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personName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идентификатор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personName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–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переменная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идентификатор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myInt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тип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идентификатор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main –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функция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606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Определение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Прежде чем функцией можно будет пользоваться её нужно определить в коде. Функция не может быть определена внутри другой функции или типа.</a:t>
            </a:r>
          </a:p>
          <a:p>
            <a:pPr marL="0" indent="0">
              <a:buNone/>
            </a:pPr>
            <a:r>
              <a:rPr lang="ru-RU" sz="2000" dirty="0"/>
              <a:t>Общая структура определения:</a:t>
            </a:r>
            <a:endParaRPr lang="en-US" sz="2000" dirty="0"/>
          </a:p>
          <a:p>
            <a:pPr marL="0" indent="0">
              <a:buNone/>
            </a:pPr>
            <a:endParaRPr lang="ru-RU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идентификатор</a:t>
            </a:r>
            <a:r>
              <a:rPr lang="ru-R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_функции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ru-R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список_параметров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ru-R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список_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результатов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выполняемые_операторы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&lt; b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14C4C935-D603-4065-B1FE-F5FAFB17EF80}"/>
              </a:ext>
            </a:extLst>
          </p:cNvPr>
          <p:cNvCxnSpPr/>
          <p:nvPr/>
        </p:nvCxnSpPr>
        <p:spPr>
          <a:xfrm>
            <a:off x="8620125" y="3028950"/>
            <a:ext cx="419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0A781F71-EC74-9520-6538-5F071D4331C3}"/>
              </a:ext>
            </a:extLst>
          </p:cNvPr>
          <p:cNvCxnSpPr>
            <a:cxnSpLocks/>
          </p:cNvCxnSpPr>
          <p:nvPr/>
        </p:nvCxnSpPr>
        <p:spPr>
          <a:xfrm>
            <a:off x="1143000" y="4010025"/>
            <a:ext cx="78962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505D3B20-9AAC-BA0D-D03B-15054449959D}"/>
              </a:ext>
            </a:extLst>
          </p:cNvPr>
          <p:cNvCxnSpPr/>
          <p:nvPr/>
        </p:nvCxnSpPr>
        <p:spPr>
          <a:xfrm>
            <a:off x="9039225" y="3028950"/>
            <a:ext cx="0" cy="981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0974A3-0520-D028-7A72-7674F41DD826}"/>
              </a:ext>
            </a:extLst>
          </p:cNvPr>
          <p:cNvSpPr txBox="1"/>
          <p:nvPr/>
        </p:nvSpPr>
        <p:spPr>
          <a:xfrm>
            <a:off x="9145035" y="3334821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Consolas" panose="020B0609020204030204" pitchFamily="49" charset="0"/>
              </a:rPr>
              <a:t>Тело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866686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Сигнатура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Часть объявления функции которая используется компилятором для того, чтобы однозначно отличить одну функцию от другой. Функции с одинаковой сигнатурой с точки зрения компилятора не различимы и считаются переопределением.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Обычно в сигнатуру входит: название функции и типы параметров, но в зависимости от языка понятие сигнатуры может меняться.</a:t>
            </a:r>
            <a:endParaRPr lang="en-US" sz="2000" dirty="0"/>
          </a:p>
          <a:p>
            <a:pPr marL="0" indent="0">
              <a:buNone/>
            </a:pPr>
            <a:endParaRPr lang="ru-RU" sz="16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&lt; b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        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Сигнатура функции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согласно спецификации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Go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625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Тип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64395"/>
            <a:ext cx="11068820" cy="493555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</a:rPr>
              <a:t>Функции в </a:t>
            </a:r>
            <a:r>
              <a:rPr lang="en-US" sz="1800" dirty="0">
                <a:solidFill>
                  <a:srgbClr val="000000"/>
                </a:solidFill>
              </a:rPr>
              <a:t>Go </a:t>
            </a:r>
            <a:r>
              <a:rPr lang="ru-RU" sz="1800" dirty="0">
                <a:solidFill>
                  <a:srgbClr val="000000"/>
                </a:solidFill>
              </a:rPr>
              <a:t>имеют определённый тип, так же как и переменные. Тип функции можно получить из заголовка если отбросить все идентификаторы указанные в ней: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заголовок функции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    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тип функции</a:t>
            </a:r>
            <a:b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solidFill>
                  <a:srgbClr val="000000"/>
                </a:solidFill>
              </a:rPr>
              <a:t>Если создать переменную или параметр такого типа, то ей можно будет присвоить любую подходящую функцию и, в дальнейшем обращаться к этой функции при помощи идентификатора переменной/параметра.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(a 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b 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(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 &lt; b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other_min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 min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other_min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</a:t>
            </a:r>
            <a:r>
              <a:rPr 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Результат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5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644047" y="5590601"/>
            <a:ext cx="2280491" cy="3525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569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Параметры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Через параметры функция получает входные данные. С точки зрения функции, параметры это её локальные переменные. Параметры указываются в скобках после имени функции. Для каждого параметра указывается имя и тип (как для обычной переменной, но без слова </a:t>
            </a:r>
            <a:r>
              <a:rPr lang="en-US" sz="2000" dirty="0"/>
              <a:t>var</a:t>
            </a:r>
            <a:r>
              <a:rPr lang="ru-RU" sz="2000" dirty="0"/>
              <a:t>)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Параметры разделяются запятыми. Если несколько параметров одного типа идут подряд, то тип можно указать 1 раз после последнего.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float64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float64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ru-RU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544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программы</a:t>
            </a: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4DDDDEC4-BC80-CFB4-0F99-7C1B13600154}"/>
              </a:ext>
            </a:extLst>
          </p:cNvPr>
          <p:cNvSpPr>
            <a:spLocks noChangeAspect="1"/>
          </p:cNvSpPr>
          <p:nvPr/>
        </p:nvSpPr>
        <p:spPr>
          <a:xfrm>
            <a:off x="1624007" y="2990249"/>
            <a:ext cx="2340000" cy="8775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6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ВВОД</a:t>
            </a: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717D9C60-4864-DE92-DA10-2077F8E499B2}"/>
              </a:ext>
            </a:extLst>
          </p:cNvPr>
          <p:cNvSpPr>
            <a:spLocks noChangeAspect="1"/>
          </p:cNvSpPr>
          <p:nvPr/>
        </p:nvSpPr>
        <p:spPr>
          <a:xfrm>
            <a:off x="8227993" y="2924876"/>
            <a:ext cx="2340000" cy="8775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6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ВЫВОД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58C1DFE-7446-5364-E554-2C0E1D20BB5E}"/>
              </a:ext>
            </a:extLst>
          </p:cNvPr>
          <p:cNvSpPr/>
          <p:nvPr/>
        </p:nvSpPr>
        <p:spPr>
          <a:xfrm>
            <a:off x="4526054" y="2575960"/>
            <a:ext cx="3139892" cy="1706078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7A7CC98-0460-06A7-A7B8-8C98894F30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36" b="10435"/>
          <a:stretch/>
        </p:blipFill>
        <p:spPr>
          <a:xfrm>
            <a:off x="5168203" y="2924876"/>
            <a:ext cx="1855593" cy="1008247"/>
          </a:xfrm>
          <a:prstGeom prst="rect">
            <a:avLst/>
          </a:prstGeom>
          <a:noFill/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1FE7015A-856E-40EB-AB97-7B9745F7B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5780015"/>
            <a:ext cx="9753600" cy="39694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монолит с вводом и выводом только в консоль</a:t>
            </a:r>
            <a:endParaRPr lang="ru-RU" sz="2000" b="0" dirty="0">
              <a:solidFill>
                <a:schemeClr val="bg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0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8524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Неопределенное количество параметров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Иногда в функцию нужно передать неопределённое количество значений (</a:t>
            </a:r>
            <a:r>
              <a:rPr lang="en-US" sz="2000" dirty="0"/>
              <a:t>0</a:t>
            </a:r>
            <a:r>
              <a:rPr lang="ru-RU" sz="2000" dirty="0"/>
              <a:t>, 5, 100, и т.д.) . Язык </a:t>
            </a:r>
            <a:r>
              <a:rPr lang="en-US" sz="2000" dirty="0"/>
              <a:t>Go </a:t>
            </a:r>
            <a:r>
              <a:rPr lang="ru-RU" sz="2000" dirty="0"/>
              <a:t>разрешает это делать, но только для значений одного типа. </a:t>
            </a:r>
          </a:p>
          <a:p>
            <a:pPr marL="0" indent="0">
              <a:buNone/>
            </a:pPr>
            <a:r>
              <a:rPr lang="ru-RU" sz="2000" dirty="0"/>
              <a:t>Чтобы показать, функции можно передать любое количество аргументов, перед типом параметра нужно поставить троеточие: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...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/>
              <a:t>Такой тип параметра можно комбинировать с обычными, но параметр с троеточием обязательно должен быть в конце списка: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equalAnyOf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 ...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/>
              <a:t>В теле функции параметр с троеточием доступен в виде среза.</a:t>
            </a:r>
            <a:endParaRPr lang="en-US" sz="2000" dirty="0"/>
          </a:p>
          <a:p>
            <a:pPr marL="0" indent="0"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827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Неопределенное количество параметров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/>
              <a:t>При вызове мы можем передать в функцию </a:t>
            </a:r>
            <a:r>
              <a:rPr lang="en-US" sz="2000" b="1" dirty="0"/>
              <a:t>sum</a:t>
            </a:r>
            <a:r>
              <a:rPr lang="ru-RU" sz="2000" dirty="0"/>
              <a:t> разное количество чисел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(1, 2)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(1, 2, 3, 4)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/>
              <a:t>Несмотря на то, что внутри функции аргументы будут доступны в виде среза, сам срез в обычном виде передать нельзя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/>
              <a:t>Можно, если дописать троеточие после аргумента: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889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Возвращаемые значения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В </a:t>
            </a:r>
            <a:r>
              <a:rPr lang="en-US" sz="2000" dirty="0">
                <a:solidFill>
                  <a:srgbClr val="000000"/>
                </a:solidFill>
              </a:rPr>
              <a:t>Go </a:t>
            </a:r>
            <a:r>
              <a:rPr lang="ru-RU" sz="2000" dirty="0">
                <a:solidFill>
                  <a:srgbClr val="000000"/>
                </a:solidFill>
              </a:rPr>
              <a:t>ф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ункции могут возвращать результат или не возвращать ничего.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Если функция не возвращает ничего, то список возвращаемых значений не указывается: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Если функция возвращает что-либо одно, то указывается тип возвращаемого значения в круглых скобках или без них: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Если функция возвращает более одного результата, то указываются тип всех возвращаемых значений, обязательно в круглых скобках: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8439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Возвращаемые значения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В теле функции можно, но не обязательно, использовать оператор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без указания значения. Используется для досрочного выхода из функции.</a:t>
            </a:r>
            <a:endParaRPr lang="en-US" sz="2000" b="0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В теле функции обязательно использовать оператор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со значением совпадающим с типом возвращаемого значения указанного в заголовке.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В теле функции обязательно использовать оператор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ru-RU" sz="2000" dirty="0">
                <a:solidFill>
                  <a:srgbClr val="000000"/>
                </a:solidFill>
              </a:rPr>
              <a:t>, при этом количество и типы значений должны совпадать с количеством и типами указанными в заголовке.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Оператор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ru-RU" sz="2000" dirty="0">
                <a:solidFill>
                  <a:srgbClr val="000000"/>
                </a:solidFill>
              </a:rPr>
              <a:t>, в теле функции, можно использовать произвольное количество раз.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241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Именованные возвращаемые значения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Если функция возвращает что-либо, то перед типом возвращаемого результата можно указать имя. Это имя будет доступно в теле функции как обычная локальная переменная.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Список именованных возвращаемых значений обязательно записывается в скобочках: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res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(res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err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Чтобы вернуть результат из функции объявленной таким образом можно:</a:t>
            </a: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</a:rPr>
              <a:t>воспользоваться обычным синтаксисом возврата </a:t>
            </a:r>
            <a:r>
              <a:rPr lang="en-US" sz="1600" dirty="0">
                <a:solidFill>
                  <a:srgbClr val="000000"/>
                </a:solidFill>
              </a:rPr>
              <a:t>return </a:t>
            </a:r>
            <a:r>
              <a:rPr lang="ru-RU" sz="1600" dirty="0">
                <a:solidFill>
                  <a:srgbClr val="000000"/>
                </a:solidFill>
              </a:rPr>
              <a:t>со значениями.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ru-RU" sz="1600" dirty="0">
                <a:solidFill>
                  <a:srgbClr val="000000"/>
                </a:solidFill>
              </a:rPr>
              <a:t>В этом случае именно эти значения и будет результатом функции.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</a:rPr>
              <a:t>воспользоваться </a:t>
            </a:r>
            <a:r>
              <a:rPr lang="en-US" sz="1600" dirty="0">
                <a:solidFill>
                  <a:srgbClr val="000000"/>
                </a:solidFill>
              </a:rPr>
              <a:t>return </a:t>
            </a:r>
            <a:r>
              <a:rPr lang="ru-RU" sz="1600" dirty="0">
                <a:solidFill>
                  <a:srgbClr val="000000"/>
                </a:solidFill>
              </a:rPr>
              <a:t>без значений.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В этом случае результат функции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ru-RU" sz="1600" dirty="0">
                <a:solidFill>
                  <a:srgbClr val="000000"/>
                </a:solidFill>
              </a:rPr>
              <a:t>будет определяться последним значением, которое было присвоено</a:t>
            </a:r>
            <a:br>
              <a:rPr lang="ru-RU" sz="1600" dirty="0">
                <a:solidFill>
                  <a:srgbClr val="000000"/>
                </a:solidFill>
              </a:rPr>
            </a:br>
            <a:r>
              <a:rPr lang="ru-RU" sz="1600" dirty="0">
                <a:solidFill>
                  <a:srgbClr val="000000"/>
                </a:solidFill>
              </a:rPr>
              <a:t>переменным использующимся для возврата.</a:t>
            </a:r>
            <a:br>
              <a:rPr lang="ru-RU" sz="1600" dirty="0">
                <a:solidFill>
                  <a:srgbClr val="000000"/>
                </a:solidFill>
              </a:rPr>
            </a:br>
            <a:r>
              <a:rPr lang="ru-RU" sz="1600" dirty="0">
                <a:solidFill>
                  <a:srgbClr val="000000"/>
                </a:solidFill>
              </a:rPr>
              <a:t>При этом </a:t>
            </a:r>
            <a:r>
              <a:rPr lang="en-US" sz="1600" dirty="0">
                <a:solidFill>
                  <a:srgbClr val="000000"/>
                </a:solidFill>
              </a:rPr>
              <a:t>return </a:t>
            </a:r>
            <a:r>
              <a:rPr lang="ru-RU" sz="1600" dirty="0">
                <a:solidFill>
                  <a:srgbClr val="000000"/>
                </a:solidFill>
              </a:rPr>
              <a:t>нельзя указывать в блоках в которых имена выходных</a:t>
            </a:r>
            <a:br>
              <a:rPr lang="ru-RU" sz="1600" dirty="0">
                <a:solidFill>
                  <a:srgbClr val="000000"/>
                </a:solidFill>
              </a:rPr>
            </a:br>
            <a:r>
              <a:rPr lang="ru-RU" sz="1600" dirty="0">
                <a:solidFill>
                  <a:srgbClr val="000000"/>
                </a:solidFill>
              </a:rPr>
              <a:t>переменных сокрыты ("затенены") .</a:t>
            </a:r>
            <a:endParaRPr lang="en-US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7725477" y="4171950"/>
            <a:ext cx="3526956" cy="8191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(res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A6196BA-5FA6-028A-9F3B-2C427EE00B1B}"/>
              </a:ext>
            </a:extLst>
          </p:cNvPr>
          <p:cNvSpPr/>
          <p:nvPr/>
        </p:nvSpPr>
        <p:spPr>
          <a:xfrm>
            <a:off x="7725476" y="5055544"/>
            <a:ext cx="3526957" cy="10763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(res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 + b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2184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Вызов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</a:rPr>
              <a:t>Вызов функции возможен только в теле другой функции. Для этого нужно указать имя функции и в круглых скобках список аргументов, в том же количестве, в том же порядке и тех же типов, что и параметры в сигнатуре.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</a:rPr>
              <a:t>В качестве аргументов можно использовать как переменные, так и литералы (значения):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(one, two)   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Вызов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Вызов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24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Стек вызовов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При вызове функции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ru-RU" sz="2000" b="1" dirty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исполнение функции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приостанавливается и ожидает завершения функции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ru-RU" sz="2000" b="0" dirty="0">
                <a:solidFill>
                  <a:srgbClr val="000000"/>
                </a:solidFill>
                <a:effectLst/>
              </a:rPr>
              <a:t>. Функция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2000" b="0" dirty="0">
                <a:solidFill>
                  <a:srgbClr val="795E26"/>
                </a:solidFill>
                <a:effectLst/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вызывая функцию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ru-RU" sz="2000" dirty="0">
                <a:solidFill>
                  <a:srgbClr val="000000"/>
                </a:solidFill>
              </a:rPr>
              <a:t> тоже приостанавливается и ожидает завершения функции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ru-RU" sz="2000" dirty="0">
                <a:solidFill>
                  <a:srgbClr val="000000"/>
                </a:solidFill>
              </a:rPr>
              <a:t>. Т.е. функции как бы складываются в стопку (стек) и в этой стопке исполняется только та функция которая лежит на вершине.</a:t>
            </a: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"one"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"main"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C2198CA-34C6-E63C-D023-C4B3258CC572}"/>
              </a:ext>
            </a:extLst>
          </p:cNvPr>
          <p:cNvSpPr/>
          <p:nvPr/>
        </p:nvSpPr>
        <p:spPr>
          <a:xfrm>
            <a:off x="5162549" y="5101087"/>
            <a:ext cx="1038225" cy="745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8B29C36-C4AF-8A0A-D978-5674E39DEB10}"/>
              </a:ext>
            </a:extLst>
          </p:cNvPr>
          <p:cNvSpPr/>
          <p:nvPr/>
        </p:nvSpPr>
        <p:spPr>
          <a:xfrm>
            <a:off x="6324599" y="5101087"/>
            <a:ext cx="1038225" cy="745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BAD7D18-ED96-E84F-FCE7-705A44F766F5}"/>
              </a:ext>
            </a:extLst>
          </p:cNvPr>
          <p:cNvSpPr/>
          <p:nvPr/>
        </p:nvSpPr>
        <p:spPr>
          <a:xfrm>
            <a:off x="6324599" y="4355531"/>
            <a:ext cx="1038225" cy="745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one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32A0ECB-456C-75D7-90DC-F16313BD4CA5}"/>
              </a:ext>
            </a:extLst>
          </p:cNvPr>
          <p:cNvSpPr/>
          <p:nvPr/>
        </p:nvSpPr>
        <p:spPr>
          <a:xfrm>
            <a:off x="7486650" y="5101087"/>
            <a:ext cx="1038225" cy="745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B9DB08D-1B3D-24F0-F043-2F593109A350}"/>
              </a:ext>
            </a:extLst>
          </p:cNvPr>
          <p:cNvSpPr/>
          <p:nvPr/>
        </p:nvSpPr>
        <p:spPr>
          <a:xfrm>
            <a:off x="7486650" y="4355531"/>
            <a:ext cx="1038225" cy="745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E905F2E-452F-D42B-E02C-17E13E68FCDC}"/>
              </a:ext>
            </a:extLst>
          </p:cNvPr>
          <p:cNvSpPr/>
          <p:nvPr/>
        </p:nvSpPr>
        <p:spPr>
          <a:xfrm>
            <a:off x="7486649" y="3609975"/>
            <a:ext cx="1038225" cy="745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two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7042D64-B164-041E-B0DE-94BB091AAE28}"/>
              </a:ext>
            </a:extLst>
          </p:cNvPr>
          <p:cNvSpPr/>
          <p:nvPr/>
        </p:nvSpPr>
        <p:spPr>
          <a:xfrm>
            <a:off x="8648701" y="5101087"/>
            <a:ext cx="1038225" cy="745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920B857-B0B5-E074-6E24-67484BDFD83F}"/>
              </a:ext>
            </a:extLst>
          </p:cNvPr>
          <p:cNvSpPr/>
          <p:nvPr/>
        </p:nvSpPr>
        <p:spPr>
          <a:xfrm>
            <a:off x="8648701" y="4355531"/>
            <a:ext cx="1038225" cy="745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one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2E315AD-1C90-9652-0DE3-166EA322D51E}"/>
              </a:ext>
            </a:extLst>
          </p:cNvPr>
          <p:cNvSpPr/>
          <p:nvPr/>
        </p:nvSpPr>
        <p:spPr>
          <a:xfrm>
            <a:off x="9810752" y="5101087"/>
            <a:ext cx="1038225" cy="745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6188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Стек-трейс (</a:t>
            </a:r>
            <a:r>
              <a:rPr lang="en-US" dirty="0"/>
              <a:t>stack trace)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000" b="0" i="0" dirty="0">
                <a:effectLst/>
              </a:rPr>
              <a:t>Стек-трейс (</a:t>
            </a:r>
            <a:r>
              <a:rPr lang="ru-RU" sz="2000" b="0" i="0" dirty="0" err="1">
                <a:effectLst/>
              </a:rPr>
              <a:t>stack</a:t>
            </a:r>
            <a:r>
              <a:rPr lang="ru-RU" sz="2000" b="0" i="0" dirty="0">
                <a:effectLst/>
              </a:rPr>
              <a:t> </a:t>
            </a:r>
            <a:r>
              <a:rPr lang="ru-RU" sz="2000" b="0" i="0" dirty="0" err="1">
                <a:effectLst/>
              </a:rPr>
              <a:t>trace</a:t>
            </a:r>
            <a:r>
              <a:rPr lang="ru-RU" sz="2000" b="0" i="0" dirty="0">
                <a:effectLst/>
              </a:rPr>
              <a:t>) – это информация о последовательности вызовов функций и методов. Стек-трейс полезен при поиске ошибок в коде и автоматическ</a:t>
            </a:r>
            <a:r>
              <a:rPr lang="ru-RU" sz="2000" dirty="0"/>
              <a:t>и выводится в терминал при падении программы.</a:t>
            </a:r>
            <a:endParaRPr lang="ru-RU" sz="2000" b="0" i="0" dirty="0"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/ b)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тут ошибка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"one"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"main"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F19A35-2B82-C07C-107E-4FE18E8A81FA}"/>
              </a:ext>
            </a:extLst>
          </p:cNvPr>
          <p:cNvSpPr txBox="1"/>
          <p:nvPr/>
        </p:nvSpPr>
        <p:spPr>
          <a:xfrm>
            <a:off x="6530740" y="3232455"/>
            <a:ext cx="4061060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panic: runtime error: integer divide by zero</a:t>
            </a:r>
          </a:p>
          <a:p>
            <a:endParaRPr lang="en-US" sz="16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goroutine 1 [running]:</a:t>
            </a:r>
          </a:p>
          <a:p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main.two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(...)</a:t>
            </a:r>
          </a:p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/home/main.go:12</a:t>
            </a:r>
          </a:p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main.one()</a:t>
            </a:r>
          </a:p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/home/main.go:16 +0x7c</a:t>
            </a:r>
          </a:p>
          <a:p>
            <a:r>
              <a:rPr lang="en-US" sz="16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main.main</a:t>
            </a:r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/home/main.go:20 +0x7b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986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Вызов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447800"/>
            <a:ext cx="10515599" cy="47387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В </a:t>
            </a:r>
            <a:r>
              <a:rPr lang="en-US" sz="1600" dirty="0">
                <a:solidFill>
                  <a:srgbClr val="000000"/>
                </a:solidFill>
              </a:rPr>
              <a:t>Go </a:t>
            </a:r>
            <a:r>
              <a:rPr lang="ru-RU" sz="1600" dirty="0">
                <a:solidFill>
                  <a:srgbClr val="000000"/>
                </a:solidFill>
              </a:rPr>
              <a:t>функцию можно вызвать: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</a:rPr>
              <a:t>Немедленно. Вызываем функцию обычным образом. При этом поток исполнения «перепрыгивает» из вызывающей функции в вызываемую и после её завершения возвращается обратно.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-apple-system"/>
              </a:rPr>
              <a:t>     </a:t>
            </a:r>
            <a:r>
              <a:rPr lang="en-US" sz="1600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</a:rPr>
              <a:t>Отложенный вызов. Перед вызовом функции указываем ключевое слово </a:t>
            </a:r>
            <a:r>
              <a:rPr lang="en-US" sz="1600" dirty="0">
                <a:solidFill>
                  <a:srgbClr val="000000"/>
                </a:solidFill>
              </a:rPr>
              <a:t>defer. </a:t>
            </a:r>
            <a:r>
              <a:rPr lang="ru-RU" sz="1600" dirty="0">
                <a:solidFill>
                  <a:srgbClr val="000000"/>
                </a:solidFill>
              </a:rPr>
              <a:t>При этом поток исполнения вызывающей функции продолжает выполнять свои команды игнорируя вызываемую функцию. Перед тем, как вызывающая функция завершится (любым путём) будут вызваны все функции отмеченные как </a:t>
            </a:r>
            <a:r>
              <a:rPr lang="en-US" sz="1600" dirty="0">
                <a:solidFill>
                  <a:srgbClr val="000000"/>
                </a:solidFill>
              </a:rPr>
              <a:t>defer</a:t>
            </a:r>
            <a:r>
              <a:rPr lang="ru-RU" sz="1600" dirty="0">
                <a:solidFill>
                  <a:srgbClr val="000000"/>
                </a:solidFill>
              </a:rPr>
              <a:t>, при этом они будут исполнятся в обратном порядке.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-apple-system"/>
              </a:rPr>
              <a:t>     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</a:rPr>
              <a:t>В параллельном потоке (</a:t>
            </a:r>
            <a:r>
              <a:rPr lang="ru-RU" sz="1600" dirty="0" err="1">
                <a:solidFill>
                  <a:srgbClr val="000000"/>
                </a:solidFill>
              </a:rPr>
              <a:t>горутина</a:t>
            </a:r>
            <a:r>
              <a:rPr lang="ru-RU" sz="1600" dirty="0">
                <a:solidFill>
                  <a:srgbClr val="000000"/>
                </a:solidFill>
              </a:rPr>
              <a:t>). Перед вызовом функции указываем ключевое слово </a:t>
            </a:r>
            <a:r>
              <a:rPr lang="en-US" sz="1600" dirty="0">
                <a:solidFill>
                  <a:srgbClr val="000000"/>
                </a:solidFill>
              </a:rPr>
              <a:t>go. </a:t>
            </a:r>
            <a:r>
              <a:rPr lang="ru-RU" sz="1600" dirty="0">
                <a:solidFill>
                  <a:srgbClr val="000000"/>
                </a:solidFill>
              </a:rPr>
              <a:t>Вызывающая функция продолжает работать игнорируя вызываемую функцию. При этом для вызываемой функции создаётся отдельный «поток» и она начинает работать параллельно с вызывающей.</a:t>
            </a:r>
            <a:endParaRPr lang="en-US" sz="16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go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90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Вызов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447800"/>
            <a:ext cx="10515599" cy="473878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2000" dirty="0">
                <a:solidFill>
                  <a:srgbClr val="000000"/>
                </a:solidFill>
              </a:rPr>
              <a:t>Немедленный вызов</a:t>
            </a:r>
            <a:r>
              <a:rPr lang="en-US" sz="2000" dirty="0">
                <a:solidFill>
                  <a:srgbClr val="000000"/>
                </a:solidFill>
              </a:rPr>
              <a:t>:</a:t>
            </a:r>
            <a:endParaRPr lang="ru-RU" sz="20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"other"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"main start"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"main stop"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ru-RU" sz="2000" dirty="0">
                <a:solidFill>
                  <a:srgbClr val="000000"/>
                </a:solidFill>
              </a:rPr>
              <a:t>Отложенный вызов: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latin typeface="-apple-system"/>
              </a:rPr>
              <a:t>      </a:t>
            </a:r>
            <a:endParaRPr lang="en-US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"other"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"main start"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"main stop"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E2A4B3-C9B2-1865-CAB4-1B3A09D67771}"/>
              </a:ext>
            </a:extLst>
          </p:cNvPr>
          <p:cNvSpPr txBox="1"/>
          <p:nvPr/>
        </p:nvSpPr>
        <p:spPr>
          <a:xfrm>
            <a:off x="5911615" y="2456229"/>
            <a:ext cx="406106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main start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other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main stop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7E30E6-9BDB-9936-10C7-171BB0B28468}"/>
              </a:ext>
            </a:extLst>
          </p:cNvPr>
          <p:cNvSpPr txBox="1"/>
          <p:nvPr/>
        </p:nvSpPr>
        <p:spPr>
          <a:xfrm>
            <a:off x="5911615" y="5100935"/>
            <a:ext cx="406106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main start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main stop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other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43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Простой код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037" y="2059806"/>
            <a:ext cx="10044762" cy="4126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(&amp;a, &amp;b)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a + b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33160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Вызов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447800"/>
            <a:ext cx="10515599" cy="473878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</a:rPr>
              <a:t>В параллельном потоке (</a:t>
            </a:r>
            <a:r>
              <a:rPr lang="ru-RU" sz="1600" dirty="0" err="1">
                <a:solidFill>
                  <a:srgbClr val="000000"/>
                </a:solidFill>
              </a:rPr>
              <a:t>горутина</a:t>
            </a:r>
            <a:r>
              <a:rPr lang="ru-RU" sz="1600" dirty="0">
                <a:solidFill>
                  <a:srgbClr val="000000"/>
                </a:solidFill>
              </a:rPr>
              <a:t>)</a:t>
            </a:r>
            <a:r>
              <a:rPr lang="en-US" sz="1600" dirty="0">
                <a:solidFill>
                  <a:srgbClr val="000000"/>
                </a:solidFill>
              </a:rPr>
              <a:t>:</a:t>
            </a:r>
            <a:endParaRPr lang="ru-RU" sz="1600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"other"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"main start"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 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go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"main stop"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В этом примере функция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завершилась раньше, чем функция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успела вывести сообщение на экран. Это возможно, т.к. после вызова, функция </a:t>
            </a:r>
            <a:r>
              <a:rPr lang="en-US" sz="1600" b="0" dirty="0">
                <a:solidFill>
                  <a:srgbClr val="795E26"/>
                </a:solidFill>
                <a:effectLst/>
              </a:rPr>
              <a:t>other</a:t>
            </a:r>
            <a:r>
              <a:rPr lang="ru-RU" sz="1600" b="0" dirty="0">
                <a:solidFill>
                  <a:srgbClr val="795E26"/>
                </a:solidFill>
                <a:effectLst/>
              </a:rPr>
              <a:t> </a:t>
            </a:r>
            <a:r>
              <a:rPr lang="ru-RU" sz="1600" dirty="0">
                <a:solidFill>
                  <a:srgbClr val="000000"/>
                </a:solidFill>
              </a:rPr>
              <a:t>получила свой собственный поток исполнения команд, а функция </a:t>
            </a:r>
            <a:r>
              <a:rPr lang="en-US" sz="1600" b="0" dirty="0">
                <a:solidFill>
                  <a:srgbClr val="795E26"/>
                </a:solidFill>
                <a:effectLst/>
              </a:rPr>
              <a:t>main</a:t>
            </a:r>
            <a:r>
              <a:rPr lang="ru-RU" sz="1600" dirty="0">
                <a:solidFill>
                  <a:srgbClr val="000000"/>
                </a:solidFill>
              </a:rPr>
              <a:t> осталась в своём потоке.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В этом примере вывод мог бы быть и другим. Например здесь сообщение «</a:t>
            </a:r>
            <a:r>
              <a:rPr lang="en-US" sz="1600" dirty="0">
                <a:solidFill>
                  <a:srgbClr val="000000"/>
                </a:solidFill>
              </a:rPr>
              <a:t>other</a:t>
            </a:r>
            <a:r>
              <a:rPr lang="ru-RU" sz="1600" dirty="0">
                <a:solidFill>
                  <a:srgbClr val="000000"/>
                </a:solidFill>
              </a:rPr>
              <a:t>» будет каждый раз между разными цифрами</a:t>
            </a:r>
            <a:r>
              <a:rPr lang="en-US" sz="1600" dirty="0">
                <a:solidFill>
                  <a:srgbClr val="000000"/>
                </a:solidFill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go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E2A4B3-C9B2-1865-CAB4-1B3A09D67771}"/>
              </a:ext>
            </a:extLst>
          </p:cNvPr>
          <p:cNvSpPr txBox="1"/>
          <p:nvPr/>
        </p:nvSpPr>
        <p:spPr>
          <a:xfrm>
            <a:off x="5911615" y="2303829"/>
            <a:ext cx="4061060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main start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main stop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7408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Передача аргументов в функцию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6451834" cy="46080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500" dirty="0">
                <a:solidFill>
                  <a:srgbClr val="000000"/>
                </a:solidFill>
              </a:rPr>
              <a:t>В </a:t>
            </a:r>
            <a:r>
              <a:rPr lang="en-US" sz="1500" dirty="0">
                <a:solidFill>
                  <a:srgbClr val="000000"/>
                </a:solidFill>
              </a:rPr>
              <a:t>Go </a:t>
            </a:r>
            <a:r>
              <a:rPr lang="ru-RU" sz="1500" dirty="0">
                <a:solidFill>
                  <a:srgbClr val="000000"/>
                </a:solidFill>
              </a:rPr>
              <a:t>данные в функцию можно передать:</a:t>
            </a:r>
          </a:p>
          <a:p>
            <a:r>
              <a:rPr lang="ru-RU" sz="1500" dirty="0">
                <a:solidFill>
                  <a:srgbClr val="000000"/>
                </a:solidFill>
              </a:rPr>
              <a:t>по значению. В этом случае функция получает </a:t>
            </a:r>
            <a:r>
              <a:rPr lang="ru-RU" sz="1500" b="1" dirty="0">
                <a:solidFill>
                  <a:srgbClr val="000000"/>
                </a:solidFill>
              </a:rPr>
              <a:t>копии</a:t>
            </a:r>
            <a:r>
              <a:rPr lang="ru-RU" sz="1500" dirty="0">
                <a:solidFill>
                  <a:srgbClr val="000000"/>
                </a:solidFill>
              </a:rPr>
              <a:t> передаваемых </a:t>
            </a:r>
            <a:r>
              <a:rPr lang="ru-RU" sz="1500" b="1" dirty="0">
                <a:solidFill>
                  <a:srgbClr val="000000"/>
                </a:solidFill>
              </a:rPr>
              <a:t>данных</a:t>
            </a:r>
            <a:r>
              <a:rPr lang="ru-RU" sz="1500" dirty="0">
                <a:solidFill>
                  <a:srgbClr val="000000"/>
                </a:solidFill>
              </a:rPr>
              <a:t>. Следовательно вызываемая функция не имеет доступа к данным из вызывающей функции.</a:t>
            </a:r>
            <a:br>
              <a:rPr lang="ru-RU" sz="1500" dirty="0">
                <a:solidFill>
                  <a:srgbClr val="000000"/>
                </a:solidFill>
              </a:rPr>
            </a:br>
            <a:r>
              <a:rPr lang="ru-RU" sz="1500" dirty="0">
                <a:solidFill>
                  <a:srgbClr val="000000"/>
                </a:solidFill>
              </a:rPr>
              <a:t>Стоит отметить, что происходит не глубокое копирование, т.е. если передать структуру, которая хранит указатель на данные, то сама структура будет скопирована, а данные на которые она указывает нет. Для слайсов, словарей и каналов также не происходит копирования данных, т.к. эти три типа являются ссылочными, т.е. это указатели, которые сам язык автоматически разыменовывает при обращении к ним.</a:t>
            </a:r>
            <a:endParaRPr lang="en-US" sz="1500" dirty="0">
              <a:solidFill>
                <a:srgbClr val="000000"/>
              </a:solidFill>
            </a:endParaRPr>
          </a:p>
          <a:p>
            <a:endParaRPr lang="ru-RU" sz="1500" dirty="0">
              <a:solidFill>
                <a:srgbClr val="000000"/>
              </a:solidFill>
            </a:endParaRPr>
          </a:p>
          <a:p>
            <a:endParaRPr lang="en-US" sz="1500" dirty="0">
              <a:solidFill>
                <a:srgbClr val="000000"/>
              </a:solidFill>
            </a:endParaRPr>
          </a:p>
          <a:p>
            <a:r>
              <a:rPr lang="ru-RU" sz="1500" dirty="0">
                <a:solidFill>
                  <a:srgbClr val="000000"/>
                </a:solidFill>
              </a:rPr>
              <a:t>по указателю. В этом случае функция получает </a:t>
            </a:r>
            <a:r>
              <a:rPr lang="ru-RU" sz="1500" b="1" dirty="0">
                <a:solidFill>
                  <a:srgbClr val="000000"/>
                </a:solidFill>
              </a:rPr>
              <a:t>копии</a:t>
            </a:r>
            <a:r>
              <a:rPr lang="ru-RU" sz="1500" dirty="0">
                <a:solidFill>
                  <a:srgbClr val="000000"/>
                </a:solidFill>
              </a:rPr>
              <a:t> </a:t>
            </a:r>
            <a:r>
              <a:rPr lang="ru-RU" sz="1500" b="1" dirty="0">
                <a:solidFill>
                  <a:srgbClr val="000000"/>
                </a:solidFill>
              </a:rPr>
              <a:t>адресов</a:t>
            </a:r>
            <a:r>
              <a:rPr lang="ru-RU" sz="1500" dirty="0">
                <a:solidFill>
                  <a:srgbClr val="000000"/>
                </a:solidFill>
              </a:rPr>
              <a:t> передаваемых данных. Зная адрес размещения оригинальных данных вызываемая функция может прочитать и изменить данные вызывающей функции.</a:t>
            </a:r>
            <a:br>
              <a:rPr lang="en-US" sz="1500" dirty="0">
                <a:solidFill>
                  <a:srgbClr val="000000"/>
                </a:solidFill>
              </a:rPr>
            </a:br>
            <a:r>
              <a:rPr lang="ru-RU" sz="1500" dirty="0">
                <a:solidFill>
                  <a:srgbClr val="000000"/>
                </a:solidFill>
              </a:rPr>
              <a:t>Чтобы передать данные по указателю в качестве параметра функции используются указатели, а в качестве аргумента – адреса данных</a:t>
            </a:r>
          </a:p>
          <a:p>
            <a:pPr marL="0" indent="0">
              <a:buNone/>
            </a:pP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7636342" y="1648001"/>
            <a:ext cx="3174534" cy="2386965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b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t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(first, second)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(first, second)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(first, second)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C91663F-5707-214C-1AB5-44695E92CB45}"/>
              </a:ext>
            </a:extLst>
          </p:cNvPr>
          <p:cNvSpPr/>
          <p:nvPr/>
        </p:nvSpPr>
        <p:spPr>
          <a:xfrm>
            <a:off x="7636341" y="4130123"/>
            <a:ext cx="3174535" cy="2386965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 *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*a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*b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t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(first, second)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(&amp;first, &amp;second)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(first, second)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Прямоугольник: скругленные углы 3">
            <a:extLst>
              <a:ext uri="{FF2B5EF4-FFF2-40B4-BE49-F238E27FC236}">
                <a16:creationId xmlns:a16="http://schemas.microsoft.com/office/drawing/2014/main" id="{7799EBAF-0E8A-2AC7-27A5-FE8813971386}"/>
              </a:ext>
            </a:extLst>
          </p:cNvPr>
          <p:cNvSpPr/>
          <p:nvPr/>
        </p:nvSpPr>
        <p:spPr>
          <a:xfrm>
            <a:off x="10850318" y="1648000"/>
            <a:ext cx="665407" cy="2386965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10 20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10 20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Прямоугольник: скругленные углы 3">
            <a:extLst>
              <a:ext uri="{FF2B5EF4-FFF2-40B4-BE49-F238E27FC236}">
                <a16:creationId xmlns:a16="http://schemas.microsoft.com/office/drawing/2014/main" id="{73B0E88E-8E14-0CA7-03F2-2C315DC3EF71}"/>
              </a:ext>
            </a:extLst>
          </p:cNvPr>
          <p:cNvSpPr/>
          <p:nvPr/>
        </p:nvSpPr>
        <p:spPr>
          <a:xfrm>
            <a:off x="10850318" y="4130123"/>
            <a:ext cx="665407" cy="2386965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10 20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20 10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0762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 в памяти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ACC1F434-4390-C298-118F-12D9B44441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0650529"/>
              </p:ext>
            </p:extLst>
          </p:nvPr>
        </p:nvGraphicFramePr>
        <p:xfrm>
          <a:off x="5915868" y="1831105"/>
          <a:ext cx="5437932" cy="3708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60768">
                  <a:extLst>
                    <a:ext uri="{9D8B030D-6E8A-4147-A177-3AD203B41FA5}">
                      <a16:colId xmlns:a16="http://schemas.microsoft.com/office/drawing/2014/main" val="2161159182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148426719"/>
                    </a:ext>
                  </a:extLst>
                </a:gridCol>
                <a:gridCol w="1813243">
                  <a:extLst>
                    <a:ext uri="{9D8B030D-6E8A-4147-A177-3AD203B41FA5}">
                      <a16:colId xmlns:a16="http://schemas.microsoft.com/office/drawing/2014/main" val="230745245"/>
                    </a:ext>
                  </a:extLst>
                </a:gridCol>
                <a:gridCol w="1753978">
                  <a:extLst>
                    <a:ext uri="{9D8B030D-6E8A-4147-A177-3AD203B41FA5}">
                      <a16:colId xmlns:a16="http://schemas.microsoft.com/office/drawing/2014/main" val="3394202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Имя</a:t>
                      </a: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Тип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Значение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Адрес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07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518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b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*int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0xc000074018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0xc00007e028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062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*int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0xc000074010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0xc00007e020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94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…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55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latin typeface="Consolas" panose="020B0609020204030204" pitchFamily="49" charset="0"/>
                        </a:rPr>
                        <a:t>int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0xc000074038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81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…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4911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second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int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20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0xc000074018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341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first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int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10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</a:rPr>
                        <a:t>0xc000074010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067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13203569"/>
                  </a:ext>
                </a:extLst>
              </a:tr>
            </a:tbl>
          </a:graphicData>
        </a:graphic>
      </p:graphicFrame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2490ED2-4BD0-9B61-9A06-F43105FCEC75}"/>
              </a:ext>
            </a:extLst>
          </p:cNvPr>
          <p:cNvSpPr/>
          <p:nvPr/>
        </p:nvSpPr>
        <p:spPr>
          <a:xfrm>
            <a:off x="1035516" y="3152540"/>
            <a:ext cx="3174535" cy="2386965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 b *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*a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*b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t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second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(first, second)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(&amp;first, &amp;second)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(first, second)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2FAE024-84BB-3727-0483-DE543BD637C7}"/>
              </a:ext>
            </a:extLst>
          </p:cNvPr>
          <p:cNvCxnSpPr/>
          <p:nvPr/>
        </p:nvCxnSpPr>
        <p:spPr>
          <a:xfrm flipH="1">
            <a:off x="5372100" y="3124200"/>
            <a:ext cx="54376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4E23DA1C-6FAD-5AF0-D442-6F50C71EBE33}"/>
              </a:ext>
            </a:extLst>
          </p:cNvPr>
          <p:cNvCxnSpPr/>
          <p:nvPr/>
        </p:nvCxnSpPr>
        <p:spPr>
          <a:xfrm>
            <a:off x="5372100" y="3124200"/>
            <a:ext cx="0" cy="1828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FD5C6C3A-C9C7-5FF1-A2D5-6D417549413A}"/>
              </a:ext>
            </a:extLst>
          </p:cNvPr>
          <p:cNvCxnSpPr/>
          <p:nvPr/>
        </p:nvCxnSpPr>
        <p:spPr>
          <a:xfrm>
            <a:off x="5372100" y="4962525"/>
            <a:ext cx="5437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E0E04EA0-B1DF-4EFA-4EA0-53CBBE316E18}"/>
              </a:ext>
            </a:extLst>
          </p:cNvPr>
          <p:cNvCxnSpPr>
            <a:cxnSpLocks/>
          </p:cNvCxnSpPr>
          <p:nvPr/>
        </p:nvCxnSpPr>
        <p:spPr>
          <a:xfrm flipH="1">
            <a:off x="5124450" y="2770905"/>
            <a:ext cx="79141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9E20243-78D6-4E1F-D3F6-9620055D7A16}"/>
              </a:ext>
            </a:extLst>
          </p:cNvPr>
          <p:cNvCxnSpPr>
            <a:cxnSpLocks/>
          </p:cNvCxnSpPr>
          <p:nvPr/>
        </p:nvCxnSpPr>
        <p:spPr>
          <a:xfrm>
            <a:off x="5124450" y="2770905"/>
            <a:ext cx="0" cy="18288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35092B15-F582-6138-D2A7-55CF6F75F18C}"/>
              </a:ext>
            </a:extLst>
          </p:cNvPr>
          <p:cNvCxnSpPr>
            <a:cxnSpLocks/>
          </p:cNvCxnSpPr>
          <p:nvPr/>
        </p:nvCxnSpPr>
        <p:spPr>
          <a:xfrm flipV="1">
            <a:off x="5124450" y="4599705"/>
            <a:ext cx="7914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Объект 2">
            <a:extLst>
              <a:ext uri="{FF2B5EF4-FFF2-40B4-BE49-F238E27FC236}">
                <a16:creationId xmlns:a16="http://schemas.microsoft.com/office/drawing/2014/main" id="{B227D705-68F5-FE3C-F786-9E69E1DC808C}"/>
              </a:ext>
            </a:extLst>
          </p:cNvPr>
          <p:cNvSpPr txBox="1">
            <a:spLocks/>
          </p:cNvSpPr>
          <p:nvPr/>
        </p:nvSpPr>
        <p:spPr>
          <a:xfrm>
            <a:off x="939567" y="1831104"/>
            <a:ext cx="4184882" cy="3708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500" dirty="0">
                <a:solidFill>
                  <a:srgbClr val="000000"/>
                </a:solidFill>
              </a:rPr>
              <a:t>Состояние переменных в памяти сразу после вызова функции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883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Указатели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447800"/>
            <a:ext cx="10515599" cy="47387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Переменная-указатель предназначена для хранения адреса в памяти. Чтобы создать переменную-указатель нужно перед типом данных поставить символ звёздочка: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ru-R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тип_даных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Адрес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int-a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float64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Адрес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float64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pointer3 *[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Адрес массива из 3х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int-</a:t>
            </a:r>
            <a:r>
              <a:rPr lang="ru-RU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ов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Переменная-указатель по умолчанию имеет специальное значение </a:t>
            </a:r>
            <a:r>
              <a:rPr lang="en-US" sz="1600" dirty="0">
                <a:solidFill>
                  <a:srgbClr val="000000"/>
                </a:solidFill>
              </a:rPr>
              <a:t>nil</a:t>
            </a:r>
            <a:r>
              <a:rPr lang="ru-RU" sz="1600" dirty="0">
                <a:solidFill>
                  <a:srgbClr val="000000"/>
                </a:solidFill>
              </a:rPr>
              <a:t>. Это говорит о том, что этот указатель не хранит адрес (никуда не указывает).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pointer1 ==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7227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Указатели – получение адреса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447800"/>
            <a:ext cx="10515599" cy="47387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Чтобы сохранить в переменную адрес его сначала нужно получить. Для этого используется оператор взятия адреса – амперсанд (</a:t>
            </a:r>
            <a:r>
              <a:rPr lang="en-US" sz="1600" dirty="0">
                <a:solidFill>
                  <a:srgbClr val="000000"/>
                </a:solidFill>
              </a:rPr>
              <a:t>&amp;</a:t>
            </a:r>
            <a:r>
              <a:rPr lang="ru-RU" sz="1600" dirty="0">
                <a:solidFill>
                  <a:srgbClr val="000000"/>
                </a:solidFill>
              </a:rPr>
              <a:t>)</a:t>
            </a:r>
            <a:r>
              <a:rPr lang="en-US" sz="1600" dirty="0">
                <a:solidFill>
                  <a:srgbClr val="000000"/>
                </a:solidFill>
              </a:rPr>
              <a:t>. </a:t>
            </a:r>
            <a:r>
              <a:rPr lang="ru-RU" sz="1600" dirty="0">
                <a:solidFill>
                  <a:srgbClr val="000000"/>
                </a:solidFill>
              </a:rPr>
              <a:t>Его нужно написать перед именем объекта адрес которого нам нужен (например переменной) или получить как результат работы функции.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ru-RU" sz="1600" b="0" dirty="0">
              <a:solidFill>
                <a:srgbClr val="09865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nil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&amp;value     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Получаем адрес переменной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value</a:t>
            </a:r>
            <a:endParaRPr lang="ru-RU" sz="16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Положить в переменную что-то кроме адреса нельзя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value  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Ошибка!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pointer2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ждёт адрес, а не значение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Не у всех программных объектов есть адреса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Ошибка! У 5 нет адреса в памяти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Совместимы только адреса объектов одного типа</a:t>
            </a:r>
            <a:b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float64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10.0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Ошибка! Не тот тип адреса 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7021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Указатели – доступ к значению через адрес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447800"/>
            <a:ext cx="10515599" cy="47387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Зная адрес можно получить доступ к данным расположенным по этому адресу. Через адрес можно как читать данные, так и изменять их. Для получения доступа используется оператор разыменования (звёздочка) который нужно написать перед </a:t>
            </a:r>
            <a:r>
              <a:rPr lang="ru-RU" sz="1600" b="1" dirty="0">
                <a:solidFill>
                  <a:srgbClr val="000000"/>
                </a:solidFill>
              </a:rPr>
              <a:t>переменной-указателем</a:t>
            </a:r>
            <a:r>
              <a:rPr lang="ru-RU" sz="1600" dirty="0">
                <a:solidFill>
                  <a:srgbClr val="000000"/>
                </a:solidFill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&amp;value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Получаем адрес переменной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(*pointer) 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Читаем данные из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через её адрес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Меняем данные в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через её адрес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      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Проверяем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Не имеет значение каким образом получен адрес, если к нему применить оператор разыменования, то мы получим то, на что указывает адрес. Если к результату применить оператор взятия адреса, то мы снова получим адрес и т.д. 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ru-RU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(*&amp;*&amp;</a:t>
            </a:r>
            <a:r>
              <a:rPr lang="ru-R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Можно так. Это тоже самое, что и просто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value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Здесь операторы применяются справа налево (</a:t>
            </a:r>
            <a:r>
              <a:rPr lang="en-US" sz="1600" dirty="0">
                <a:solidFill>
                  <a:srgbClr val="000000"/>
                </a:solidFill>
              </a:rPr>
              <a:t>&lt;--</a:t>
            </a:r>
            <a:r>
              <a:rPr lang="ru-RU" sz="1600" dirty="0">
                <a:solidFill>
                  <a:srgbClr val="000000"/>
                </a:solidFill>
              </a:rPr>
              <a:t>) начиная от имени переменной.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97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Передача слайсов в функцию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6588593" cy="46080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0" dirty="0">
                <a:solidFill>
                  <a:srgbClr val="000000"/>
                </a:solidFill>
                <a:effectLst/>
              </a:rPr>
              <a:t>Слайс устроен так</a:t>
            </a:r>
            <a:r>
              <a:rPr lang="ru-RU" sz="2000" dirty="0">
                <a:solidFill>
                  <a:srgbClr val="000000"/>
                </a:solidFill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SliceHeader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Pointer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uintptr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Указатель на массив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 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Cap  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000" b="0" dirty="0">
                <a:solidFill>
                  <a:srgbClr val="000000"/>
                </a:solidFill>
                <a:effectLst/>
              </a:rPr>
              <a:t>При передаче слайса по значению в функцию получается: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[]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600" b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96990D-0FE7-66FC-F315-E44FACB25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910" y="3245634"/>
            <a:ext cx="3804324" cy="340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976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Передача слайсов в функцию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994008" y="1724824"/>
            <a:ext cx="3174534" cy="4364213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[]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[]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C91663F-5707-214C-1AB5-44695E92CB45}"/>
              </a:ext>
            </a:extLst>
          </p:cNvPr>
          <p:cNvSpPr/>
          <p:nvPr/>
        </p:nvSpPr>
        <p:spPr>
          <a:xfrm>
            <a:off x="4218581" y="1724824"/>
            <a:ext cx="1048743" cy="4364213"/>
          </a:xfrm>
          <a:prstGeom prst="roundRect">
            <a:avLst>
              <a:gd name="adj" fmla="val 451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[4 4 4]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[4 4 4]</a:t>
            </a:r>
            <a:endParaRPr lang="en-US" sz="16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6529067" y="1724823"/>
            <a:ext cx="3175200" cy="4364211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[]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[]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Прямоугольник: скругленные углы 5">
            <a:extLst>
              <a:ext uri="{FF2B5EF4-FFF2-40B4-BE49-F238E27FC236}">
                <a16:creationId xmlns:a16="http://schemas.microsoft.com/office/drawing/2014/main" id="{DC91663F-5707-214C-1AB5-44695E92CB45}"/>
              </a:ext>
            </a:extLst>
          </p:cNvPr>
          <p:cNvSpPr/>
          <p:nvPr/>
        </p:nvSpPr>
        <p:spPr>
          <a:xfrm>
            <a:off x="9771656" y="1724824"/>
            <a:ext cx="1220194" cy="4364211"/>
          </a:xfrm>
          <a:prstGeom prst="roundRect">
            <a:avLst>
              <a:gd name="adj" fmla="val 451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[4 4 4 4]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[1 2 3]</a:t>
            </a:r>
            <a:endParaRPr lang="en-US" sz="16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1532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Передача слайсов в функцию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994008" y="1400175"/>
            <a:ext cx="3174534" cy="4688862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[]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[]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C91663F-5707-214C-1AB5-44695E92CB45}"/>
              </a:ext>
            </a:extLst>
          </p:cNvPr>
          <p:cNvSpPr/>
          <p:nvPr/>
        </p:nvSpPr>
        <p:spPr>
          <a:xfrm>
            <a:off x="4218581" y="1400174"/>
            <a:ext cx="1220194" cy="4688864"/>
          </a:xfrm>
          <a:prstGeom prst="roundRect">
            <a:avLst>
              <a:gd name="adj" fmla="val 451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[4 4 4 4]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[1 2 3 4]</a:t>
            </a:r>
            <a:endParaRPr lang="en-US" sz="16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6497403" y="1400175"/>
            <a:ext cx="3175200" cy="4688862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[]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[]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Прямоугольник: скругленные углы 5">
            <a:extLst>
              <a:ext uri="{FF2B5EF4-FFF2-40B4-BE49-F238E27FC236}">
                <a16:creationId xmlns:a16="http://schemas.microsoft.com/office/drawing/2014/main" id="{DC91663F-5707-214C-1AB5-44695E92CB45}"/>
              </a:ext>
            </a:extLst>
          </p:cNvPr>
          <p:cNvSpPr/>
          <p:nvPr/>
        </p:nvSpPr>
        <p:spPr>
          <a:xfrm>
            <a:off x="9739992" y="1400174"/>
            <a:ext cx="1458000" cy="4688863"/>
          </a:xfrm>
          <a:prstGeom prst="roundRect">
            <a:avLst>
              <a:gd name="adj" fmla="val 451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[4 4 4 4 4]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[4 4 4 4]</a:t>
            </a:r>
            <a:endParaRPr lang="en-US" sz="16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1836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Возврат результата по указателю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6289007" cy="46080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</a:rPr>
              <a:t>В </a:t>
            </a:r>
            <a:r>
              <a:rPr lang="en-US" sz="1600" dirty="0">
                <a:solidFill>
                  <a:srgbClr val="000000"/>
                </a:solidFill>
              </a:rPr>
              <a:t>Go </a:t>
            </a:r>
            <a:r>
              <a:rPr lang="ru-RU" sz="1600" dirty="0">
                <a:solidFill>
                  <a:srgbClr val="000000"/>
                </a:solidFill>
              </a:rPr>
              <a:t>данные из функции можно возвращать:</a:t>
            </a:r>
          </a:p>
          <a:p>
            <a:r>
              <a:rPr lang="ru-RU" sz="1600" dirty="0">
                <a:solidFill>
                  <a:srgbClr val="000000"/>
                </a:solidFill>
              </a:rPr>
              <a:t>по значению. В этом случае вызывающая функция получит </a:t>
            </a:r>
            <a:r>
              <a:rPr lang="ru-RU" sz="1600" b="1" dirty="0">
                <a:solidFill>
                  <a:srgbClr val="000000"/>
                </a:solidFill>
              </a:rPr>
              <a:t>копию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b="1" dirty="0">
                <a:solidFill>
                  <a:srgbClr val="000000"/>
                </a:solidFill>
              </a:rPr>
              <a:t>данных</a:t>
            </a:r>
            <a:r>
              <a:rPr lang="ru-RU" sz="1600" dirty="0">
                <a:solidFill>
                  <a:srgbClr val="000000"/>
                </a:solidFill>
              </a:rPr>
              <a:t> которые были в вызываемой функции.</a:t>
            </a:r>
            <a:endParaRPr lang="en-US" sz="16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endParaRPr lang="en-US" sz="15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solidFill>
                <a:srgbClr val="000000"/>
              </a:solidFill>
            </a:endParaRPr>
          </a:p>
          <a:p>
            <a:r>
              <a:rPr lang="ru-RU" sz="1600" dirty="0">
                <a:solidFill>
                  <a:srgbClr val="000000"/>
                </a:solidFill>
              </a:rPr>
              <a:t>по указателю. В этом случае вызывающая функция получает </a:t>
            </a:r>
            <a:r>
              <a:rPr lang="ru-RU" sz="1600" b="1" dirty="0">
                <a:solidFill>
                  <a:srgbClr val="000000"/>
                </a:solidFill>
              </a:rPr>
              <a:t>копии</a:t>
            </a:r>
            <a:r>
              <a:rPr lang="ru-RU" sz="1600" dirty="0">
                <a:solidFill>
                  <a:srgbClr val="000000"/>
                </a:solidFill>
              </a:rPr>
              <a:t> </a:t>
            </a:r>
            <a:r>
              <a:rPr lang="ru-RU" sz="1600" b="1" dirty="0">
                <a:solidFill>
                  <a:srgbClr val="000000"/>
                </a:solidFill>
              </a:rPr>
              <a:t>адресов</a:t>
            </a:r>
            <a:r>
              <a:rPr lang="ru-RU" sz="1600" dirty="0">
                <a:solidFill>
                  <a:srgbClr val="000000"/>
                </a:solidFill>
              </a:rPr>
              <a:t> объектов созданных или переданных в вызываемую функцию. В </a:t>
            </a:r>
            <a:r>
              <a:rPr lang="en-US" sz="1600" dirty="0">
                <a:solidFill>
                  <a:srgbClr val="000000"/>
                </a:solidFill>
              </a:rPr>
              <a:t>Go </a:t>
            </a:r>
            <a:r>
              <a:rPr lang="ru-RU" sz="1600" dirty="0">
                <a:solidFill>
                  <a:srgbClr val="000000"/>
                </a:solidFill>
              </a:rPr>
              <a:t>возврат результата по указателю безопасен, т.к. за удаление объектов отвечает сборщик мусора </a:t>
            </a:r>
            <a:r>
              <a:rPr lang="en-US" sz="1600" dirty="0">
                <a:solidFill>
                  <a:srgbClr val="000000"/>
                </a:solidFill>
              </a:rPr>
              <a:t>(GC) </a:t>
            </a:r>
            <a:r>
              <a:rPr lang="ru-RU" sz="1600" dirty="0">
                <a:solidFill>
                  <a:srgbClr val="000000"/>
                </a:solidFill>
              </a:rPr>
              <a:t>и сами объекты создаются с учётом того будут ли они чисто локальными по отношению к функции  или их передадут наружу как результат.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7636342" y="1381301"/>
            <a:ext cx="3174534" cy="2047699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createBord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bord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bord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createBord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C91663F-5707-214C-1AB5-44695E92CB45}"/>
              </a:ext>
            </a:extLst>
          </p:cNvPr>
          <p:cNvSpPr/>
          <p:nvPr/>
        </p:nvSpPr>
        <p:spPr>
          <a:xfrm>
            <a:off x="7636341" y="3977724"/>
            <a:ext cx="3174535" cy="2047700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createBord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*[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bord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{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{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&amp;bord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sz="12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createBord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5F1680E-3FB8-9158-ADD8-75805C755EC1}"/>
              </a:ext>
            </a:extLst>
          </p:cNvPr>
          <p:cNvSpPr/>
          <p:nvPr/>
        </p:nvSpPr>
        <p:spPr>
          <a:xfrm>
            <a:off x="7636341" y="3463551"/>
            <a:ext cx="3174534" cy="308350"/>
          </a:xfrm>
          <a:prstGeom prst="roundRect">
            <a:avLst>
              <a:gd name="adj" fmla="val 1378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[[1 1 1] [1 1 1] [1 1 1]]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9E093E65-AA63-2812-FD80-7430545C4C3F}"/>
              </a:ext>
            </a:extLst>
          </p:cNvPr>
          <p:cNvSpPr/>
          <p:nvPr/>
        </p:nvSpPr>
        <p:spPr>
          <a:xfrm>
            <a:off x="7636341" y="6067547"/>
            <a:ext cx="3174534" cy="308350"/>
          </a:xfrm>
          <a:prstGeom prst="roundRect">
            <a:avLst>
              <a:gd name="adj" fmla="val 1378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[[1 1 1] [1 1 1] [1 1 1]]</a:t>
            </a:r>
          </a:p>
        </p:txBody>
      </p:sp>
    </p:spTree>
    <p:extLst>
      <p:ext uri="{BB962C8B-B14F-4D97-AF65-F5344CB8AC3E}">
        <p14:creationId xmlns:p14="http://schemas.microsoft.com/office/powerpoint/2010/main" val="315647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побольше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037" y="1578544"/>
            <a:ext cx="10044762" cy="46080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strconv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Введите числа (введите '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stop' </a:t>
            </a:r>
            <a:r>
              <a:rPr lang="ru-RU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для завершения ввода):"</a:t>
            </a:r>
            <a:r>
              <a:rPr lang="ru-RU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br>
              <a:rPr lang="ru-RU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[]</a:t>
            </a:r>
            <a:r>
              <a:rPr lang="en-US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"&gt; 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Scanln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(&amp;input)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input == 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"stop"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strconv.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Atoi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(input)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err != </a:t>
            </a:r>
            <a:r>
              <a:rPr lang="en-US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Некорректный ввод. Попробуйте еще раз."</a:t>
            </a:r>
            <a:r>
              <a:rPr lang="ru-RU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continue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(numbers, num)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numbers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total += num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float64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(total) / </a:t>
            </a:r>
            <a:r>
              <a:rPr lang="en-US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float64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(numbers))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9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Среднее значение:"</a:t>
            </a:r>
            <a:r>
              <a:rPr lang="ru-RU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average)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8281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64113-897B-9677-AF9F-D8BA59AA9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Область видимости (</a:t>
            </a:r>
            <a:r>
              <a:rPr lang="en-US" sz="4400" dirty="0"/>
              <a:t>scope</a:t>
            </a:r>
            <a:r>
              <a:rPr lang="ru-RU" sz="4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2856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Область видимости (</a:t>
            </a:r>
            <a:r>
              <a:rPr lang="en-US" dirty="0"/>
              <a:t>scope)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500" b="0" dirty="0">
                <a:solidFill>
                  <a:srgbClr val="000000"/>
                </a:solidFill>
                <a:effectLst/>
              </a:rPr>
              <a:t>Область видимости — </a:t>
            </a:r>
            <a:r>
              <a:rPr lang="ru-RU" sz="1500" b="1" dirty="0">
                <a:solidFill>
                  <a:srgbClr val="000000"/>
                </a:solidFill>
                <a:effectLst/>
              </a:rPr>
              <a:t>часть программы</a:t>
            </a:r>
            <a:r>
              <a:rPr lang="ru-RU" sz="1500" dirty="0">
                <a:solidFill>
                  <a:srgbClr val="000000"/>
                </a:solidFill>
                <a:effectLst/>
              </a:rPr>
              <a:t> (кода)</a:t>
            </a:r>
            <a:r>
              <a:rPr lang="ru-RU" sz="1500" b="0" dirty="0">
                <a:solidFill>
                  <a:srgbClr val="000000"/>
                </a:solidFill>
                <a:effectLst/>
              </a:rPr>
              <a:t>, в пределах которой идентификатор, объявленный как имя некоторой программной сущности (обычно — переменной, типа данных или функции), остаётся связанным с этой сущностью, то есть позволяет посредством себя обратиться к ней.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500" b="0" dirty="0">
                <a:solidFill>
                  <a:srgbClr val="000000"/>
                </a:solidFill>
                <a:effectLst/>
              </a:rPr>
              <a:t>Говорят, что идентификатор объекта «виден» в определённом месте программы, если в данном месте по нему можно обратиться к данному объекту. За пределами области видимости тот же самый идентификатор может быть связан с другой переменной или функцией, либо быть свободным (не связанным ни с какой из них). Область видимости может, но не обязана совпадать с областью существования объекта, с которым связано имя.</a:t>
            </a:r>
            <a:endParaRPr lang="en-US" sz="1500" b="0" dirty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500" dirty="0"/>
          </a:p>
        </p:txBody>
      </p:sp>
      <p:pic>
        <p:nvPicPr>
          <p:cNvPr id="1026" name="Picture 2" descr="https://sun9-75.userapi.com/impg/l-Ewqg7CdD5hPaP03HFoogHEEiz617i6peePjg/-ZfJxsPcz8M.jpg?size=800x600&amp;quality=95&amp;sign=e556007f3fac2ccd49acc75ef1a78a58&amp;c_uniq_tag=J8QCwXR81T3rmhRLY5Eops4Rj-O0jNl472Opm8a0IIA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500" y="3922005"/>
            <a:ext cx="3391856" cy="25438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7451" y="3613532"/>
            <a:ext cx="6081310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1500" dirty="0">
                <a:solidFill>
                  <a:srgbClr val="000000"/>
                </a:solidFill>
              </a:rPr>
              <a:t>В пределах одной области видимости идентификатор может быть связан только с одной программной сущностью. Добавление идентификатора в область видимости происходит через объявление/определение. Таким образом, в одной области видимости может быть только одно определение.</a:t>
            </a:r>
          </a:p>
          <a:p>
            <a:pPr>
              <a:lnSpc>
                <a:spcPct val="110000"/>
              </a:lnSpc>
            </a:pPr>
            <a:endParaRPr lang="ru-RU" sz="15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ru-RU" sz="1500" dirty="0">
                <a:solidFill>
                  <a:srgbClr val="000000"/>
                </a:solidFill>
              </a:rPr>
              <a:t>Области видимости входят друг в друга и </a:t>
            </a:r>
            <a:r>
              <a:rPr lang="ru-RU" sz="1500" b="1" dirty="0">
                <a:solidFill>
                  <a:srgbClr val="000000"/>
                </a:solidFill>
              </a:rPr>
              <a:t>составляют иерархию</a:t>
            </a:r>
            <a:r>
              <a:rPr lang="ru-RU" sz="1500" dirty="0">
                <a:solidFill>
                  <a:srgbClr val="000000"/>
                </a:solidFill>
              </a:rPr>
              <a:t>, от локальной области видимости, ограниченную функцией (или даже её частью), до глобальной, идентификаторы которой доступны во всей программе. Также в зависимости от правил конкретного языка программирования области видимости могут быть реализованы двумя способами: лексически (статически) или динамически</a:t>
            </a:r>
            <a:endParaRPr lang="en-US" sz="1500" dirty="0">
              <a:solidFill>
                <a:srgbClr val="000000"/>
              </a:solidFill>
            </a:endParaRPr>
          </a:p>
          <a:p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23384540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en-US" dirty="0"/>
              <a:t>Shadowing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7" y="1564395"/>
            <a:ext cx="6364616" cy="493555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Говорят, что идентификатор скрывает "затеняет" другой идентификатор, если он переопределяет его в более конкретной области видимости, т.е. ближе по иерархии к точке, в которой указано обращение к идентификатору.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Т.к. в процессе связывания выбирается идентификатор из ближайшей области видимости, одноимённая переменная становится, как бы, на время невидимой (скрытой в тени).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7471080" y="3869602"/>
            <a:ext cx="3528000" cy="2171668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Python</a:t>
            </a:r>
            <a:endParaRPr lang="ru-RU" sz="13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endParaRPr lang="en-US" sz="13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outer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"outer:"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x)</a:t>
            </a:r>
          </a:p>
          <a:p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outer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"global:"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x)</a:t>
            </a:r>
          </a:p>
          <a:p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7471080" y="1636390"/>
            <a:ext cx="3528000" cy="2129346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Go</a:t>
            </a:r>
          </a:p>
          <a:p>
            <a:pPr algn="ctr"/>
            <a:endParaRPr lang="en-US" sz="13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:=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x&lt;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x++ {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11049908" y="1636390"/>
            <a:ext cx="504000" cy="2129346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  <a:p>
            <a:pPr algn="ctr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7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11049907" y="3869602"/>
            <a:ext cx="504000" cy="2171668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8550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Связывание идентификатора (</a:t>
            </a:r>
            <a:r>
              <a:rPr lang="en-US" dirty="0"/>
              <a:t>binding)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7" y="1578544"/>
            <a:ext cx="6364616" cy="460804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</a:rPr>
              <a:t>Связывание идентификатора — </a:t>
            </a:r>
            <a:r>
              <a:rPr lang="ru-RU" sz="1600" b="1" dirty="0">
                <a:solidFill>
                  <a:srgbClr val="000000"/>
                </a:solidFill>
                <a:effectLst/>
              </a:rPr>
              <a:t>процесс</a:t>
            </a:r>
            <a:r>
              <a:rPr lang="ru-RU" sz="1600" b="0" dirty="0">
                <a:solidFill>
                  <a:srgbClr val="000000"/>
                </a:solidFill>
                <a:effectLst/>
              </a:rPr>
              <a:t> определения программного объекта, доступ к которому даёт идентификатор в конкретном месте программы и в конкретный момент её выполнения.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1" i="0" dirty="0">
                <a:effectLst/>
              </a:rPr>
              <a:t>лексическое (статическое) связывание</a:t>
            </a:r>
            <a:r>
              <a:rPr lang="ru-RU" sz="1600" b="0" i="0" dirty="0">
                <a:effectLst/>
              </a:rPr>
              <a:t> (</a:t>
            </a:r>
            <a:r>
              <a:rPr lang="ru-RU" sz="1600" b="0" i="0" u="none" strike="noStrike" dirty="0">
                <a:effectLst/>
              </a:rPr>
              <a:t>англ.</a:t>
            </a:r>
            <a:r>
              <a:rPr lang="ru-RU" sz="1600" b="0" i="0" dirty="0">
                <a:effectLst/>
              </a:rPr>
              <a:t> </a:t>
            </a:r>
            <a:r>
              <a:rPr lang="ru-RU" sz="1600" b="0" i="1" dirty="0" err="1">
                <a:effectLst/>
              </a:rPr>
              <a:t>lexical</a:t>
            </a:r>
            <a:r>
              <a:rPr lang="ru-RU" sz="1600" b="0" i="1" dirty="0">
                <a:effectLst/>
              </a:rPr>
              <a:t> (</a:t>
            </a:r>
            <a:r>
              <a:rPr lang="ru-RU" sz="1600" b="0" i="1" dirty="0" err="1">
                <a:effectLst/>
              </a:rPr>
              <a:t>static</a:t>
            </a:r>
            <a:r>
              <a:rPr lang="ru-RU" sz="1600" b="0" i="1" dirty="0">
                <a:effectLst/>
              </a:rPr>
              <a:t>) </a:t>
            </a:r>
            <a:r>
              <a:rPr lang="ru-RU" sz="1600" b="0" i="1" dirty="0" err="1">
                <a:effectLst/>
              </a:rPr>
              <a:t>binding</a:t>
            </a:r>
            <a:r>
              <a:rPr lang="ru-RU" sz="1600" b="0" i="0" dirty="0">
                <a:effectLst/>
              </a:rPr>
              <a:t>), </a:t>
            </a:r>
            <a:r>
              <a:rPr lang="ru-RU" sz="1600" b="1" i="0" dirty="0">
                <a:effectLst/>
              </a:rPr>
              <a:t>лексическая область видимости</a:t>
            </a:r>
            <a:r>
              <a:rPr lang="ru-RU" sz="1600" b="0" i="0" dirty="0">
                <a:effectLst/>
              </a:rPr>
              <a:t>, или </a:t>
            </a:r>
            <a:r>
              <a:rPr lang="ru-RU" sz="1600" b="1" i="0" dirty="0">
                <a:effectLst/>
              </a:rPr>
              <a:t>лексический контекст</a:t>
            </a:r>
            <a:r>
              <a:rPr lang="ru-RU" sz="1600" b="0" i="0" dirty="0">
                <a:effectLst/>
              </a:rPr>
              <a:t> (</a:t>
            </a:r>
            <a:r>
              <a:rPr lang="ru-RU" sz="1600" b="0" i="0" u="none" strike="noStrike" dirty="0">
                <a:effectLst/>
              </a:rPr>
              <a:t>англ.</a:t>
            </a:r>
            <a:r>
              <a:rPr lang="ru-RU" sz="1600" b="0" i="0" dirty="0">
                <a:effectLst/>
              </a:rPr>
              <a:t> </a:t>
            </a:r>
            <a:r>
              <a:rPr lang="ru-RU" sz="1600" b="0" i="1" dirty="0" err="1">
                <a:effectLst/>
              </a:rPr>
              <a:t>lexical</a:t>
            </a:r>
            <a:r>
              <a:rPr lang="ru-RU" sz="1600" b="0" i="1" dirty="0">
                <a:effectLst/>
              </a:rPr>
              <a:t> </a:t>
            </a:r>
            <a:r>
              <a:rPr lang="ru-RU" sz="1600" b="0" i="1" dirty="0" err="1">
                <a:effectLst/>
              </a:rPr>
              <a:t>scope</a:t>
            </a:r>
            <a:r>
              <a:rPr lang="ru-RU" sz="1600" b="0" i="0" dirty="0">
                <a:effectLst/>
              </a:rPr>
              <a:t>): п</a:t>
            </a:r>
            <a:r>
              <a:rPr lang="ru-RU" sz="1600" dirty="0"/>
              <a:t>оиск объявлений подходящих для связывания происходит только с учётом размещения идентификатора в коде.</a:t>
            </a:r>
            <a:endParaRPr lang="ru-RU" sz="16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u-RU" sz="16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u-RU" sz="1600" b="0" i="0" dirty="0">
              <a:effectLst/>
            </a:endParaRPr>
          </a:p>
          <a:p>
            <a:r>
              <a:rPr lang="ru-RU" sz="1600" b="1" i="0" dirty="0">
                <a:effectLst/>
              </a:rPr>
              <a:t>динамическое связывание</a:t>
            </a:r>
            <a:r>
              <a:rPr lang="ru-RU" sz="1600" b="0" i="0" dirty="0">
                <a:effectLst/>
              </a:rPr>
              <a:t> (</a:t>
            </a:r>
            <a:r>
              <a:rPr lang="ru-RU" sz="1600" b="0" i="0" u="none" strike="noStrike" dirty="0">
                <a:effectLst/>
              </a:rPr>
              <a:t>англ.</a:t>
            </a:r>
            <a:r>
              <a:rPr lang="ru-RU" sz="1600" b="0" i="0" dirty="0">
                <a:effectLst/>
              </a:rPr>
              <a:t> </a:t>
            </a:r>
            <a:r>
              <a:rPr lang="ru-RU" sz="1600" b="0" i="1" dirty="0" err="1">
                <a:effectLst/>
              </a:rPr>
              <a:t>dynamic</a:t>
            </a:r>
            <a:r>
              <a:rPr lang="ru-RU" sz="1600" b="0" i="1" dirty="0">
                <a:effectLst/>
              </a:rPr>
              <a:t> </a:t>
            </a:r>
            <a:r>
              <a:rPr lang="ru-RU" sz="1600" b="0" i="1" dirty="0" err="1">
                <a:effectLst/>
              </a:rPr>
              <a:t>binding</a:t>
            </a:r>
            <a:r>
              <a:rPr lang="ru-RU" sz="1600" b="0" i="0" dirty="0">
                <a:effectLst/>
              </a:rPr>
              <a:t>), или </a:t>
            </a:r>
            <a:r>
              <a:rPr lang="ru-RU" sz="1600" b="1" i="0" dirty="0">
                <a:effectLst/>
              </a:rPr>
              <a:t>динамическая область видимости</a:t>
            </a:r>
            <a:r>
              <a:rPr lang="ru-RU" sz="1600" b="0" i="0" dirty="0">
                <a:effectLst/>
              </a:rPr>
              <a:t>, или </a:t>
            </a:r>
            <a:r>
              <a:rPr lang="ru-RU" sz="1600" b="1" i="0" dirty="0">
                <a:effectLst/>
              </a:rPr>
              <a:t>динамический контекст</a:t>
            </a:r>
            <a:r>
              <a:rPr lang="ru-RU" sz="1600" b="0" i="0" dirty="0">
                <a:effectLst/>
              </a:rPr>
              <a:t> (</a:t>
            </a:r>
            <a:r>
              <a:rPr lang="ru-RU" sz="1600" b="0" i="0" u="none" strike="noStrike" dirty="0">
                <a:effectLst/>
              </a:rPr>
              <a:t>англ.</a:t>
            </a:r>
            <a:r>
              <a:rPr lang="ru-RU" sz="1600" b="0" i="0" dirty="0">
                <a:effectLst/>
              </a:rPr>
              <a:t> </a:t>
            </a:r>
            <a:r>
              <a:rPr lang="ru-RU" sz="1600" b="0" i="1" dirty="0" err="1">
                <a:effectLst/>
              </a:rPr>
              <a:t>dynamic</a:t>
            </a:r>
            <a:r>
              <a:rPr lang="ru-RU" sz="1600" b="0" i="1" dirty="0">
                <a:effectLst/>
              </a:rPr>
              <a:t> </a:t>
            </a:r>
            <a:r>
              <a:rPr lang="ru-RU" sz="1600" b="0" i="1" dirty="0" err="1">
                <a:effectLst/>
              </a:rPr>
              <a:t>scope</a:t>
            </a:r>
            <a:r>
              <a:rPr lang="ru-RU" sz="1600" b="0" i="0" dirty="0">
                <a:effectLst/>
              </a:rPr>
              <a:t>): п</a:t>
            </a:r>
            <a:r>
              <a:rPr lang="ru-RU" sz="1600" dirty="0"/>
              <a:t>оиск объявлений подходящих для связывания происходит с учётом истории выполнения кода.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sz="1600" b="0" i="0" dirty="0">
              <a:effectLst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7757872" y="4521694"/>
            <a:ext cx="2510077" cy="2129345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Python</a:t>
            </a:r>
          </a:p>
          <a:p>
            <a:endParaRPr lang="en-US" sz="13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print_x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print_x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3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7757870" y="2312979"/>
            <a:ext cx="2510079" cy="2129346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C++</a:t>
            </a:r>
          </a:p>
          <a:p>
            <a:endParaRPr lang="en-US" sz="13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print_x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ru-RU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print_x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6" name="Прямоугольник: скругленные углы 3">
            <a:extLst>
              <a:ext uri="{FF2B5EF4-FFF2-40B4-BE49-F238E27FC236}">
                <a16:creationId xmlns:a16="http://schemas.microsoft.com/office/drawing/2014/main" id="{5F14B10C-22BA-25BB-FC01-0B897335D858}"/>
              </a:ext>
            </a:extLst>
          </p:cNvPr>
          <p:cNvSpPr/>
          <p:nvPr/>
        </p:nvSpPr>
        <p:spPr>
          <a:xfrm>
            <a:off x="10334625" y="2312979"/>
            <a:ext cx="1181183" cy="2129346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Ошибка</a:t>
            </a:r>
          </a:p>
          <a:p>
            <a:pPr algn="ctr"/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компиляции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Прямоугольник: скругленные углы 3">
            <a:extLst>
              <a:ext uri="{FF2B5EF4-FFF2-40B4-BE49-F238E27FC236}">
                <a16:creationId xmlns:a16="http://schemas.microsoft.com/office/drawing/2014/main" id="{FDEB7449-3AD5-30ED-D675-7739AAF002AE}"/>
              </a:ext>
            </a:extLst>
          </p:cNvPr>
          <p:cNvSpPr/>
          <p:nvPr/>
        </p:nvSpPr>
        <p:spPr>
          <a:xfrm>
            <a:off x="10334625" y="4521694"/>
            <a:ext cx="1181183" cy="2129345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172212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Пустой идентификатор (</a:t>
            </a:r>
            <a:r>
              <a:rPr lang="en-US" dirty="0"/>
              <a:t>blank identifier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7" y="1578544"/>
            <a:ext cx="6364616" cy="460804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/>
              <a:t>Пустой идентификатор представлен символом подчеркивания _ 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/>
              <a:t>Он служит анонимным заполнителем вместо обычного (непустого) идентификатора и имеет особое значение в объявлениях, в качестве операнда и в операторах присваивания.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/>
              <a:t>Пустой идентификатор может использоваться как любой другой идентификатор </a:t>
            </a:r>
            <a:r>
              <a:rPr lang="ru-RU" sz="1600" b="1" dirty="0"/>
              <a:t>в объявлении</a:t>
            </a:r>
            <a:r>
              <a:rPr lang="ru-RU" sz="1600" dirty="0"/>
              <a:t>, но для него не выполняется привязка и, следовательно, объявлять его не нужно.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Т.к. привязка для пустого идентификатора не выполняется, то и использование его в обычных выражениях нельзя.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Используется, когда функция или выражение возвращает больше значений, чем вам реально нужно для игнорирования лишних.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8003754" y="1932574"/>
            <a:ext cx="3435770" cy="1190214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err :=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test.go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Fatal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ctr"/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8003753" y="3197380"/>
            <a:ext cx="3435771" cy="456658"/>
          </a:xfrm>
          <a:prstGeom prst="roundRect">
            <a:avLst>
              <a:gd name="adj" fmla="val 1133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Ошибка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объявлен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но не используется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0CADB27-A393-7DB3-496D-2A484A8988A6}"/>
              </a:ext>
            </a:extLst>
          </p:cNvPr>
          <p:cNvSpPr/>
          <p:nvPr/>
        </p:nvSpPr>
        <p:spPr>
          <a:xfrm>
            <a:off x="8003754" y="4100105"/>
            <a:ext cx="3435770" cy="1205320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ru-RU" sz="12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err :=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test.go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Fatal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ctr"/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Прямоугольник: скругленные углы 3">
            <a:extLst>
              <a:ext uri="{FF2B5EF4-FFF2-40B4-BE49-F238E27FC236}">
                <a16:creationId xmlns:a16="http://schemas.microsoft.com/office/drawing/2014/main" id="{AFB8F440-78EA-659C-F1E4-967DA3290EC1}"/>
              </a:ext>
            </a:extLst>
          </p:cNvPr>
          <p:cNvSpPr/>
          <p:nvPr/>
        </p:nvSpPr>
        <p:spPr>
          <a:xfrm>
            <a:off x="8003754" y="5380017"/>
            <a:ext cx="3477511" cy="456658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ОК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7979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Начало области видимости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7" y="1578544"/>
            <a:ext cx="6364616" cy="492140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В зависимости от языка программирования точка </a:t>
            </a:r>
            <a:r>
              <a:rPr lang="ru-RU" sz="1600" b="1" dirty="0">
                <a:solidFill>
                  <a:srgbClr val="000000"/>
                </a:solidFill>
              </a:rPr>
              <a:t>начала</a:t>
            </a:r>
            <a:r>
              <a:rPr lang="ru-RU" sz="1600" dirty="0">
                <a:solidFill>
                  <a:srgbClr val="000000"/>
                </a:solidFill>
              </a:rPr>
              <a:t> действия объявления внутри области видимости может определяться по разному: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</a:rPr>
              <a:t>Начало действия от точки объявления и ниже по коду</a:t>
            </a:r>
            <a:r>
              <a:rPr lang="en-US" sz="1600" dirty="0">
                <a:solidFill>
                  <a:srgbClr val="000000"/>
                </a:solidFill>
              </a:rPr>
              <a:t>. </a:t>
            </a:r>
            <a:r>
              <a:rPr lang="ru-RU" sz="1600" dirty="0">
                <a:solidFill>
                  <a:srgbClr val="000000"/>
                </a:solidFill>
              </a:rPr>
              <a:t>В этом случае в процессе связывания просматриваются объявления текущей области видимости от точки обращения к идентификатору и выше по коду. Если объявлений не обнаружено, то поиск продолжается в следующей по иерархии области видимости.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</a:rPr>
              <a:t>Идентификатор действует сразу во всей области видимости независимо от того, в каком её месте находится объявление. В этом случае в процессе связывания просматриваются вся текущей области видимости и если объявление найдено, то происходит связывание, а если не найдено, то поиск продолжается в следующей по иерархии области видимости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8043966" y="4408960"/>
            <a:ext cx="2502000" cy="2171668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JavaScript</a:t>
            </a:r>
            <a:endParaRPr lang="ru-RU" sz="13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endParaRPr lang="en-US" sz="13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"global"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function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(scope);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"local"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(scope);   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8043966" y="2165887"/>
            <a:ext cx="2502000" cy="2129346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Go</a:t>
            </a:r>
          </a:p>
          <a:p>
            <a:pPr algn="ctr"/>
            <a:endParaRPr lang="en-US" sz="13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"global"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(scope)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"local"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(scope)</a:t>
            </a:r>
          </a:p>
          <a:p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10609242" y="2165887"/>
            <a:ext cx="1116033" cy="2129346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global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local</a:t>
            </a:r>
          </a:p>
        </p:txBody>
      </p:sp>
      <p:sp>
        <p:nvSpPr>
          <p:cNvPr id="7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10609242" y="4410706"/>
            <a:ext cx="1116033" cy="2129346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undefined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14815962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Блочная область видимости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7" y="1487277"/>
            <a:ext cx="6364616" cy="5012675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600" dirty="0"/>
              <a:t>Ещё один нюанс в семантике лексической области видимости — наличие или отсутствие так называемой «блочной видимости», то есть возможности объявить локальную переменную не только внутри функции, процедуры или модуля, но и внутри отдельного блока команд</a:t>
            </a: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600" dirty="0"/>
              <a:t>В </a:t>
            </a:r>
            <a:r>
              <a:rPr lang="ru-RU" sz="1600" dirty="0" err="1"/>
              <a:t>Go</a:t>
            </a:r>
            <a:r>
              <a:rPr lang="ru-RU" sz="1600" dirty="0"/>
              <a:t> блок операторов образует локальную область видимости, и объявляемая внутри цикла переменная x — это новая переменная, областью видимости которой является только тело цикла.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600" dirty="0"/>
              <a:t>В </a:t>
            </a:r>
            <a:r>
              <a:rPr lang="ru-RU" sz="1600" dirty="0" err="1"/>
              <a:t>JavaScript</a:t>
            </a:r>
            <a:r>
              <a:rPr lang="ru-RU" sz="1600" dirty="0"/>
              <a:t> нет блочной области видимости (в версиях, предшествующих ES6), а повторное объявление локальной переменной работает просто как обычное присваивание.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7471081" y="4449471"/>
            <a:ext cx="3528000" cy="2171668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JavaScript</a:t>
            </a:r>
            <a:endParaRPr lang="ru-RU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endParaRPr lang="en-US" sz="12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function f() {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7471081" y="2265040"/>
            <a:ext cx="3528000" cy="2129346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Go</a:t>
            </a:r>
          </a:p>
          <a:p>
            <a:pPr algn="ctr"/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11049909" y="2265040"/>
            <a:ext cx="504000" cy="2129346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7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11049908" y="4449471"/>
            <a:ext cx="504000" cy="2171668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9832110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Блоки в </a:t>
            </a:r>
            <a:r>
              <a:rPr lang="en-US" dirty="0"/>
              <a:t>Go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487277"/>
            <a:ext cx="10870515" cy="5012675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/>
              <a:t>Universe block. </a:t>
            </a:r>
            <a:r>
              <a:rPr lang="ru-RU" sz="1800" dirty="0"/>
              <a:t>Стартовый блок в иерархии. Содержит весь код из всех файлов используемых в программе. Содержит </a:t>
            </a:r>
            <a:r>
              <a:rPr lang="ru-RU" sz="1800" dirty="0">
                <a:hlinkClick r:id="rId2"/>
              </a:rPr>
              <a:t>предварительно объявленные идентификаторы</a:t>
            </a:r>
            <a:r>
              <a:rPr lang="ru-RU" sz="1800" dirty="0"/>
              <a:t> типов, констант, функций.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/>
              <a:t>Package block</a:t>
            </a:r>
            <a:r>
              <a:rPr lang="ru-RU" sz="1800" dirty="0"/>
              <a:t>. У каждого пакета есть собственный блок. Он содержит весь исходный код из всех файлов которые относятся к одному пакету. Файлы как правило размещают в одной папке, но это не обязательно.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/>
              <a:t>The file block</a:t>
            </a:r>
            <a:r>
              <a:rPr lang="ru-RU" sz="1800" b="1" dirty="0"/>
              <a:t>.</a:t>
            </a:r>
            <a:r>
              <a:rPr lang="ru-RU" sz="1800" dirty="0"/>
              <a:t> Каждый файл содержит файловый блок, содержащий весь исходный код в этом файле.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/>
              <a:t>The control structure block</a:t>
            </a:r>
            <a:r>
              <a:rPr lang="ru-RU" sz="1800" b="1" dirty="0"/>
              <a:t>.</a:t>
            </a:r>
            <a:r>
              <a:rPr lang="ru-RU" sz="1800" dirty="0"/>
              <a:t> Считается, что каждый оператор "</a:t>
            </a:r>
            <a:r>
              <a:rPr lang="ru-RU" sz="1800" dirty="0" err="1"/>
              <a:t>if</a:t>
            </a:r>
            <a:r>
              <a:rPr lang="ru-RU" sz="1800" dirty="0"/>
              <a:t>", "</a:t>
            </a:r>
            <a:r>
              <a:rPr lang="ru-RU" sz="1800" dirty="0" err="1"/>
              <a:t>for</a:t>
            </a:r>
            <a:r>
              <a:rPr lang="ru-RU" sz="1800" dirty="0"/>
              <a:t>" и "</a:t>
            </a:r>
            <a:r>
              <a:rPr lang="ru-RU" sz="1800" dirty="0" err="1"/>
              <a:t>switch</a:t>
            </a:r>
            <a:r>
              <a:rPr lang="ru-RU" sz="1800" dirty="0"/>
              <a:t>" находится в своем собственном неявном блоке. Блок начинается перед ключевым словом и заканчивается после последней закрывающей фигурной скобки.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/>
              <a:t>Clause block</a:t>
            </a:r>
            <a:r>
              <a:rPr lang="ru-RU" sz="1800" b="1" dirty="0"/>
              <a:t>.</a:t>
            </a:r>
            <a:r>
              <a:rPr lang="ru-RU" sz="1800" dirty="0"/>
              <a:t> Каждое предложение "</a:t>
            </a:r>
            <a:r>
              <a:rPr lang="en-US" sz="1800" dirty="0"/>
              <a:t>case</a:t>
            </a:r>
            <a:r>
              <a:rPr lang="ru-RU" sz="1800" dirty="0"/>
              <a:t>" в операторе "</a:t>
            </a:r>
            <a:r>
              <a:rPr lang="ru-RU" sz="1800" dirty="0" err="1"/>
              <a:t>switch</a:t>
            </a:r>
            <a:r>
              <a:rPr lang="ru-RU" sz="1800" dirty="0"/>
              <a:t>" или "</a:t>
            </a:r>
            <a:r>
              <a:rPr lang="ru-RU" sz="1800" dirty="0" err="1"/>
              <a:t>select</a:t>
            </a:r>
            <a:r>
              <a:rPr lang="ru-RU" sz="1800" dirty="0"/>
              <a:t>" действует как неявный блок.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1800" dirty="0"/>
              <a:t>Блоки могут быть вложенными и создают отдельные области видимости.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3977552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Области видимости в </a:t>
            </a:r>
            <a:r>
              <a:rPr lang="en-US" dirty="0"/>
              <a:t>Go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487277"/>
            <a:ext cx="10870515" cy="501267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600" dirty="0"/>
              <a:t>Областью действия предварительно объявленного идентификатора является </a:t>
            </a:r>
            <a:r>
              <a:rPr lang="en-US" sz="1600" dirty="0"/>
              <a:t>Universe block</a:t>
            </a:r>
            <a:r>
              <a:rPr lang="ru-RU" sz="1600" dirty="0"/>
              <a:t> 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600" dirty="0"/>
              <a:t>Идентификаторы, обозначающего константу, тип, переменную или функцию (но не метод), объявленную на верхнем уровне (вне какой-либо функции) видны во всех файлах одного пакета.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600" dirty="0"/>
              <a:t>Область видимости имени импортируемого пакета - это файловый блок файла, содержащего объявление импорта.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600" dirty="0"/>
              <a:t>Областью видимости идентификатора, обозначающего приемник метода, параметр функции или переменную возврата, является тело функции.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Область видимости идентификатора, обозначающего параметр типа функции или объявленного приёмником метода, начинается после имени функции и заканчивается в конце тела функции.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Область видимости  идентификатора, обозначающего параметр типа, начинается после имени типа и заканчивается в конце спецификации типа.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6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600" dirty="0">
                <a:solidFill>
                  <a:srgbClr val="000000"/>
                </a:solidFill>
              </a:rPr>
              <a:t>Область видимости </a:t>
            </a:r>
            <a:r>
              <a:rPr lang="ru-RU" sz="1600" dirty="0"/>
              <a:t>идентификатора константы или переменной, объявленный внутри функции начинается в конце объявления и действует до конца функции или блока.</a:t>
            </a:r>
            <a:endParaRPr lang="ru-RU" sz="16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6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600" dirty="0"/>
              <a:t>Область видимости идентификатора типа, объявленного внутри функции. Начинается с идентификатора в объявлении типа и действует до конца функции или блока.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4838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Области видимости в </a:t>
            </a:r>
            <a:r>
              <a:rPr lang="en-US" dirty="0"/>
              <a:t>Go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6" y="1487277"/>
            <a:ext cx="6414135" cy="5012675"/>
          </a:xfrm>
        </p:spPr>
        <p:txBody>
          <a:bodyPr>
            <a:noAutofit/>
          </a:bodyPr>
          <a:lstStyle/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ru-RU" sz="1600" dirty="0"/>
              <a:t>Метки используются в операторах "</a:t>
            </a:r>
            <a:r>
              <a:rPr lang="ru-RU" sz="1600" dirty="0" err="1"/>
              <a:t>break</a:t>
            </a:r>
            <a:r>
              <a:rPr lang="ru-RU" sz="1600" dirty="0"/>
              <a:t>", "</a:t>
            </a:r>
            <a:r>
              <a:rPr lang="ru-RU" sz="1600" dirty="0" err="1"/>
              <a:t>continue</a:t>
            </a:r>
            <a:r>
              <a:rPr lang="ru-RU" sz="1600" dirty="0"/>
              <a:t>" и "</a:t>
            </a:r>
            <a:r>
              <a:rPr lang="ru-RU" sz="1600" dirty="0" err="1"/>
              <a:t>goto</a:t>
            </a:r>
            <a:r>
              <a:rPr lang="ru-RU" sz="1600" dirty="0"/>
              <a:t>". 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endParaRPr lang="ru-RU" sz="1600" dirty="0"/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ru-RU" sz="1600" dirty="0"/>
              <a:t>В отличие от других идентификаторов, метки не ограничены областью блока и не конфликтуют с идентификаторами, которые не являются метками. Область видимости метки - это тело функции, в которой она объявлена исключая тело любой вложенной функции.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ru-RU" sz="1600" dirty="0"/>
              <a:t>Запрещено определять метку, которая никогда не используется.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</a:rPr>
              <a:t>Запрещено "перепрыгивать" с помощью метки через объявления </a:t>
            </a:r>
            <a:r>
              <a:rPr lang="ru-RU" sz="1600" b="1" dirty="0">
                <a:solidFill>
                  <a:srgbClr val="000000"/>
                </a:solidFill>
              </a:rPr>
              <a:t>новых</a:t>
            </a:r>
            <a:r>
              <a:rPr lang="ru-RU" sz="1600" dirty="0">
                <a:solidFill>
                  <a:srgbClr val="000000"/>
                </a:solidFill>
              </a:rPr>
              <a:t> переменных. Т.е. перепрыгивать назад можно.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CCB9CA88-B74B-3E81-5F70-D8CF59B75B2F}"/>
              </a:ext>
            </a:extLst>
          </p:cNvPr>
          <p:cNvSpPr/>
          <p:nvPr/>
        </p:nvSpPr>
        <p:spPr>
          <a:xfrm>
            <a:off x="7589750" y="1532524"/>
            <a:ext cx="3528000" cy="1830710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RowLoop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rows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row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 ==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endOfRow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RowLoop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row[x] = data +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bias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70CA143-BBE0-ECAC-A4D9-1A09453F0C2D}"/>
              </a:ext>
            </a:extLst>
          </p:cNvPr>
          <p:cNvSpPr/>
          <p:nvPr/>
        </p:nvSpPr>
        <p:spPr>
          <a:xfrm>
            <a:off x="7589750" y="3494767"/>
            <a:ext cx="3528000" cy="2520000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OuterLoop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j &lt; m;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Error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OuterLoop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Found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OuterLoop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665620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Декомпозиция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7A7CC98-0460-06A7-A7B8-8C98894F30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36" b="10435"/>
          <a:stretch/>
        </p:blipFill>
        <p:spPr>
          <a:xfrm>
            <a:off x="5168203" y="2924876"/>
            <a:ext cx="1855593" cy="1008247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6002C5-1025-408F-5E06-ADB789C8F60C}"/>
              </a:ext>
            </a:extLst>
          </p:cNvPr>
          <p:cNvSpPr txBox="1"/>
          <p:nvPr/>
        </p:nvSpPr>
        <p:spPr>
          <a:xfrm>
            <a:off x="838200" y="1709436"/>
            <a:ext cx="916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Декомпозицией называют разделение задачи на отдельные небольшие шаги — подзадачи</a:t>
            </a:r>
          </a:p>
        </p:txBody>
      </p:sp>
      <p:pic>
        <p:nvPicPr>
          <p:cNvPr id="1030" name="Picture 6" descr="Пример декомпозиции в общем виде">
            <a:extLst>
              <a:ext uri="{FF2B5EF4-FFF2-40B4-BE49-F238E27FC236}">
                <a16:creationId xmlns:a16="http://schemas.microsoft.com/office/drawing/2014/main" id="{4D8F03F6-1584-2748-8927-148F82DBC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1" y="2785360"/>
            <a:ext cx="715327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3507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64113-897B-9677-AF9F-D8BA59AA9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Анонимные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4785752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Анонимные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315" y="1564395"/>
            <a:ext cx="11049919" cy="493555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/>
              <a:t>Анонимные функции - это функции, которым не назначен идентификатор. Они отличаются от обычных функций также тем, что они могут определяться внутри других функций и также могут иметь доступ к контексту выполнения.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+ y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 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 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13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144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Анонимная функция как аргумент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315" y="1564395"/>
            <a:ext cx="11049919" cy="493555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000" dirty="0"/>
              <a:t>Очень удобно использовать анонимные функции в качестве аргументов других функций: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(n1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n2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operation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(n1, n2)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(result)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(x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+ y })  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35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(x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* y })    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30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4885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Анонимная функция как результат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315" y="1564395"/>
            <a:ext cx="11049919" cy="4935557"/>
          </a:xfrm>
        </p:spPr>
        <p:txBody>
          <a:bodyPr>
            <a:noAutofit/>
          </a:bodyPr>
          <a:lstStyle/>
          <a:p>
            <a:pPr marL="0" indent="0" fontAlgn="base">
              <a:spcBef>
                <a:spcPts val="0"/>
              </a:spcBef>
              <a:buNone/>
            </a:pPr>
            <a:r>
              <a:rPr lang="ru-RU" sz="2000" dirty="0"/>
              <a:t>Анонимная функция может быть результатом другой функции: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ru-RU" sz="16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selectFn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n==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+ y}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US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n==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- y}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US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* y}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selectFn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   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   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9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3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   </a:t>
            </a:r>
            <a:r>
              <a:rPr lang="en-US" sz="13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13</a:t>
            </a:r>
            <a:endParaRPr lang="en-US" sz="13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910966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Доступ к окружению (замыкания)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316" y="1564395"/>
            <a:ext cx="5551010" cy="4935557"/>
          </a:xfrm>
        </p:spPr>
        <p:txBody>
          <a:bodyPr>
            <a:noAutofit/>
          </a:bodyPr>
          <a:lstStyle/>
          <a:p>
            <a:pPr marL="0" indent="0" fontAlgn="base">
              <a:spcBef>
                <a:spcPts val="0"/>
              </a:spcBef>
              <a:buNone/>
            </a:pPr>
            <a:r>
              <a:rPr lang="ru-RU" sz="1500" dirty="0"/>
              <a:t>Преимуществом анонимных функций является то, что они имеют доступ к окружению, в котором они определяются.</a:t>
            </a:r>
            <a:endParaRPr lang="en-US" sz="1500" dirty="0"/>
          </a:p>
          <a:p>
            <a:pPr marL="0" indent="0" fontAlgn="base">
              <a:spcBef>
                <a:spcPts val="0"/>
              </a:spcBef>
              <a:buNone/>
            </a:pPr>
            <a:endParaRPr lang="en-US" sz="1500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ru-RU" sz="1500" dirty="0"/>
              <a:t>Замыкание (англ. </a:t>
            </a:r>
            <a:r>
              <a:rPr lang="ru-RU" sz="1500" dirty="0" err="1"/>
              <a:t>closure</a:t>
            </a:r>
            <a:r>
              <a:rPr lang="ru-RU" sz="1500" dirty="0"/>
              <a:t>) в программировании — функция первого класса, в теле которой присутствуют ссылки на переменные, объявленные вне тела этой функции в окружающем коде и не являющиеся её параметрами. Говоря другим языком, замыкание — функция, которая ссылается на свободные переменные в своей области видимости.</a:t>
            </a:r>
            <a:endParaRPr lang="en-US" sz="1500" dirty="0"/>
          </a:p>
          <a:p>
            <a:pPr marL="0" indent="0" fontAlgn="base">
              <a:spcBef>
                <a:spcPts val="0"/>
              </a:spcBef>
              <a:buNone/>
            </a:pPr>
            <a:endParaRPr lang="en-US" sz="1500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ru-RU" sz="1500" dirty="0"/>
              <a:t>Замыкание — это особый вид функции. Она определена в теле другой функции и создаётся каждый раз во время её выполнения. Синтаксически это выглядит как функция, находящаяся целиком в теле другой функции. При этом вложенная внутренняя функция содержит ссылки на локальные переменные внешней функции. Каждый раз при выполнении внешней функции происходит создание нового экземпляра внутренней функции, с новыми ссылками на переменные внешней функции.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ru-RU" sz="1500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ru-RU" sz="1500" dirty="0"/>
              <a:t>Нелокальные переменные</a:t>
            </a:r>
            <a:r>
              <a:rPr lang="en-US" sz="1500" dirty="0"/>
              <a:t> – </a:t>
            </a:r>
            <a:r>
              <a:rPr lang="ru-RU" sz="1500" dirty="0"/>
              <a:t>с точки зрения функции это переменные которые не являются её локальными переменными, параметрами, переменными возврата, глобальными переменными.</a:t>
            </a:r>
          </a:p>
        </p:txBody>
      </p:sp>
      <p:sp>
        <p:nvSpPr>
          <p:cNvPr id="5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6489853" y="4119511"/>
            <a:ext cx="3979913" cy="2531528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JavaScript</a:t>
            </a:r>
          </a:p>
          <a:p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'+'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'='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6489853" y="1642011"/>
            <a:ext cx="3979913" cy="2368013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Go</a:t>
            </a:r>
            <a:endParaRPr lang="ru-RU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endParaRPr lang="ru-RU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(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x + y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x, y, z)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z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add_3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10533042" y="1642011"/>
            <a:ext cx="1122803" cy="2368013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add_3(6)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вернёт 9 и выведет в терминал 3+6=9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F586C00B-A8FD-888A-EA88-F24902F5B85E}"/>
              </a:ext>
            </a:extLst>
          </p:cNvPr>
          <p:cNvSpPr/>
          <p:nvPr/>
        </p:nvSpPr>
        <p:spPr>
          <a:xfrm>
            <a:off x="10549293" y="4119511"/>
            <a:ext cx="1122803" cy="2531528"/>
          </a:xfrm>
          <a:prstGeom prst="roundRect">
            <a:avLst>
              <a:gd name="adj" fmla="val 1133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add_3(6)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вернёт 9 и выведет в терминал 3+6=9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018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Классификация функций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315" y="1564395"/>
            <a:ext cx="11049919" cy="4935557"/>
          </a:xfrm>
        </p:spPr>
        <p:txBody>
          <a:bodyPr>
            <a:noAutofit/>
          </a:bodyPr>
          <a:lstStyle/>
          <a:p>
            <a:pPr marL="0" indent="0" fontAlgn="base">
              <a:spcBef>
                <a:spcPts val="0"/>
              </a:spcBef>
              <a:buNone/>
            </a:pPr>
            <a:r>
              <a:rPr lang="ru-RU" sz="1600" dirty="0"/>
              <a:t>Функцию называют функцией </a:t>
            </a:r>
            <a:r>
              <a:rPr lang="ru-RU" sz="1600" b="1" dirty="0"/>
              <a:t>первого класса</a:t>
            </a:r>
            <a:r>
              <a:rPr lang="ru-RU" sz="1600" dirty="0"/>
              <a:t>, если она является объектом первого класса.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ru-RU" sz="1600" dirty="0"/>
          </a:p>
          <a:p>
            <a:pPr marL="0" indent="0" fontAlgn="base">
              <a:spcBef>
                <a:spcPts val="0"/>
              </a:spcBef>
              <a:buNone/>
            </a:pPr>
            <a:endParaRPr lang="ru-RU" sz="1600" dirty="0"/>
          </a:p>
          <a:p>
            <a:pPr marL="0" indent="0" fontAlgn="base">
              <a:spcBef>
                <a:spcPts val="0"/>
              </a:spcBef>
              <a:buNone/>
            </a:pPr>
            <a:endParaRPr lang="ru-RU" sz="1600" dirty="0"/>
          </a:p>
          <a:p>
            <a:pPr marL="0" indent="0" fontAlgn="base">
              <a:spcBef>
                <a:spcPts val="0"/>
              </a:spcBef>
              <a:buNone/>
            </a:pPr>
            <a:endParaRPr lang="ru-RU" sz="1600" dirty="0"/>
          </a:p>
          <a:p>
            <a:pPr marL="0" indent="0" fontAlgn="base">
              <a:spcBef>
                <a:spcPts val="0"/>
              </a:spcBef>
              <a:buNone/>
            </a:pPr>
            <a:endParaRPr lang="ru-RU" sz="1600" dirty="0"/>
          </a:p>
          <a:p>
            <a:pPr marL="0" indent="0" fontAlgn="base">
              <a:spcBef>
                <a:spcPts val="0"/>
              </a:spcBef>
              <a:buNone/>
            </a:pPr>
            <a:endParaRPr lang="ru-RU" sz="1600" dirty="0"/>
          </a:p>
          <a:p>
            <a:pPr marL="0" indent="0" fontAlgn="base">
              <a:spcBef>
                <a:spcPts val="0"/>
              </a:spcBef>
              <a:buNone/>
            </a:pPr>
            <a:endParaRPr lang="ru-RU" sz="1600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ru-RU" sz="1600" b="1" dirty="0"/>
              <a:t>Функция высшего порядка </a:t>
            </a:r>
            <a:r>
              <a:rPr lang="ru-RU" sz="1600" dirty="0"/>
              <a:t>— в программировании функция, принимающая в качестве аргументов другие функции или возвращающая другую функцию в качестве результата. Основная идея состоит в том, что функции имеют тот же статус, что и другие объекты данных. 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ru-RU" sz="1600" dirty="0"/>
          </a:p>
          <a:p>
            <a:pPr marL="0" indent="0" fontAlgn="base">
              <a:spcBef>
                <a:spcPts val="0"/>
              </a:spcBef>
              <a:buNone/>
            </a:pPr>
            <a:r>
              <a:rPr lang="ru-RU" sz="1600" b="1" dirty="0"/>
              <a:t>Чистая функция </a:t>
            </a:r>
            <a:r>
              <a:rPr lang="ru-RU" sz="1600" dirty="0"/>
              <a:t>— это функция, которая:</a:t>
            </a:r>
          </a:p>
          <a:p>
            <a:pPr fontAlgn="base">
              <a:spcBef>
                <a:spcPts val="0"/>
              </a:spcBef>
            </a:pPr>
            <a:r>
              <a:rPr lang="ru-RU" sz="1600" dirty="0"/>
              <a:t>является детерминированной. Функция является детерминированной, если для одного и того же набора входных значений она возвращает одинаковый результат. Т.е. функция не зависит не от чего, кроме своих параметров и не имеет внутреннего состояния.</a:t>
            </a:r>
          </a:p>
          <a:p>
            <a:pPr fontAlgn="base">
              <a:spcBef>
                <a:spcPts val="0"/>
              </a:spcBef>
            </a:pPr>
            <a:r>
              <a:rPr lang="ru-RU" sz="1600" dirty="0"/>
              <a:t>не обладает побочными эффектами. В императивных языках некоторые функции в процессе выполнения своих вычислений могут модифицировать значения глобальных переменных, осуществлять операции ввода-вывода, реагировать на исключительные ситуации, вызывая их обработчики. Такие функции называются </a:t>
            </a:r>
            <a:r>
              <a:rPr lang="ru-RU" sz="1600" b="1" dirty="0"/>
              <a:t>функциями с побочными эффектами</a:t>
            </a:r>
            <a:r>
              <a:rPr lang="ru-RU" sz="1600" dirty="0"/>
              <a:t>. Другим видом побочных эффектов является модификация переданных в функцию параметров (переменных), когда в процессе вычисления выходного значения функции изменяется и значение входного параметра.</a:t>
            </a:r>
          </a:p>
        </p:txBody>
      </p:sp>
      <p:sp>
        <p:nvSpPr>
          <p:cNvPr id="6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914400" y="1956567"/>
            <a:ext cx="10906125" cy="1282392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Объект называют «объектом первого класса», если он: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- может быть сохранен в переменной или структурах данных;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- может быть передан в функцию как аргумент;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- может быть возвращен из функции как результат;</a:t>
            </a:r>
          </a:p>
          <a:p>
            <a:pPr marL="171450" indent="-171450">
              <a:buFontTx/>
              <a:buChar char="-"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может быть создан во время выполнения программы;</a:t>
            </a:r>
          </a:p>
          <a:p>
            <a:pPr marL="171450" indent="-171450">
              <a:buFontTx/>
              <a:buChar char="-"/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не зависим от именования.</a:t>
            </a:r>
          </a:p>
        </p:txBody>
      </p:sp>
    </p:spTree>
    <p:extLst>
      <p:ext uri="{BB962C8B-B14F-4D97-AF65-F5344CB8AC3E}">
        <p14:creationId xmlns:p14="http://schemas.microsoft.com/office/powerpoint/2010/main" val="179547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Декомпозиция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7A7CC98-0460-06A7-A7B8-8C98894F30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36" b="10435"/>
          <a:stretch/>
        </p:blipFill>
        <p:spPr>
          <a:xfrm>
            <a:off x="5168203" y="2924876"/>
            <a:ext cx="1855593" cy="1008247"/>
          </a:xfrm>
          <a:prstGeom prst="rect">
            <a:avLst/>
          </a:prstGeom>
          <a:noFill/>
        </p:spPr>
      </p:pic>
      <p:pic>
        <p:nvPicPr>
          <p:cNvPr id="2050" name="Picture 2" descr="Пример группировки задач">
            <a:extLst>
              <a:ext uri="{FF2B5EF4-FFF2-40B4-BE49-F238E27FC236}">
                <a16:creationId xmlns:a16="http://schemas.microsoft.com/office/drawing/2014/main" id="{9082292C-5BA1-88A8-D1AE-A9BD266D3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6" y="1690688"/>
            <a:ext cx="934402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273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Подпрограмма</a:t>
            </a: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4DDDDEC4-BC80-CFB4-0F99-7C1B13600154}"/>
              </a:ext>
            </a:extLst>
          </p:cNvPr>
          <p:cNvSpPr>
            <a:spLocks noChangeAspect="1"/>
          </p:cNvSpPr>
          <p:nvPr/>
        </p:nvSpPr>
        <p:spPr>
          <a:xfrm>
            <a:off x="1624007" y="2990249"/>
            <a:ext cx="2340000" cy="8775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6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ВВОД</a:t>
            </a: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717D9C60-4864-DE92-DA10-2077F8E499B2}"/>
              </a:ext>
            </a:extLst>
          </p:cNvPr>
          <p:cNvSpPr>
            <a:spLocks noChangeAspect="1"/>
          </p:cNvSpPr>
          <p:nvPr/>
        </p:nvSpPr>
        <p:spPr>
          <a:xfrm>
            <a:off x="8227993" y="2924876"/>
            <a:ext cx="2340000" cy="8775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6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ВЫВОД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58C1DFE-7446-5364-E554-2C0E1D20BB5E}"/>
              </a:ext>
            </a:extLst>
          </p:cNvPr>
          <p:cNvSpPr/>
          <p:nvPr/>
        </p:nvSpPr>
        <p:spPr>
          <a:xfrm>
            <a:off x="4526054" y="2575960"/>
            <a:ext cx="3139892" cy="1706078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7A7CC98-0460-06A7-A7B8-8C98894F30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36" b="10435"/>
          <a:stretch/>
        </p:blipFill>
        <p:spPr>
          <a:xfrm>
            <a:off x="5168203" y="2924876"/>
            <a:ext cx="1855593" cy="10082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7832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0BE807EF-A563-1A3C-1FF4-FDE5452B3BD6}"/>
              </a:ext>
            </a:extLst>
          </p:cNvPr>
          <p:cNvSpPr/>
          <p:nvPr/>
        </p:nvSpPr>
        <p:spPr>
          <a:xfrm>
            <a:off x="3811604" y="2269155"/>
            <a:ext cx="4572000" cy="2319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</a:t>
            </a: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07680766-9989-5A2B-6476-1BB2253F1676}"/>
              </a:ext>
            </a:extLst>
          </p:cNvPr>
          <p:cNvGrpSpPr/>
          <p:nvPr/>
        </p:nvGrpSpPr>
        <p:grpSpPr>
          <a:xfrm>
            <a:off x="3960673" y="3156979"/>
            <a:ext cx="1621978" cy="544046"/>
            <a:chOff x="4526054" y="2575960"/>
            <a:chExt cx="5086375" cy="1706078"/>
          </a:xfrm>
        </p:grpSpPr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3449D141-2D59-C254-3D2B-C9332A1C5DA8}"/>
                </a:ext>
              </a:extLst>
            </p:cNvPr>
            <p:cNvSpPr/>
            <p:nvPr/>
          </p:nvSpPr>
          <p:spPr>
            <a:xfrm>
              <a:off x="4526054" y="2575960"/>
              <a:ext cx="3139892" cy="1706078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A0C13224-ED45-8E16-6A80-A1011EE2EF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36" b="10435"/>
            <a:stretch/>
          </p:blipFill>
          <p:spPr>
            <a:xfrm>
              <a:off x="5168203" y="2924876"/>
              <a:ext cx="1855593" cy="1008247"/>
            </a:xfrm>
            <a:prstGeom prst="rect">
              <a:avLst/>
            </a:prstGeom>
            <a:noFill/>
          </p:spPr>
        </p:pic>
        <p:sp>
          <p:nvSpPr>
            <p:cNvPr id="24" name="Стрелка: вправо 23">
              <a:extLst>
                <a:ext uri="{FF2B5EF4-FFF2-40B4-BE49-F238E27FC236}">
                  <a16:creationId xmlns:a16="http://schemas.microsoft.com/office/drawing/2014/main" id="{0B5D2596-248F-7942-4EAE-8706FDF4A1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37105" y="2990249"/>
              <a:ext cx="1875324" cy="877500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6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b="1" dirty="0"/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5B9D85DB-B636-2818-9AA2-824465306650}"/>
              </a:ext>
            </a:extLst>
          </p:cNvPr>
          <p:cNvGrpSpPr/>
          <p:nvPr/>
        </p:nvGrpSpPr>
        <p:grpSpPr>
          <a:xfrm>
            <a:off x="4984635" y="3156979"/>
            <a:ext cx="2242686" cy="544046"/>
            <a:chOff x="2579571" y="2575960"/>
            <a:chExt cx="7032858" cy="1706078"/>
          </a:xfrm>
        </p:grpSpPr>
        <p:sp>
          <p:nvSpPr>
            <p:cNvPr id="27" name="Стрелка: вправо 26">
              <a:extLst>
                <a:ext uri="{FF2B5EF4-FFF2-40B4-BE49-F238E27FC236}">
                  <a16:creationId xmlns:a16="http://schemas.microsoft.com/office/drawing/2014/main" id="{8D53A41A-900A-0136-1455-2810FE7218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9571" y="2990249"/>
              <a:ext cx="1875324" cy="877500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6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b="1" dirty="0"/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06E8CD22-8CC7-7CEF-F14D-1A9951ADC097}"/>
                </a:ext>
              </a:extLst>
            </p:cNvPr>
            <p:cNvSpPr/>
            <p:nvPr/>
          </p:nvSpPr>
          <p:spPr>
            <a:xfrm>
              <a:off x="4526054" y="2575960"/>
              <a:ext cx="3139892" cy="1706078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5A896066-BBE1-1AA3-4A2F-767C1A8B5E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36" b="10435"/>
            <a:stretch/>
          </p:blipFill>
          <p:spPr>
            <a:xfrm>
              <a:off x="5168203" y="2924876"/>
              <a:ext cx="1855593" cy="1008247"/>
            </a:xfrm>
            <a:prstGeom prst="rect">
              <a:avLst/>
            </a:prstGeom>
            <a:noFill/>
          </p:spPr>
        </p:pic>
        <p:sp>
          <p:nvSpPr>
            <p:cNvPr id="30" name="Стрелка: вправо 29">
              <a:extLst>
                <a:ext uri="{FF2B5EF4-FFF2-40B4-BE49-F238E27FC236}">
                  <a16:creationId xmlns:a16="http://schemas.microsoft.com/office/drawing/2014/main" id="{C9896EFB-30C8-AEC3-3541-40E6ADD5DE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37105" y="2990249"/>
              <a:ext cx="1875324" cy="877500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6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b="1" dirty="0"/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F967935A-8456-EF1B-6174-C7926157D712}"/>
              </a:ext>
            </a:extLst>
          </p:cNvPr>
          <p:cNvGrpSpPr/>
          <p:nvPr/>
        </p:nvGrpSpPr>
        <p:grpSpPr>
          <a:xfrm>
            <a:off x="6629305" y="3156979"/>
            <a:ext cx="1621978" cy="544046"/>
            <a:chOff x="2579571" y="2575960"/>
            <a:chExt cx="5086375" cy="1706078"/>
          </a:xfrm>
        </p:grpSpPr>
        <p:sp>
          <p:nvSpPr>
            <p:cNvPr id="32" name="Стрелка: вправо 31">
              <a:extLst>
                <a:ext uri="{FF2B5EF4-FFF2-40B4-BE49-F238E27FC236}">
                  <a16:creationId xmlns:a16="http://schemas.microsoft.com/office/drawing/2014/main" id="{C1992CF8-2B0B-95CE-99A9-A1DCFE5011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9571" y="2990249"/>
              <a:ext cx="1875324" cy="877500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6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000" b="1" dirty="0"/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344A6944-D4D7-4EF6-8ED4-5168B75472FF}"/>
                </a:ext>
              </a:extLst>
            </p:cNvPr>
            <p:cNvSpPr/>
            <p:nvPr/>
          </p:nvSpPr>
          <p:spPr>
            <a:xfrm>
              <a:off x="4526054" y="2575960"/>
              <a:ext cx="3139892" cy="1706078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84D62BCE-7B20-9BFD-C6A6-FCF51C850B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36" b="10435"/>
            <a:stretch/>
          </p:blipFill>
          <p:spPr>
            <a:xfrm>
              <a:off x="5168203" y="2924876"/>
              <a:ext cx="1855593" cy="1008247"/>
            </a:xfrm>
            <a:prstGeom prst="rect">
              <a:avLst/>
            </a:prstGeom>
            <a:noFill/>
          </p:spPr>
        </p:pic>
      </p:grpSp>
      <p:sp>
        <p:nvSpPr>
          <p:cNvPr id="42" name="Стрелка: вправо 41">
            <a:extLst>
              <a:ext uri="{FF2B5EF4-FFF2-40B4-BE49-F238E27FC236}">
                <a16:creationId xmlns:a16="http://schemas.microsoft.com/office/drawing/2014/main" id="{B643CA84-0314-2C6D-6606-D3EFD4AF8FF2}"/>
              </a:ext>
            </a:extLst>
          </p:cNvPr>
          <p:cNvSpPr>
            <a:spLocks noChangeAspect="1"/>
          </p:cNvSpPr>
          <p:nvPr/>
        </p:nvSpPr>
        <p:spPr>
          <a:xfrm>
            <a:off x="1266831" y="2990247"/>
            <a:ext cx="2340000" cy="8775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6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ВВОД</a:t>
            </a:r>
          </a:p>
        </p:txBody>
      </p:sp>
      <p:sp>
        <p:nvSpPr>
          <p:cNvPr id="43" name="Стрелка: вправо 42">
            <a:extLst>
              <a:ext uri="{FF2B5EF4-FFF2-40B4-BE49-F238E27FC236}">
                <a16:creationId xmlns:a16="http://schemas.microsoft.com/office/drawing/2014/main" id="{C8244299-8965-2F8D-F484-58956B589959}"/>
              </a:ext>
            </a:extLst>
          </p:cNvPr>
          <p:cNvSpPr>
            <a:spLocks noChangeAspect="1"/>
          </p:cNvSpPr>
          <p:nvPr/>
        </p:nvSpPr>
        <p:spPr>
          <a:xfrm>
            <a:off x="8588377" y="2990247"/>
            <a:ext cx="2340000" cy="8775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6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ВЫВОД</a:t>
            </a:r>
          </a:p>
        </p:txBody>
      </p:sp>
    </p:spTree>
    <p:extLst>
      <p:ext uri="{BB962C8B-B14F-4D97-AF65-F5344CB8AC3E}">
        <p14:creationId xmlns:p14="http://schemas.microsoft.com/office/powerpoint/2010/main" val="1044807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6961"/>
            <a:ext cx="10515600" cy="1325563"/>
          </a:xfrm>
        </p:spPr>
        <p:txBody>
          <a:bodyPr/>
          <a:lstStyle/>
          <a:p>
            <a:r>
              <a:rPr lang="ru-RU" dirty="0"/>
              <a:t>Код побольше + декомпозиция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7" y="1578544"/>
            <a:ext cx="10414232" cy="46080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strconv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readNumbersFromTerminal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calculateAverage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Среднее значение:"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average)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6DB277F-5D21-797F-09A2-F259906EE33D}"/>
              </a:ext>
            </a:extLst>
          </p:cNvPr>
          <p:cNvSpPr/>
          <p:nvPr/>
        </p:nvSpPr>
        <p:spPr>
          <a:xfrm>
            <a:off x="6309217" y="5325476"/>
            <a:ext cx="5264094" cy="1325563"/>
          </a:xfrm>
          <a:prstGeom prst="roundRect">
            <a:avLst>
              <a:gd name="adj" fmla="val 2616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calculateAverage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(numbers []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float64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numbers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total += num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float64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(total) /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float64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(numbers))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average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BEBF8FB-4A32-B251-94CA-962DF18BF1DC}"/>
              </a:ext>
            </a:extLst>
          </p:cNvPr>
          <p:cNvSpPr/>
          <p:nvPr/>
        </p:nvSpPr>
        <p:spPr>
          <a:xfrm>
            <a:off x="6309217" y="1316511"/>
            <a:ext cx="5264094" cy="3962945"/>
          </a:xfrm>
          <a:prstGeom prst="roundRect">
            <a:avLst>
              <a:gd name="adj" fmla="val 2616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spcBef>
                <a:spcPts val="0"/>
              </a:spcBef>
              <a:buNone/>
            </a:pPr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readNumbersFromTerminal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[]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[]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Введите числа (введите '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stop' </a:t>
            </a:r>
            <a:r>
              <a:rPr lang="ru-RU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для завершения ввода):"</a:t>
            </a:r>
            <a:r>
              <a:rPr lang="ru-RU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br>
              <a:rPr lang="ru-RU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"&gt; 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Scanln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(&amp;input)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input ==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"stop"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strconv.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Atoi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(input)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err !=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Некорректный ввод. Попробуйте еще раз."</a:t>
            </a:r>
            <a:r>
              <a:rPr lang="ru-RU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continue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(numbers, num)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000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737227B9-00DC-A734-C553-CC999FB9B0FE}"/>
              </a:ext>
            </a:extLst>
          </p:cNvPr>
          <p:cNvCxnSpPr>
            <a:cxnSpLocks/>
          </p:cNvCxnSpPr>
          <p:nvPr/>
        </p:nvCxnSpPr>
        <p:spPr>
          <a:xfrm>
            <a:off x="4513277" y="3196206"/>
            <a:ext cx="1633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0EF7EA21-1F00-F2A5-DF64-30F2C9BDADB5}"/>
              </a:ext>
            </a:extLst>
          </p:cNvPr>
          <p:cNvCxnSpPr/>
          <p:nvPr/>
        </p:nvCxnSpPr>
        <p:spPr>
          <a:xfrm>
            <a:off x="4513277" y="3357816"/>
            <a:ext cx="5872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B1C01184-D398-1F20-B956-C9E666B0BB7A}"/>
              </a:ext>
            </a:extLst>
          </p:cNvPr>
          <p:cNvCxnSpPr/>
          <p:nvPr/>
        </p:nvCxnSpPr>
        <p:spPr>
          <a:xfrm>
            <a:off x="5100506" y="3357816"/>
            <a:ext cx="0" cy="2564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A22CA538-2298-BB96-7AD2-C12032C98538}"/>
              </a:ext>
            </a:extLst>
          </p:cNvPr>
          <p:cNvCxnSpPr>
            <a:cxnSpLocks/>
          </p:cNvCxnSpPr>
          <p:nvPr/>
        </p:nvCxnSpPr>
        <p:spPr>
          <a:xfrm>
            <a:off x="5100506" y="5922628"/>
            <a:ext cx="995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0650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3954</TotalTime>
  <Words>7877</Words>
  <Application>Microsoft Office PowerPoint</Application>
  <PresentationFormat>Широкоэкранный</PresentationFormat>
  <Paragraphs>962</Paragraphs>
  <Slides>55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55</vt:i4>
      </vt:variant>
    </vt:vector>
  </HeadingPairs>
  <TitlesOfParts>
    <vt:vector size="61" baseType="lpstr">
      <vt:lpstr>-apple-system</vt:lpstr>
      <vt:lpstr>Arial</vt:lpstr>
      <vt:lpstr>Calibri</vt:lpstr>
      <vt:lpstr>Calibri Light</vt:lpstr>
      <vt:lpstr>Consolas</vt:lpstr>
      <vt:lpstr>Тема Office</vt:lpstr>
      <vt:lpstr>Алгоритмизация и программирование</vt:lpstr>
      <vt:lpstr>Модель программы</vt:lpstr>
      <vt:lpstr>Простой код</vt:lpstr>
      <vt:lpstr>Код побольше</vt:lpstr>
      <vt:lpstr>Декомпозиция</vt:lpstr>
      <vt:lpstr>Декомпозиция</vt:lpstr>
      <vt:lpstr>Подпрограмма</vt:lpstr>
      <vt:lpstr>Программа</vt:lpstr>
      <vt:lpstr>Код побольше + декомпозиция </vt:lpstr>
      <vt:lpstr>Виды подпрограмм</vt:lpstr>
      <vt:lpstr>Плюсы разделения на подпрограммы</vt:lpstr>
      <vt:lpstr>Термины</vt:lpstr>
      <vt:lpstr>Идентификатор</vt:lpstr>
      <vt:lpstr>Объявление  (англ. declaration)</vt:lpstr>
      <vt:lpstr>Определение (англ. definition)</vt:lpstr>
      <vt:lpstr>Определение функции</vt:lpstr>
      <vt:lpstr>Сигнатура функции</vt:lpstr>
      <vt:lpstr>Тип функции</vt:lpstr>
      <vt:lpstr>Параметры функции</vt:lpstr>
      <vt:lpstr>Неопределенное количество параметров</vt:lpstr>
      <vt:lpstr>Неопределенное количество параметров</vt:lpstr>
      <vt:lpstr>Возвращаемые значения</vt:lpstr>
      <vt:lpstr>Возвращаемые значения</vt:lpstr>
      <vt:lpstr>Именованные возвращаемые значения</vt:lpstr>
      <vt:lpstr>Вызов функции</vt:lpstr>
      <vt:lpstr>Стек вызовов</vt:lpstr>
      <vt:lpstr>Стек-трейс (stack trace)</vt:lpstr>
      <vt:lpstr>Вызов функции</vt:lpstr>
      <vt:lpstr>Вызов функции</vt:lpstr>
      <vt:lpstr>Вызов функции</vt:lpstr>
      <vt:lpstr>Передача аргументов в функцию</vt:lpstr>
      <vt:lpstr>Переменные в памяти</vt:lpstr>
      <vt:lpstr>Указатели</vt:lpstr>
      <vt:lpstr>Указатели – получение адреса</vt:lpstr>
      <vt:lpstr>Указатели – доступ к значению через адрес</vt:lpstr>
      <vt:lpstr>Передача слайсов в функцию</vt:lpstr>
      <vt:lpstr>Передача слайсов в функцию</vt:lpstr>
      <vt:lpstr>Передача слайсов в функцию</vt:lpstr>
      <vt:lpstr>Возврат результата по указателю</vt:lpstr>
      <vt:lpstr>Область видимости (scope)</vt:lpstr>
      <vt:lpstr>Область видимости (scope)</vt:lpstr>
      <vt:lpstr>Shadowing </vt:lpstr>
      <vt:lpstr>Связывание идентификатора (binding)</vt:lpstr>
      <vt:lpstr>Пустой идентификатор (blank identifier)</vt:lpstr>
      <vt:lpstr>Начало области видимости</vt:lpstr>
      <vt:lpstr>Блочная область видимости</vt:lpstr>
      <vt:lpstr>Блоки в Go</vt:lpstr>
      <vt:lpstr>Области видимости в Go</vt:lpstr>
      <vt:lpstr>Области видимости в Go</vt:lpstr>
      <vt:lpstr>Анонимные функции</vt:lpstr>
      <vt:lpstr>Анонимные функции</vt:lpstr>
      <vt:lpstr>Анонимная функция как аргумент функции</vt:lpstr>
      <vt:lpstr>Анонимная функция как результат функции</vt:lpstr>
      <vt:lpstr>Доступ к окружению (замыкания)</vt:lpstr>
      <vt:lpstr>Классификация функций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Professional</dc:creator>
  <cp:lastModifiedBy>Professional</cp:lastModifiedBy>
  <cp:revision>454</cp:revision>
  <dcterms:created xsi:type="dcterms:W3CDTF">2022-09-17T16:00:43Z</dcterms:created>
  <dcterms:modified xsi:type="dcterms:W3CDTF">2025-09-21T23:43:30Z</dcterms:modified>
</cp:coreProperties>
</file>