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0"/>
  </p:notesMasterIdLst>
  <p:handoutMasterIdLst>
    <p:handoutMasterId r:id="rId161"/>
  </p:handoutMasterIdLst>
  <p:sldIdLst>
    <p:sldId id="256" r:id="rId2"/>
    <p:sldId id="311" r:id="rId3"/>
    <p:sldId id="315" r:id="rId4"/>
    <p:sldId id="388" r:id="rId5"/>
    <p:sldId id="389" r:id="rId6"/>
    <p:sldId id="391" r:id="rId7"/>
    <p:sldId id="390" r:id="rId8"/>
    <p:sldId id="393" r:id="rId9"/>
    <p:sldId id="394" r:id="rId10"/>
    <p:sldId id="396" r:id="rId11"/>
    <p:sldId id="395" r:id="rId12"/>
    <p:sldId id="431" r:id="rId13"/>
    <p:sldId id="432" r:id="rId14"/>
    <p:sldId id="435" r:id="rId15"/>
    <p:sldId id="397" r:id="rId16"/>
    <p:sldId id="399" r:id="rId17"/>
    <p:sldId id="398" r:id="rId18"/>
    <p:sldId id="400" r:id="rId19"/>
    <p:sldId id="401" r:id="rId20"/>
    <p:sldId id="402" r:id="rId21"/>
    <p:sldId id="433" r:id="rId22"/>
    <p:sldId id="434" r:id="rId23"/>
    <p:sldId id="404" r:id="rId24"/>
    <p:sldId id="405" r:id="rId25"/>
    <p:sldId id="436" r:id="rId26"/>
    <p:sldId id="415" r:id="rId27"/>
    <p:sldId id="406" r:id="rId28"/>
    <p:sldId id="407" r:id="rId29"/>
    <p:sldId id="409" r:id="rId30"/>
    <p:sldId id="410" r:id="rId31"/>
    <p:sldId id="411" r:id="rId32"/>
    <p:sldId id="425" r:id="rId33"/>
    <p:sldId id="426" r:id="rId34"/>
    <p:sldId id="437" r:id="rId35"/>
    <p:sldId id="438" r:id="rId36"/>
    <p:sldId id="412" r:id="rId37"/>
    <p:sldId id="413" r:id="rId38"/>
    <p:sldId id="414" r:id="rId39"/>
    <p:sldId id="416" r:id="rId40"/>
    <p:sldId id="417" r:id="rId41"/>
    <p:sldId id="408" r:id="rId42"/>
    <p:sldId id="419" r:id="rId43"/>
    <p:sldId id="418" r:id="rId44"/>
    <p:sldId id="420" r:id="rId45"/>
    <p:sldId id="422" r:id="rId46"/>
    <p:sldId id="421" r:id="rId47"/>
    <p:sldId id="423" r:id="rId48"/>
    <p:sldId id="424" r:id="rId49"/>
    <p:sldId id="340" r:id="rId50"/>
    <p:sldId id="313" r:id="rId51"/>
    <p:sldId id="427" r:id="rId52"/>
    <p:sldId id="428" r:id="rId53"/>
    <p:sldId id="314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34" r:id="rId62"/>
    <p:sldId id="323" r:id="rId63"/>
    <p:sldId id="324" r:id="rId64"/>
    <p:sldId id="325" r:id="rId65"/>
    <p:sldId id="338" r:id="rId66"/>
    <p:sldId id="439" r:id="rId67"/>
    <p:sldId id="440" r:id="rId68"/>
    <p:sldId id="326" r:id="rId69"/>
    <p:sldId id="327" r:id="rId70"/>
    <p:sldId id="328" r:id="rId71"/>
    <p:sldId id="330" r:id="rId72"/>
    <p:sldId id="329" r:id="rId73"/>
    <p:sldId id="331" r:id="rId74"/>
    <p:sldId id="332" r:id="rId75"/>
    <p:sldId id="333" r:id="rId76"/>
    <p:sldId id="335" r:id="rId77"/>
    <p:sldId id="336" r:id="rId78"/>
    <p:sldId id="337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441" r:id="rId88"/>
    <p:sldId id="442" r:id="rId89"/>
    <p:sldId id="443" r:id="rId90"/>
    <p:sldId id="444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446" r:id="rId102"/>
    <p:sldId id="359" r:id="rId103"/>
    <p:sldId id="380" r:id="rId104"/>
    <p:sldId id="445" r:id="rId105"/>
    <p:sldId id="447" r:id="rId106"/>
    <p:sldId id="448" r:id="rId107"/>
    <p:sldId id="449" r:id="rId108"/>
    <p:sldId id="450" r:id="rId109"/>
    <p:sldId id="451" r:id="rId110"/>
    <p:sldId id="452" r:id="rId111"/>
    <p:sldId id="453" r:id="rId112"/>
    <p:sldId id="455" r:id="rId113"/>
    <p:sldId id="454" r:id="rId114"/>
    <p:sldId id="456" r:id="rId115"/>
    <p:sldId id="457" r:id="rId116"/>
    <p:sldId id="458" r:id="rId117"/>
    <p:sldId id="459" r:id="rId118"/>
    <p:sldId id="460" r:id="rId119"/>
    <p:sldId id="462" r:id="rId120"/>
    <p:sldId id="463" r:id="rId121"/>
    <p:sldId id="464" r:id="rId122"/>
    <p:sldId id="470" r:id="rId123"/>
    <p:sldId id="465" r:id="rId124"/>
    <p:sldId id="466" r:id="rId125"/>
    <p:sldId id="467" r:id="rId126"/>
    <p:sldId id="468" r:id="rId127"/>
    <p:sldId id="469" r:id="rId128"/>
    <p:sldId id="471" r:id="rId129"/>
    <p:sldId id="472" r:id="rId130"/>
    <p:sldId id="473" r:id="rId131"/>
    <p:sldId id="429" r:id="rId132"/>
    <p:sldId id="461" r:id="rId133"/>
    <p:sldId id="381" r:id="rId134"/>
    <p:sldId id="382" r:id="rId135"/>
    <p:sldId id="360" r:id="rId136"/>
    <p:sldId id="361" r:id="rId137"/>
    <p:sldId id="362" r:id="rId138"/>
    <p:sldId id="363" r:id="rId139"/>
    <p:sldId id="364" r:id="rId140"/>
    <p:sldId id="365" r:id="rId141"/>
    <p:sldId id="366" r:id="rId142"/>
    <p:sldId id="367" r:id="rId143"/>
    <p:sldId id="368" r:id="rId144"/>
    <p:sldId id="384" r:id="rId145"/>
    <p:sldId id="385" r:id="rId146"/>
    <p:sldId id="369" r:id="rId147"/>
    <p:sldId id="370" r:id="rId148"/>
    <p:sldId id="371" r:id="rId149"/>
    <p:sldId id="373" r:id="rId150"/>
    <p:sldId id="372" r:id="rId151"/>
    <p:sldId id="374" r:id="rId152"/>
    <p:sldId id="375" r:id="rId153"/>
    <p:sldId id="376" r:id="rId154"/>
    <p:sldId id="377" r:id="rId155"/>
    <p:sldId id="378" r:id="rId156"/>
    <p:sldId id="379" r:id="rId157"/>
    <p:sldId id="386" r:id="rId158"/>
    <p:sldId id="387" r:id="rId1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A3"/>
    <a:srgbClr val="0000FF"/>
    <a:srgbClr val="003399"/>
    <a:srgbClr val="C0C0C2"/>
    <a:srgbClr val="BEBEC0"/>
    <a:srgbClr val="696969"/>
    <a:srgbClr val="3232B4"/>
    <a:srgbClr val="0064C8"/>
    <a:srgbClr val="0064FF"/>
    <a:srgbClr val="006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63" autoAdjust="0"/>
    <p:restoredTop sz="94684" autoAdjust="0"/>
  </p:normalViewPr>
  <p:slideViewPr>
    <p:cSldViewPr>
      <p:cViewPr varScale="1">
        <p:scale>
          <a:sx n="84" d="100"/>
          <a:sy n="84" d="100"/>
        </p:scale>
        <p:origin x="102" y="144"/>
      </p:cViewPr>
      <p:guideLst>
        <p:guide orient="horz" pos="21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7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6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68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922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36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50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12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0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23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839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40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5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1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172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21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1532391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3140968"/>
            <a:ext cx="10369152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476672"/>
            <a:ext cx="10369152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1521280" cy="850106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35360" y="6356357"/>
            <a:ext cx="28448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011840" y="6356357"/>
            <a:ext cx="28448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1521280" cy="850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3500" y="1600206"/>
            <a:ext cx="102719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3536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1184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rtti.html" TargetMode="Externa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.html" TargetMode="External"/><Relationship Id="rId2" Type="http://schemas.openxmlformats.org/officeDocument/2006/relationships/hyperlink" Target="https://hackingcpp.com/cpp/cheat_sheets.html" TargetMode="Externa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storage_duration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types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header/cstddef.html" TargetMode="External"/><Relationship Id="rId2" Type="http://schemas.openxmlformats.org/officeDocument/2006/relationships/hyperlink" Target="https://en.cppreference.com/w/cpp/types/integer.html" TargetMode="Externa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 на языке С++</a:t>
            </a:r>
            <a:br>
              <a:rPr lang="ru-RU" dirty="0"/>
            </a:br>
            <a:r>
              <a:rPr lang="ru-RU" dirty="0"/>
              <a:t>Лекция 6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С++</a:t>
            </a:r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Квалификатор </a:t>
            </a:r>
            <a:r>
              <a:rPr lang="en-US" dirty="0"/>
              <a:t>volatile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БЕЗ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компилятор может оптимизировать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Компилятор видит, что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не меняется в цикле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Может преобразовать в бесконечный цикл!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Здесь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мы не меняем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3940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YELLOW, BLACK, PINK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pig = PINK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Переменные перечисляемого типа часто используются в: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Операторах ветвления: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pig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PINK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YELLOW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BLACK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В качестве возвращаемого значения: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ERROR_OPENING_FILE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SUCCESS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260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en-US" dirty="0"/>
              <a:t> III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 { 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Функция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(Color c);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Использование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 pig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(pig);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057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перечислений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9642057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YELLOW, BLACK, PINK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 стиле Си</a:t>
            </a: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 стиле Си</a:t>
            </a:r>
          </a:p>
          <a:p>
            <a:pPr latinLnBrk="1"/>
            <a:endParaRPr lang="ru-RU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Допускается, но поведение будет не определено</a:t>
            </a: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1944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Альтернатива - </a:t>
            </a:r>
            <a:r>
              <a:rPr lang="en-US" dirty="0" err="1"/>
              <a:t>enum</a:t>
            </a:r>
            <a:r>
              <a:rPr lang="en-US" dirty="0"/>
              <a:t> class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4" y="1358771"/>
            <a:ext cx="10035602" cy="4525963"/>
          </a:xfrm>
        </p:spPr>
        <p:txBody>
          <a:bodyPr>
            <a:noAutofit/>
          </a:bodyPr>
          <a:lstStyle/>
          <a:p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Базовый синтаксис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Имя [ : 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базовый_тип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{ 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список_перечислителей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Примеры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 {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Базовый тип по умолчанию -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Priority :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Явный базовый тип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Permissions :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1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2  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4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READ | WRITE | EXECUTE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657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Альтернатива - </a:t>
            </a:r>
            <a:r>
              <a:rPr lang="en-US" dirty="0" err="1"/>
              <a:t>enum</a:t>
            </a:r>
            <a:r>
              <a:rPr lang="en-US" dirty="0"/>
              <a:t> class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4" y="1358771"/>
            <a:ext cx="10035602" cy="4525963"/>
          </a:xfrm>
        </p:spPr>
        <p:txBody>
          <a:bodyPr>
            <a:noAutofit/>
          </a:bodyPr>
          <a:lstStyle/>
          <a:p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 {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TrafficLight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 -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нет конфликта!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Color c = Color::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Обязательно квалифицированное имя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 c2 = RED;  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TrafficLight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TrafficLight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c;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c;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&gt;(c);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ОК. Явное преобразование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&lt;Color&gt;(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ОК. Явное преобразование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28702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Информация о типах</a:t>
            </a:r>
          </a:p>
        </p:txBody>
      </p:sp>
    </p:spTree>
    <p:extLst>
      <p:ext uri="{BB962C8B-B14F-4D97-AF65-F5344CB8AC3E}">
        <p14:creationId xmlns:p14="http://schemas.microsoft.com/office/powerpoint/2010/main" val="12988832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sizeof</a:t>
            </a:r>
            <a:r>
              <a:rPr lang="ru-RU" dirty="0"/>
              <a:t> - размер типа в байтах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4" y="1358771"/>
            <a:ext cx="10035602" cy="4525963"/>
          </a:xfrm>
        </p:spPr>
        <p:txBody>
          <a:bodyPr>
            <a:noAutofit/>
          </a:bodyPr>
          <a:lstStyle/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Размеры фундаментальных типов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(int):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(double):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(char):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Размеры выражений и переменных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(x):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(x + 1.0):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+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Размеры структур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 {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y, z; };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(Point):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(Point)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Размеры массивов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 of elements: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67991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alignof (C++11)</a:t>
            </a:r>
            <a:r>
              <a:rPr lang="ru-RU" dirty="0"/>
              <a:t> – выравнивание в байтах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4" y="1358771"/>
            <a:ext cx="10035602" cy="4525963"/>
          </a:xfrm>
        </p:spPr>
        <p:txBody>
          <a:bodyPr>
            <a:noAutofit/>
          </a:bodyPr>
          <a:lstStyle/>
          <a:p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AlignedStruct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Смотрим требование к выравниванию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"alignof(int):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"alignof(double):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"alignof(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AlignedStruct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AlignedStruct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8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79647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alignas</a:t>
            </a:r>
            <a:r>
              <a:rPr lang="en-US" dirty="0"/>
              <a:t> (C++11)</a:t>
            </a:r>
            <a:r>
              <a:rPr lang="ru-RU" dirty="0"/>
              <a:t> – выравнивание в байтах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4" y="1358771"/>
            <a:ext cx="10035602" cy="4525963"/>
          </a:xfrm>
        </p:spPr>
        <p:txBody>
          <a:bodyPr>
            <a:noAutofit/>
          </a:bodyPr>
          <a:lstStyle/>
          <a:p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Смотрим требование к выравниванию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"alignof(int):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"alignof(double):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8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"alignof(Struct):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(Struct)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8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690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alignas</a:t>
            </a:r>
            <a:r>
              <a:rPr lang="en-US" dirty="0"/>
              <a:t> (C++11)</a:t>
            </a:r>
            <a:r>
              <a:rPr lang="ru-RU" dirty="0"/>
              <a:t> – выравнивание в байтах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4" y="1358771"/>
            <a:ext cx="10035602" cy="4525963"/>
          </a:xfrm>
        </p:spPr>
        <p:txBody>
          <a:bodyPr>
            <a:noAutofit/>
          </a:bodyPr>
          <a:lstStyle/>
          <a:p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AlignedStruct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Требуем выравнивать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кратно 8 байтам 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aligned_var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"alignof(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aligned_var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aligned_var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"alignof(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AlignedStruct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AlignedStruct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16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7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Квалификатор </a:t>
            </a:r>
            <a:r>
              <a:rPr lang="en-US" dirty="0"/>
              <a:t>volatile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компилятор не оптимизирует доступ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Компилятор ГАРАНТИРОВАННО будет читать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из памяти каждый раз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Ожидание изменения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(например, от аппаратуры)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682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typeid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RTTI</a:t>
            </a:r>
            <a:r>
              <a:rPr lang="ru-RU" dirty="0"/>
              <a:t> </a:t>
            </a:r>
            <a:r>
              <a:rPr lang="en-US" dirty="0"/>
              <a:t>(Runtime Type Information)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typeinfo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для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typeid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s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Получение информации о типах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 of i: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).name()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Type of i: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 of d: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(d).name()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Type of d: 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 of s: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(s).name()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Type of s: NSt7__cxx1112basic_string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</a:t>
            </a:r>
            <a:endParaRPr lang="ru-RU" sz="14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Сравнение типов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это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https://en.cppreference.com/w/cpp/utility/rtti.html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018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type_traits</a:t>
            </a:r>
            <a:r>
              <a:rPr lang="en-US" dirty="0"/>
              <a:t> (C++17)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type_traits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check_type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is_const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&lt;T&gt;::value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is_volatile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is_volatile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&lt;T&gt;::value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is_signed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&lt;T&gt;::value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is_unsigned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&lt;T&gt;::value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is_floating_point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is_floating_point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&lt;T&gt;::value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check_type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check_type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check_type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https://en.cppreference.com/w/cpp/header/type_traits.html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3945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type_traits</a:t>
            </a:r>
            <a:r>
              <a:rPr lang="en-US" dirty="0"/>
              <a:t> </a:t>
            </a:r>
            <a:r>
              <a:rPr lang="ru-RU" dirty="0"/>
              <a:t>использование</a:t>
            </a:r>
            <a:r>
              <a:rPr lang="en-US" dirty="0"/>
              <a:t> (C++17)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type_traits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process(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is_integral_v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"Integral: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value *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is_floating_point_v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"Floating: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value /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is_pointer_v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"Pointer: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*value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"Other type\n"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process(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Integral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process(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Floating 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process(&amp;x);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Pointer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process(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Other type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216959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Концепты (</a:t>
            </a:r>
            <a:r>
              <a:rPr lang="en-US" dirty="0"/>
              <a:t>C++20)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&lt;concepts&gt;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Концепт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Arithmetic = std::integral&lt;T&gt; ||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floating_point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концепт как ограничение на тип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Arithmetic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square(T value)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* value;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"Square of 5: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square(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"Square of 2.5: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square(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std::string str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"Square of 2.5: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square(str)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475293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Концепты (</a:t>
            </a:r>
            <a:r>
              <a:rPr lang="en-US" dirty="0"/>
              <a:t>C++20)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&lt;concepts&gt;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Концепты </a:t>
            </a:r>
            <a:r>
              <a:rPr lang="ru-RU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трабует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наличия метода и определённого типа результата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 t)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} -&gt; 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convertible_to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концепт как ограничение на тип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container.size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OK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print_size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(42);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https://en.cppreference.com/w/cpp/concepts.html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328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стандартных числовых типах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&lt;limits&gt;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"type\t│ lowest()\t│ min()\t\t│ max()\n"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"bool\t│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&gt;::lowest()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&gt;::min()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&gt;::max()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uchar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+std::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&gt;::lowest()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+std::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&gt;::min()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+std::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&gt;::max()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&gt;::lowest()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&gt;::min()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&gt;::max()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"double\t│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&gt;::lowest()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&gt;::min()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&gt;::max()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https://en.cppreference.com/w/cpp/types/numeric_limits.html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4662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decltype - </a:t>
            </a:r>
            <a:r>
              <a:rPr lang="ru-RU" dirty="0"/>
              <a:t>получение типа выражения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Получение типа переменной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x_copy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x;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int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y_copy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double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Получение типа выражения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+ y) result = x + y;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double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 возвращаемого значения функции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std::vector&lt;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vec.size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size =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vec.size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std::</a:t>
            </a:r>
            <a:r>
              <a:rPr lang="en-US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size_t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 of result: 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(result).name()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 of size: 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(size).name()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554609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decltype с </a:t>
            </a:r>
            <a:r>
              <a:rPr lang="ru-RU" dirty="0" err="1"/>
              <a:t>auto</a:t>
            </a:r>
            <a:r>
              <a:rPr lang="ru-RU" dirty="0"/>
              <a:t> в функциях (C++14)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Автоматический вывод возвращаемого типа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T,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U&gt;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add(T a, U b) -&gt; decltype(a + b)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C++14: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упрощенный синтаксис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T,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U&gt;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multiply(T a, U b)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* b;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result1 = add(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double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result2 = multiply(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double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223970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declval</a:t>
            </a:r>
            <a:r>
              <a:rPr lang="ru-RU" dirty="0"/>
              <a:t> для получения фиктивного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&lt;utility&gt;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type_traits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NonConstructible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NonConstructible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compute()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check_compute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получения "фиктивного" объекта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&lt;T&gt;().compute());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is_same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&gt;::value,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"compute() should return double"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check_compute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NonConstructible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NonConstructible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::compute() returns double\n"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997474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</p:spTree>
    <p:extLst>
      <p:ext uri="{BB962C8B-B14F-4D97-AF65-F5344CB8AC3E}">
        <p14:creationId xmlns:p14="http://schemas.microsoft.com/office/powerpoint/2010/main" val="5367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volatile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компилятор не оптимизирует доступ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Компилятор ГАРАНТИРОВАННО будет читать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из памяти каждый раз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Ожидание изменения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(например, от аппаратуры)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9169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Преобразования типов в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C++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Неявные преобразования 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Implicit)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  |--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Стандартные преобразования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└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└--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Явные преобразования 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Explicit)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|-- C-style cast: (type)expression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|-- C++ casts (named casts):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|  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|--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|  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|--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|  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|--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const_cast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|   └--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|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|--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конструкторы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|--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Пользовательские преобразования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└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User-defined literals</a:t>
            </a:r>
          </a:p>
        </p:txBody>
      </p:sp>
    </p:spTree>
    <p:extLst>
      <p:ext uri="{BB962C8B-B14F-4D97-AF65-F5344CB8AC3E}">
        <p14:creationId xmlns:p14="http://schemas.microsoft.com/office/powerpoint/2010/main" val="264725773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Неявные преобразования (</a:t>
            </a:r>
            <a:r>
              <a:rPr lang="en-US" dirty="0"/>
              <a:t>Implicit Conversions)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&lt;utility&gt;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type_traits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NonConstructible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NonConstructible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compute()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check_compute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получения "фиктивного" объекта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&lt;T&gt;().compute());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is_same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&gt;::value,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"compute() should return double"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check_compute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NonConstructible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NonConstructible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::compute() returns double\n"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77507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Неявные пользовательские преобразования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std::string data;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преобразования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 : data(std::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 {}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Оператор преобразования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std::string()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operator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data.c_str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processString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std::string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"Processing: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str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wrapper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int -&gt;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StringWrapper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str = wrapper;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-&gt; std::string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cstr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wrapper;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-&gt; const char*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13072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static_cast</a:t>
            </a:r>
            <a:r>
              <a:rPr lang="ru-RU" dirty="0"/>
              <a:t> – если информация от типах известна на этапе компиляции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 {};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Derived :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 {};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Unrelated {};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Числовые преобразования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 =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&gt;(d);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Явное преобразование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"Double: 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d &lt;&lt;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-&gt; Int: 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Преобразования в иерархии наследования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Base*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base_ptr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&lt;Base*&gt;(&amp;derived);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Upcast -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безопасно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Downcast -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опасно, но допустимо если уверены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Base* base_ptr2 = &amp;derived;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Derived*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derived_ptr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&lt;Derived*&gt;(base_ptr2);</a:t>
            </a:r>
          </a:p>
          <a:p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derived_ptr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specificMethod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Преобразования между связанными типами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void_ptr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*&gt;(&amp;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void_ptr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компиляции - несвязанные типы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Unrelated* unrelated = 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&lt;Unrelated*&gt;(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base_ptr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8656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dynamic_cast</a:t>
            </a:r>
            <a:r>
              <a:rPr lang="ru-RU" dirty="0"/>
              <a:t> – если информация о типах известна на этапе исполнения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6007" y="953869"/>
            <a:ext cx="4680052" cy="4950261"/>
          </a:xfrm>
        </p:spPr>
        <p:txBody>
          <a:bodyPr>
            <a:noAutofit/>
          </a:bodyPr>
          <a:lstStyle/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Derived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AnotherDerived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another;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Base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safe_process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(&amp;derived);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Успех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safe_process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(&amp;another);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Успех  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safe_process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(&amp;base);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Неудача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base_ptr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&amp;derived;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unsafe_process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base_ptr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Cross-cast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неудача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Работа с ссылками (бросает исключение при неудаче)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Derived&amp;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derived_ref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&lt;Derived&amp;&gt;(*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base_ptr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derived_ref.specificMethod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bad_cast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e)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"Bad cast: 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e.what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A2567-3A50-4112-A722-918ADD7ABD1C}"/>
              </a:ext>
            </a:extLst>
          </p:cNvPr>
          <p:cNvSpPr txBox="1"/>
          <p:nvPr/>
        </p:nvSpPr>
        <p:spPr>
          <a:xfrm>
            <a:off x="965943" y="856929"/>
            <a:ext cx="609790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typeinfo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 {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~Base() =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identify() {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"Base\n"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Derived :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 {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identify()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"Derived\n"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specificMethod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"Specific method\n"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AnotherDerived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 {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identify()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AnotherDerived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safe_process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(Base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Безопасное приведение вниз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(Derived* derived =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&lt;Derived*&gt;(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"It's Derived: 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derived-&gt;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specificMethod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AnotherDerived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another =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AnotherDerived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"It's 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AnotherDerived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"Unknown derived type\n"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unsafe_process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(Base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Перекрестное приведение (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cross-cast)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AnotherDerived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another =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AnotherDerived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"Cross-cast succeeded\n"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"Cross-cast failed\n"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094837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const_cast </a:t>
            </a:r>
            <a:r>
              <a:rPr lang="ru-RU" dirty="0"/>
              <a:t>– работа с константностью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str)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"Non-const: 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str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str)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"Const: 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str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Снятие константности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const_value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const_value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int*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mutable_ptr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const_ptr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 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mutable_ptr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mutable_ptr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Неопределенное поведение! (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original object is const)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Легальное использование - снятие константности с </a:t>
            </a:r>
            <a:r>
              <a:rPr lang="ru-RU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не-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объекта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pseudo_const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&amp;value;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back_to_mutable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pseudo_const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back_to_mutable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Легально - исходный объект не 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Использование в перегрузках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const_str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mutable_str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const_str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 </a:t>
            </a:r>
            <a:r>
              <a:rPr lang="ru-RU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не-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версии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mutable_str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        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 </a:t>
            </a:r>
            <a:r>
              <a:rPr lang="ru-RU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не-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версии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mutable_str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 константной версии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9040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reinterpret_cast</a:t>
            </a:r>
            <a:r>
              <a:rPr lang="en-US" dirty="0"/>
              <a:t> – </a:t>
            </a:r>
            <a:r>
              <a:rPr lang="ru-RU" dirty="0"/>
              <a:t>низкоуровневые преобразования</a:t>
            </a:r>
            <a:r>
              <a:rPr lang="en-US" dirty="0"/>
              <a:t> </a:t>
            </a:r>
            <a:r>
              <a:rPr lang="ru-RU" dirty="0"/>
              <a:t>байт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0x12345678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Преобразование указателей между несвязанными типами</a:t>
            </a: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&amp;value;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char_ptr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"As bytes: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++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std::hex &lt;&lt;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char_ptr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Преобразование указателя в целое и обратно</a:t>
            </a: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uintptr_t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uintptr_t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back_to_ptr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Преобразование между функциями</a:t>
            </a: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Handler =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RawHandler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x) { std::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"Handler: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};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RawHandler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raw_handler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RawHandler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&gt;(handler);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ОПАСНО - вызывать через 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reinterpret_cast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&lt;Handler&gt;(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raw_handler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ОПАСНО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double_value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uintptr_t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339943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Явные преобразования (</a:t>
            </a:r>
            <a:r>
              <a:rPr lang="en-US" dirty="0"/>
              <a:t>C-style cast)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int_pi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)pi;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C-style cast: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отбрасывание дробной части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int_pi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аналогично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C-style cast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"Double: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pi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"Int: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int_pi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"Int: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_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int_pi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Опасные преобразования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0x12345678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*)&amp;value;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int* -&gt; char*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Может делать несколько преобразований сразу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mutable_ptr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const int* -&gt; int*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mutable_ptr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Неопределенное поведение!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0153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Явные пользовательские преобразования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std::string data;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преобразования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 : data(std::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 {}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Оператор преобразования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std::string()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data.c_str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wrapper = 1;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wrapper2(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std::string str = wrapper;  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std::string str2 =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&lt;std::string&gt;(wrapper2);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const char*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cstr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wrapper;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cstr2 =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*&gt;(wrapper2);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129925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Literals (C++11)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endParaRPr lang="en-US" sz="20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Вместо громоздкого синтаксиса: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Duration d1 = Duration::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fromSeconds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 dist1 = Distance::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fromMeters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пользовательские литералы: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d2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5_s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 5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секунд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dist2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100_m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100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метров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weight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2.5_kg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2.5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килограмм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Общая форма: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"" _suffix(Parameters);</a:t>
            </a:r>
          </a:p>
        </p:txBody>
      </p:sp>
    </p:spTree>
    <p:extLst>
      <p:ext uri="{BB962C8B-B14F-4D97-AF65-F5344CB8AC3E}">
        <p14:creationId xmlns:p14="http://schemas.microsoft.com/office/powerpoint/2010/main" val="200265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Квалификатор </a:t>
            </a:r>
            <a:r>
              <a:rPr lang="en-US" dirty="0"/>
              <a:t>mutable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 = 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read-only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 = 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]()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ОК, но меняется всё равно копия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Подробнее будет рассмотрен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дойдём до ООП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5037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Literals (C++11)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operator"" _kb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bytes)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bytes *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operator"" _mb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bytes)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bytes *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operator"" _</a:t>
            </a:r>
            <a:r>
              <a:rPr lang="en-US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gb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bytes)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bytes *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file_size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4_gb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4 * 1024^3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memory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512_mb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512 * 1024^2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64_kb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64 * 1024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size: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file_size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"Memory: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memory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"Buffer: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buffer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0728950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Типы контейнеров </a:t>
            </a:r>
            <a:r>
              <a:rPr lang="ru-RU"/>
              <a:t>стандартной библиотеки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52251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Шпаргалки по стандартным контейнерам и не только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sz="2000" b="0" dirty="0">
              <a:solidFill>
                <a:srgbClr val="0000FF"/>
              </a:solidFill>
              <a:effectLst/>
              <a:latin typeface="Consolas" panose="020B0609020204030204" pitchFamily="49" charset="0"/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2"/>
              </a:rPr>
              <a:t>https://hackingcpp.com/cpp/cheat_sheets.html</a:t>
            </a:r>
            <a:endParaRPr lang="ru-RU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Описание стандартных контейнеров</a:t>
            </a:r>
            <a:endParaRPr lang="en-US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3"/>
              </a:rPr>
              <a:t>https://en.cppreference.com/w/cpp/container.html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1761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Ассоциативные контейнеры</a:t>
            </a:r>
          </a:p>
        </p:txBody>
      </p:sp>
    </p:spTree>
    <p:extLst>
      <p:ext uri="{BB962C8B-B14F-4D97-AF65-F5344CB8AC3E}">
        <p14:creationId xmlns:p14="http://schemas.microsoft.com/office/powerpoint/2010/main" val="272026780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5">
            <a:extLst>
              <a:ext uri="{FF2B5EF4-FFF2-40B4-BE49-F238E27FC236}">
                <a16:creationId xmlns:a16="http://schemas.microsoft.com/office/drawing/2014/main" id="{9E1670C4-C7FA-4F18-9360-5219B83A1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39930"/>
            <a:ext cx="9772941" cy="61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1646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250385378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endParaRPr lang="en-US" sz="21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sz="2100" dirty="0">
                <a:solidFill>
                  <a:srgbClr val="008000"/>
                </a:solidFill>
                <a:latin typeface="Consolas" panose="020B0609020204030204" pitchFamily="49" charset="0"/>
              </a:rPr>
              <a:t>пустое множество чисел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1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100" dirty="0">
                <a:solidFill>
                  <a:srgbClr val="008000"/>
                </a:solidFill>
                <a:latin typeface="Consolas" panose="020B0609020204030204" pitchFamily="49" charset="0"/>
              </a:rPr>
              <a:t>инициализация</a:t>
            </a:r>
          </a:p>
          <a:p>
            <a:r>
              <a:rPr lang="ru-RU" sz="2100" dirty="0">
                <a:solidFill>
                  <a:srgbClr val="267F99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76311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множества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460939" cy="4525963"/>
          </a:xfrm>
        </p:spPr>
        <p:txBody>
          <a:bodyPr>
            <a:noAutofit/>
          </a:bodyPr>
          <a:lstStyle/>
          <a:p>
            <a:endParaRPr lang="ru-RU" sz="16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"Empty: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 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Empty: false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"Size: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Size: 3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356099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множества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460939" cy="4525963"/>
          </a:xfrm>
        </p:spPr>
        <p:txBody>
          <a:bodyPr>
            <a:noAutofit/>
          </a:bodyPr>
          <a:lstStyle/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::set&lt;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numbers{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n : numbers)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&lt;&lt; n &lt;&lt;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49716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// 1 2 3 4 5 6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059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Пререквизит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Run time vs. Compile time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b="0" i="0" dirty="0">
                <a:solidFill>
                  <a:srgbClr val="0C0D0E"/>
                </a:solidFill>
                <a:effectLst/>
                <a:latin typeface="Consolas" panose="020B0609020204030204" pitchFamily="49" charset="0"/>
              </a:rPr>
              <a:t>Временем выполнения (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 time</a:t>
            </a:r>
            <a:r>
              <a:rPr lang="ru-RU" sz="1800" b="0" i="0" dirty="0">
                <a:solidFill>
                  <a:srgbClr val="0C0D0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i="0" dirty="0">
                <a:solidFill>
                  <a:srgbClr val="0C0D0E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ru-RU" sz="1800" b="0" i="0" dirty="0">
                <a:solidFill>
                  <a:srgbClr val="0C0D0E"/>
                </a:solidFill>
                <a:effectLst/>
                <a:latin typeface="Consolas" panose="020B0609020204030204" pitchFamily="49" charset="0"/>
              </a:rPr>
              <a:t>от момента запуска программы до момента завершения</a:t>
            </a:r>
            <a:r>
              <a:rPr lang="en-US" sz="1800" dirty="0">
                <a:solidFill>
                  <a:srgbClr val="0C0D0E"/>
                </a:solidFill>
                <a:latin typeface="Consolas" panose="020B0609020204030204" pitchFamily="49" charset="0"/>
              </a:rPr>
              <a:t>.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Время компиляции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Compile time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– от начала сборки программы почти до получения исполняемого файла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В это время запущен и работает компилятор (это его время исполнения).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b="0" dirty="0">
              <a:solidFill>
                <a:srgbClr val="0C0D0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C0D0E"/>
                </a:solidFill>
                <a:latin typeface="Consolas" panose="020B0609020204030204" pitchFamily="49" charset="0"/>
              </a:rPr>
              <a:t>Часть вычислений из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 time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можно перенести в </a:t>
            </a:r>
            <a:r>
              <a:rPr lang="en-US" sz="1800" dirty="0">
                <a:latin typeface="Consolas" panose="020B0609020204030204" pitchFamily="49" charset="0"/>
              </a:rPr>
              <a:t>Compile time</a:t>
            </a:r>
            <a:r>
              <a:rPr lang="ru-RU" sz="1800" dirty="0">
                <a:latin typeface="Consolas" panose="020B0609020204030204" pitchFamily="49" charset="0"/>
              </a:rPr>
              <a:t> (т.е. переложить на компилятор) для экономии ресурсов компьютера.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ru-RU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u-RU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Вычисление выполнит компилятор и заменит на 3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a;</a:t>
            </a:r>
          </a:p>
          <a:p>
            <a:pPr marL="0" indent="0">
              <a:buNone/>
            </a:pP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ru-RU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a;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Вычисление будет выполнять наша программа каждый раз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5542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 // 4 5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85083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endParaRPr lang="ru-RU" sz="1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::set&lt;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numbers{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"10 in set: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// 10 in set: 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"2 in set: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  // 2 in set: 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0330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элемента (</a:t>
            </a:r>
            <a:r>
              <a:rPr lang="en-US" dirty="0"/>
              <a:t>C++20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"10 is in set: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 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"2 is in set: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&lt;&lt;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   // true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79093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Неупорядоченное множество </a:t>
            </a:r>
            <a:r>
              <a:rPr lang="en-US" dirty="0" err="1"/>
              <a:t>unordered_set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unordered_set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1 2 3 4 5 6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6 1 4 5 2 3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65184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119AA31C-5058-268B-89D9-F0E096F27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8" b="2598"/>
          <a:stretch/>
        </p:blipFill>
        <p:spPr>
          <a:xfrm>
            <a:off x="747387" y="7707"/>
            <a:ext cx="11019243" cy="6842587"/>
          </a:xfrm>
        </p:spPr>
      </p:pic>
    </p:spTree>
    <p:extLst>
      <p:ext uri="{BB962C8B-B14F-4D97-AF65-F5344CB8AC3E}">
        <p14:creationId xmlns:p14="http://schemas.microsoft.com/office/powerpoint/2010/main" val="149144219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374BFE-78AE-5EA4-A388-D9F323E89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/>
          <a:stretch/>
        </p:blipFill>
        <p:spPr>
          <a:xfrm>
            <a:off x="1100445" y="408951"/>
            <a:ext cx="10351151" cy="6350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73813-F2F6-6420-CE45-21F7B72682BD}"/>
              </a:ext>
            </a:extLst>
          </p:cNvPr>
          <p:cNvSpPr txBox="1"/>
          <p:nvPr/>
        </p:nvSpPr>
        <p:spPr>
          <a:xfrm>
            <a:off x="1021574" y="8620"/>
            <a:ext cx="24641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 err="1">
                <a:solidFill>
                  <a:srgbClr val="696969"/>
                </a:solidFill>
                <a:latin typeface="Consolas" panose="020B0609020204030204" pitchFamily="49" charset="0"/>
              </a:rPr>
              <a:t>unordered_set</a:t>
            </a:r>
            <a:endParaRPr lang="ru-RU" sz="1700" dirty="0">
              <a:solidFill>
                <a:srgbClr val="69696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3251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Словарь</a:t>
            </a:r>
          </a:p>
        </p:txBody>
      </p:sp>
    </p:spTree>
    <p:extLst>
      <p:ext uri="{BB962C8B-B14F-4D97-AF65-F5344CB8AC3E}">
        <p14:creationId xmlns:p14="http://schemas.microsoft.com/office/powerpoint/2010/main" val="372456982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Неупорядоченное множество </a:t>
            </a:r>
            <a:r>
              <a:rPr lang="en-US" dirty="0" err="1"/>
              <a:t>unordered_set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endParaRPr lang="ru-RU" sz="21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ru-RU" sz="21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::map&lt;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::string,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products;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91417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к элементам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установка значений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получение значений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"bread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"milk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"apple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66762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460940" cy="4525963"/>
          </a:xfrm>
        </p:spPr>
        <p:txBody>
          <a:bodyPr>
            <a:noAutofit/>
          </a:bodyPr>
          <a:lstStyle/>
          <a:p>
            <a:endParaRPr lang="ru-RU" sz="16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установка значений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48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constexpr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имя типа*/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инициализатор */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имя типа*/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инициализатор */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Запрещает изменение значения переменной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после создания, поэтому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о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бязательно должен быть инициализатор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10;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; 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  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Чтение -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OK</a:t>
            </a:r>
            <a:endParaRPr lang="en-US" sz="1800" b="0" dirty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 a;     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  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Запись - Ошибка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Указывает компилятору, что значение переменной </a:t>
            </a:r>
            <a:r>
              <a:rPr lang="ru-RU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должно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быть вычислено на этапе компиляции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поэтому инициализатор должен быть известен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вычислим на этапе компиляции: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= a;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а неизвестно на этапе компиляции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Инициализатор может быть литералом или выражением и содержать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функции.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2062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элементов (С++17)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установка значений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[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: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782747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89646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endParaRPr lang="ru-RU" sz="18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::map&lt;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::string,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products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23983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::map&lt;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::string,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products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  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удаляем элемент с ключом "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milk"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 [product, price] : products)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product &lt;&lt;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price &lt;&lt; 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apple   60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    // bread   30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89864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словаря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550950" cy="4525963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"count: "</a:t>
            </a:r>
            <a:endParaRPr lang="ru-RU" sz="1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 // count: 3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"is empty: "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// is empty: false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06988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endParaRPr lang="ru-RU" sz="13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};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</a:t>
            </a:r>
            <a:r>
              <a:rPr lang="en-US" sz="13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  // Apple   1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"Orange</a:t>
            </a:r>
            <a:r>
              <a:rPr lang="en-US" sz="13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// Orange  0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</a:t>
            </a:r>
            <a:r>
              <a:rPr lang="en-US" sz="13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&lt;&lt;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)&lt;&lt;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  // Apple   true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"Orange</a:t>
            </a:r>
            <a:r>
              <a:rPr lang="en-US" sz="13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&lt;&lt;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)&lt;&lt;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// Orange  false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83568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Неупорядоченные словари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unordered_map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[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: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2605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7AF892-0D3C-EAAA-E0A5-7B4D4503F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"/>
          <a:stretch/>
        </p:blipFill>
        <p:spPr>
          <a:xfrm>
            <a:off x="1010434" y="322525"/>
            <a:ext cx="10441161" cy="64368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D5C7A-82B8-5D1B-92B7-6C06478924E4}"/>
              </a:ext>
            </a:extLst>
          </p:cNvPr>
          <p:cNvSpPr txBox="1"/>
          <p:nvPr/>
        </p:nvSpPr>
        <p:spPr>
          <a:xfrm>
            <a:off x="931564" y="8620"/>
            <a:ext cx="24641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std::map</a:t>
            </a:r>
            <a:endParaRPr lang="ru-RU" sz="1700" dirty="0">
              <a:solidFill>
                <a:srgbClr val="69696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719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876949-B374-1103-55A6-0ABC7284D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"/>
          <a:stretch/>
        </p:blipFill>
        <p:spPr>
          <a:xfrm>
            <a:off x="920424" y="323655"/>
            <a:ext cx="10435587" cy="64263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76911-E1FD-F041-C18D-28A0EEF74436}"/>
              </a:ext>
            </a:extLst>
          </p:cNvPr>
          <p:cNvSpPr txBox="1"/>
          <p:nvPr/>
        </p:nvSpPr>
        <p:spPr>
          <a:xfrm>
            <a:off x="875420" y="8620"/>
            <a:ext cx="24641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 err="1">
                <a:solidFill>
                  <a:srgbClr val="696969"/>
                </a:solidFill>
                <a:latin typeface="Consolas" panose="020B0609020204030204" pitchFamily="49" charset="0"/>
              </a:rPr>
              <a:t>unordered_map</a:t>
            </a:r>
            <a:endParaRPr lang="ru-RU" sz="1700" dirty="0">
              <a:solidFill>
                <a:srgbClr val="69696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1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constexpr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переменные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Компилятор вычисляет значение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3.141592653589793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size *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Вычисляется на этапе компиляции</a:t>
            </a: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two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_2pi = pi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6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constexpr</a:t>
            </a:r>
            <a:r>
              <a:rPr lang="en-US" dirty="0"/>
              <a:t> </a:t>
            </a:r>
            <a:r>
              <a:rPr lang="ru-RU" dirty="0"/>
              <a:t>с функциями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440000"/>
            <a:ext cx="10824559" cy="5040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Спецификатор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effectLst/>
                <a:latin typeface="Consolas" panose="020B0609020204030204" pitchFamily="49" charset="0"/>
              </a:rPr>
              <a:t>с функци</a:t>
            </a:r>
            <a:r>
              <a:rPr lang="ru-RU" dirty="0">
                <a:latin typeface="Consolas" panose="020B0609020204030204" pitchFamily="49" charset="0"/>
              </a:rPr>
              <a:t>ями позволяет использовать эту функцию для вычислений как на этапе компиляции, так и на этапе исполнения программы.</a:t>
            </a:r>
          </a:p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Чтобы функция могла быть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ru-RU" b="0" dirty="0">
                <a:effectLst/>
                <a:latin typeface="Consolas" panose="020B0609020204030204" pitchFamily="49" charset="0"/>
              </a:rPr>
              <a:t> есть ряд ограничений.</a:t>
            </a:r>
          </a:p>
          <a:p>
            <a:pPr marL="0" indent="0">
              <a:buNone/>
            </a:pP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factorial(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&lt;=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n * factorial(n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fact_5 = factorial(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Вычисляется на этапе компиляции: 120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fact_6 = factorial(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Вычисляется на этапе компиляции: 720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factorial(n);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Вычисляется на этапе исполнения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6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consteval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440000"/>
            <a:ext cx="10824559" cy="5040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Спецификатор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consteval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effectLst/>
                <a:latin typeface="Consolas" panose="020B0609020204030204" pitchFamily="49" charset="0"/>
              </a:rPr>
              <a:t>может быть использован только с функциями и указывает, что </a:t>
            </a:r>
            <a:r>
              <a:rPr lang="ru-RU" dirty="0">
                <a:latin typeface="Consolas" panose="020B0609020204030204" pitchFamily="49" charset="0"/>
              </a:rPr>
              <a:t>данная функция должна возвращать константу времени компиляции.</a:t>
            </a:r>
          </a:p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Чтобы функция могла быть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consteval</a:t>
            </a:r>
            <a:r>
              <a:rPr lang="ru-RU" b="0" dirty="0">
                <a:effectLst/>
                <a:latin typeface="Consolas" panose="020B0609020204030204" pitchFamily="49" charset="0"/>
              </a:rPr>
              <a:t> есть ряд ограничений.</a:t>
            </a:r>
          </a:p>
          <a:p>
            <a:pPr marL="0" indent="0">
              <a:buNone/>
            </a:pP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factorial(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&lt;=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n * factorial(n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fact_5 = factorial(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Вычисляется на этапе компиляции: 120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fact_6 = factorial(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Вычисляется на этапе компиляции: 720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factorial(n);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Запрещено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52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constinit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constinit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имя типа*/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инициализатор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constinit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static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имя типа*/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инициализатор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Указывает компилятору, что значение переменной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должно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быть вычислено на этапе компиляции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Применяется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только к глобальным или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переменным.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Инициализатор может содержать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функции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 процессе ра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боты программы не запрещает изменение значения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Чтение -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OK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Запись -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OK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6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FA5A6E4-7CB4-469B-89BF-9065DDDE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Типы данных </a:t>
            </a:r>
            <a:r>
              <a:rPr lang="en-US" dirty="0">
                <a:latin typeface="Consolas" panose="020B0609020204030204" pitchFamily="49" charset="0"/>
              </a:rPr>
              <a:t>C++</a:t>
            </a:r>
          </a:p>
          <a:p>
            <a:r>
              <a:rPr lang="en-US" dirty="0">
                <a:latin typeface="Consolas" panose="020B0609020204030204" pitchFamily="49" charset="0"/>
              </a:rPr>
              <a:t>|</a:t>
            </a:r>
          </a:p>
          <a:p>
            <a:r>
              <a:rPr lang="en-US" dirty="0">
                <a:latin typeface="Consolas" panose="020B0609020204030204" pitchFamily="49" charset="0"/>
              </a:rPr>
              <a:t>|-- </a:t>
            </a:r>
            <a:r>
              <a:rPr lang="ru-RU" dirty="0">
                <a:latin typeface="Consolas" panose="020B0609020204030204" pitchFamily="49" charset="0"/>
              </a:rPr>
              <a:t>Фундаментальные (встроенные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ru-RU" dirty="0">
                <a:latin typeface="Consolas" panose="020B0609020204030204" pitchFamily="49" charset="0"/>
              </a:rPr>
              <a:t>примитивные) типы</a:t>
            </a:r>
          </a:p>
          <a:p>
            <a:r>
              <a:rPr lang="ru-RU" dirty="0">
                <a:latin typeface="Consolas" panose="020B0609020204030204" pitchFamily="49" charset="0"/>
              </a:rPr>
              <a:t>|   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ru-RU" dirty="0">
                <a:latin typeface="Consolas" panose="020B0609020204030204" pitchFamily="49" charset="0"/>
              </a:rPr>
              <a:t>-- Арифметические типы</a:t>
            </a:r>
          </a:p>
          <a:p>
            <a:r>
              <a:rPr lang="ru-RU" dirty="0">
                <a:latin typeface="Consolas" panose="020B0609020204030204" pitchFamily="49" charset="0"/>
              </a:rPr>
              <a:t>|   | </a:t>
            </a:r>
            <a:r>
              <a:rPr lang="en-US" dirty="0">
                <a:latin typeface="Consolas" panose="020B0609020204030204" pitchFamily="49" charset="0"/>
              </a:rPr>
              <a:t>  |</a:t>
            </a:r>
            <a:r>
              <a:rPr lang="ru-RU" dirty="0">
                <a:latin typeface="Consolas" panose="020B0609020204030204" pitchFamily="49" charset="0"/>
              </a:rPr>
              <a:t>-- Целочисленные (</a:t>
            </a:r>
            <a:r>
              <a:rPr lang="en-US" dirty="0">
                <a:latin typeface="Consolas" panose="020B0609020204030204" pitchFamily="49" charset="0"/>
              </a:rPr>
              <a:t>int, short, long, long long)</a:t>
            </a:r>
          </a:p>
          <a:p>
            <a:r>
              <a:rPr lang="en-US" dirty="0">
                <a:latin typeface="Consolas" panose="020B0609020204030204" pitchFamily="49" charset="0"/>
              </a:rPr>
              <a:t>|   |   |-- </a:t>
            </a:r>
            <a:r>
              <a:rPr lang="ru-RU" dirty="0">
                <a:latin typeface="Consolas" panose="020B0609020204030204" pitchFamily="49" charset="0"/>
              </a:rPr>
              <a:t>С плавающей точкой (</a:t>
            </a:r>
            <a:r>
              <a:rPr lang="en-US" dirty="0">
                <a:latin typeface="Consolas" panose="020B0609020204030204" pitchFamily="49" charset="0"/>
              </a:rPr>
              <a:t>float, double, long double)</a:t>
            </a:r>
          </a:p>
          <a:p>
            <a:r>
              <a:rPr lang="en-US" dirty="0">
                <a:latin typeface="Consolas" panose="020B0609020204030204" pitchFamily="49" charset="0"/>
              </a:rPr>
              <a:t>|   |   └-- </a:t>
            </a:r>
            <a:r>
              <a:rPr lang="ru-RU" dirty="0">
                <a:latin typeface="Consolas" panose="020B0609020204030204" pitchFamily="49" charset="0"/>
              </a:rPr>
              <a:t>Символьные (</a:t>
            </a:r>
            <a:r>
              <a:rPr lang="en-US" dirty="0">
                <a:latin typeface="Consolas" panose="020B0609020204030204" pitchFamily="49" charset="0"/>
              </a:rPr>
              <a:t>char, </a:t>
            </a:r>
            <a:r>
              <a:rPr lang="en-US" dirty="0" err="1">
                <a:latin typeface="Consolas" panose="020B0609020204030204" pitchFamily="49" charset="0"/>
              </a:rPr>
              <a:t>wchar_t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|   |-- </a:t>
            </a:r>
            <a:r>
              <a:rPr lang="ru-RU" dirty="0">
                <a:latin typeface="Consolas" panose="020B0609020204030204" pitchFamily="49" charset="0"/>
              </a:rPr>
              <a:t>Логический (</a:t>
            </a:r>
            <a:r>
              <a:rPr lang="en-US" dirty="0">
                <a:latin typeface="Consolas" panose="020B0609020204030204" pitchFamily="49" charset="0"/>
              </a:rPr>
              <a:t>bool)</a:t>
            </a:r>
          </a:p>
          <a:p>
            <a:r>
              <a:rPr lang="en-US" dirty="0">
                <a:latin typeface="Consolas" panose="020B0609020204030204" pitchFamily="49" charset="0"/>
              </a:rPr>
              <a:t>|   |-- </a:t>
            </a:r>
            <a:r>
              <a:rPr lang="ru-RU" dirty="0">
                <a:latin typeface="Consolas" panose="020B0609020204030204" pitchFamily="49" charset="0"/>
              </a:rPr>
              <a:t>Пустой (</a:t>
            </a:r>
            <a:r>
              <a:rPr lang="en-US" dirty="0">
                <a:latin typeface="Consolas" panose="020B0609020204030204" pitchFamily="49" charset="0"/>
              </a:rPr>
              <a:t>void)</a:t>
            </a:r>
          </a:p>
          <a:p>
            <a:r>
              <a:rPr lang="en-US" dirty="0">
                <a:latin typeface="Consolas" panose="020B0609020204030204" pitchFamily="49" charset="0"/>
              </a:rPr>
              <a:t>|   └-- </a:t>
            </a:r>
            <a:r>
              <a:rPr lang="en-US" dirty="0" err="1">
                <a:latin typeface="Consolas" panose="020B0609020204030204" pitchFamily="49" charset="0"/>
              </a:rPr>
              <a:t>nullptr_t</a:t>
            </a:r>
            <a:r>
              <a:rPr lang="en-US" dirty="0">
                <a:latin typeface="Consolas" panose="020B0609020204030204" pitchFamily="49" charset="0"/>
              </a:rPr>
              <a:t> (std::</a:t>
            </a:r>
            <a:r>
              <a:rPr lang="en-US" dirty="0" err="1">
                <a:latin typeface="Consolas" panose="020B0609020204030204" pitchFamily="49" charset="0"/>
              </a:rPr>
              <a:t>nullptr_t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|</a:t>
            </a:r>
          </a:p>
          <a:p>
            <a:r>
              <a:rPr lang="en-US" dirty="0">
                <a:latin typeface="Consolas" panose="020B0609020204030204" pitchFamily="49" charset="0"/>
              </a:rPr>
              <a:t>└-- </a:t>
            </a:r>
            <a:r>
              <a:rPr lang="ru-RU" dirty="0">
                <a:latin typeface="Consolas" panose="020B0609020204030204" pitchFamily="49" charset="0"/>
              </a:rPr>
              <a:t>Составные типы (</a:t>
            </a:r>
            <a:r>
              <a:rPr lang="en-US" dirty="0">
                <a:latin typeface="Consolas" panose="020B0609020204030204" pitchFamily="49" charset="0"/>
              </a:rPr>
              <a:t>Compound Types)</a:t>
            </a:r>
          </a:p>
          <a:p>
            <a:r>
              <a:rPr lang="en-US" dirty="0">
                <a:latin typeface="Consolas" panose="020B0609020204030204" pitchFamily="49" charset="0"/>
              </a:rPr>
              <a:t>    |-- </a:t>
            </a:r>
            <a:r>
              <a:rPr lang="ru-RU" dirty="0">
                <a:latin typeface="Consolas" panose="020B0609020204030204" pitchFamily="49" charset="0"/>
              </a:rPr>
              <a:t>Указатели (</a:t>
            </a:r>
            <a:r>
              <a:rPr lang="en-US" dirty="0">
                <a:latin typeface="Consolas" panose="020B0609020204030204" pitchFamily="49" charset="0"/>
              </a:rPr>
              <a:t>T*)</a:t>
            </a:r>
          </a:p>
          <a:p>
            <a:r>
              <a:rPr lang="en-US" dirty="0">
                <a:latin typeface="Consolas" panose="020B0609020204030204" pitchFamily="49" charset="0"/>
              </a:rPr>
              <a:t>    |-- </a:t>
            </a:r>
            <a:r>
              <a:rPr lang="ru-RU" dirty="0">
                <a:latin typeface="Consolas" panose="020B0609020204030204" pitchFamily="49" charset="0"/>
              </a:rPr>
              <a:t>Ссылки (</a:t>
            </a:r>
            <a:r>
              <a:rPr lang="en-US" dirty="0">
                <a:latin typeface="Consolas" panose="020B0609020204030204" pitchFamily="49" charset="0"/>
              </a:rPr>
              <a:t>T&amp;, T&amp;&amp;)</a:t>
            </a:r>
          </a:p>
          <a:p>
            <a:r>
              <a:rPr lang="en-US" dirty="0">
                <a:latin typeface="Consolas" panose="020B0609020204030204" pitchFamily="49" charset="0"/>
              </a:rPr>
              <a:t>    |-- </a:t>
            </a:r>
            <a:r>
              <a:rPr lang="ru-RU" dirty="0">
                <a:latin typeface="Consolas" panose="020B0609020204030204" pitchFamily="49" charset="0"/>
              </a:rPr>
              <a:t>Функции (</a:t>
            </a:r>
            <a:r>
              <a:rPr lang="en-US" dirty="0">
                <a:latin typeface="Consolas" panose="020B0609020204030204" pitchFamily="49" charset="0"/>
              </a:rPr>
              <a:t>T(T1, T2))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|-- </a:t>
            </a:r>
            <a:r>
              <a:rPr lang="ru-RU" dirty="0">
                <a:latin typeface="Consolas" panose="020B0609020204030204" pitchFamily="49" charset="0"/>
              </a:rPr>
              <a:t>Массивы (</a:t>
            </a:r>
            <a:r>
              <a:rPr lang="en-US" dirty="0">
                <a:latin typeface="Consolas" panose="020B0609020204030204" pitchFamily="49" charset="0"/>
              </a:rPr>
              <a:t>T[])</a:t>
            </a:r>
          </a:p>
          <a:p>
            <a:r>
              <a:rPr lang="en-US" dirty="0">
                <a:latin typeface="Consolas" panose="020B0609020204030204" pitchFamily="49" charset="0"/>
              </a:rPr>
              <a:t>    └-- </a:t>
            </a:r>
            <a:r>
              <a:rPr lang="ru-RU" dirty="0">
                <a:latin typeface="Consolas" panose="020B0609020204030204" pitchFamily="49" charset="0"/>
              </a:rPr>
              <a:t>Пользовательские типы (</a:t>
            </a:r>
            <a:r>
              <a:rPr lang="en-US" dirty="0">
                <a:latin typeface="Consolas" panose="020B0609020204030204" pitchFamily="49" charset="0"/>
              </a:rPr>
              <a:t>struct, class, union, </a:t>
            </a: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73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constinit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1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1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calc() { </a:t>
            </a:r>
            <a:r>
              <a:rPr lang="en-US" sz="2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constinit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global = calc();</a:t>
            </a:r>
            <a:r>
              <a:rPr lang="en-US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Инициализация в </a:t>
            </a:r>
            <a:r>
              <a:rPr lang="en-US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compile-time</a:t>
            </a:r>
            <a:endParaRPr lang="en-US" sz="2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constinit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 = calc();</a:t>
            </a:r>
            <a:r>
              <a:rPr lang="en-US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Инициализация в </a:t>
            </a:r>
            <a:r>
              <a:rPr lang="en-US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compile-time</a:t>
            </a:r>
            <a:endParaRPr lang="en-US" sz="2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constinit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local = calc();</a:t>
            </a:r>
            <a:r>
              <a:rPr lang="en-US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// </a:t>
            </a:r>
            <a:r>
              <a:rPr lang="ru-RU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2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global = </a:t>
            </a:r>
            <a:r>
              <a:rPr lang="en-US" sz="2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</a:t>
            </a:r>
            <a:r>
              <a:rPr lang="ru-RU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переменная не константа!</a:t>
            </a:r>
            <a:endParaRPr lang="ru-RU" sz="2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9203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Спецификаторы хранения </a:t>
            </a:r>
          </a:p>
        </p:txBody>
      </p:sp>
    </p:spTree>
    <p:extLst>
      <p:ext uri="{BB962C8B-B14F-4D97-AF65-F5344CB8AC3E}">
        <p14:creationId xmlns:p14="http://schemas.microsoft.com/office/powerpoint/2010/main" val="3450697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хранения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100" b="0" dirty="0">
                <a:effectLst/>
                <a:latin typeface="Consolas" panose="020B0609020204030204" pitchFamily="49" charset="0"/>
              </a:rPr>
              <a:t>Спецификаторы класса хранения являются частью синтаксиса объявления имени. Вместе с областью видимости имени они управляют двумя независимыми свойствами имени: продолжительностью хранения (</a:t>
            </a:r>
            <a:r>
              <a:rPr lang="en-US" sz="2100" b="0" dirty="0">
                <a:effectLst/>
                <a:latin typeface="Consolas" panose="020B0609020204030204" pitchFamily="49" charset="0"/>
              </a:rPr>
              <a:t>storage duration</a:t>
            </a:r>
            <a:r>
              <a:rPr lang="ru-RU" sz="2100" b="0" dirty="0">
                <a:effectLst/>
                <a:latin typeface="Consolas" panose="020B0609020204030204" pitchFamily="49" charset="0"/>
              </a:rPr>
              <a:t>) и связыванием (</a:t>
            </a:r>
            <a:r>
              <a:rPr lang="en-US" sz="2100" b="0" dirty="0">
                <a:effectLst/>
                <a:latin typeface="Consolas" panose="020B0609020204030204" pitchFamily="49" charset="0"/>
              </a:rPr>
              <a:t>linkage</a:t>
            </a:r>
            <a:r>
              <a:rPr lang="ru-RU" sz="2100" b="0" dirty="0">
                <a:effectLst/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ru-RU" sz="2100" dirty="0">
              <a:latin typeface="Consolas" panose="020B0609020204030204" pitchFamily="49" charset="0"/>
            </a:endParaRPr>
          </a:p>
          <a:p>
            <a:r>
              <a:rPr lang="en-US" sz="2100" dirty="0">
                <a:latin typeface="Consolas" panose="020B0609020204030204" pitchFamily="49" charset="0"/>
              </a:rPr>
              <a:t>auto (</a:t>
            </a:r>
            <a:r>
              <a:rPr lang="ru-RU" sz="2100" dirty="0">
                <a:latin typeface="Consolas" panose="020B0609020204030204" pitchFamily="49" charset="0"/>
              </a:rPr>
              <a:t>устаревшее)</a:t>
            </a:r>
            <a:r>
              <a:rPr lang="en-US" sz="2100" dirty="0">
                <a:latin typeface="Consolas" panose="020B0609020204030204" pitchFamily="49" charset="0"/>
              </a:rPr>
              <a:t>. </a:t>
            </a:r>
            <a:r>
              <a:rPr lang="ru-RU" sz="2100" dirty="0">
                <a:latin typeface="Consolas" panose="020B0609020204030204" pitchFamily="49" charset="0"/>
              </a:rPr>
              <a:t>Начиная с С++11 означает другое</a:t>
            </a:r>
            <a:r>
              <a:rPr lang="en-US" sz="2100" dirty="0">
                <a:latin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</a:endParaRPr>
          </a:p>
          <a:p>
            <a:r>
              <a:rPr lang="en-US" sz="2100" dirty="0">
                <a:latin typeface="Consolas" panose="020B0609020204030204" pitchFamily="49" charset="0"/>
              </a:rPr>
              <a:t>register (</a:t>
            </a:r>
            <a:r>
              <a:rPr lang="ru-RU" sz="2100" dirty="0">
                <a:latin typeface="Consolas" panose="020B0609020204030204" pitchFamily="49" charset="0"/>
              </a:rPr>
              <a:t>устаревшее). Не используется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ru-RU" sz="2100" dirty="0">
                <a:latin typeface="Consolas" panose="020B0609020204030204" pitchFamily="49" charset="0"/>
              </a:rPr>
              <a:t>начиная с С++17</a:t>
            </a:r>
            <a:r>
              <a:rPr lang="en-US" sz="2100" dirty="0">
                <a:latin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</a:endParaRPr>
          </a:p>
          <a:p>
            <a:r>
              <a:rPr lang="en-US" sz="2100" dirty="0">
                <a:latin typeface="Consolas" panose="020B0609020204030204" pitchFamily="49" charset="0"/>
              </a:rPr>
              <a:t>static;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extern;</a:t>
            </a:r>
          </a:p>
          <a:p>
            <a:r>
              <a:rPr lang="en-US" sz="2100" dirty="0" err="1">
                <a:latin typeface="Consolas" panose="020B0609020204030204" pitchFamily="49" charset="0"/>
              </a:rPr>
              <a:t>thread_local</a:t>
            </a:r>
            <a:r>
              <a:rPr lang="en-US" sz="2100" dirty="0">
                <a:latin typeface="Consolas" panose="020B0609020204030204" pitchFamily="49" charset="0"/>
              </a:rPr>
              <a:t>.</a:t>
            </a:r>
            <a:endParaRPr lang="ru-RU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1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  <a:hlinkClick r:id="rId2"/>
              </a:rPr>
              <a:t>https://en.cppreference.com/w/cpp/language/storage_duration.html</a:t>
            </a:r>
            <a:endParaRPr lang="en-US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Подробнее в практической работе 2</a:t>
            </a:r>
            <a:endParaRPr lang="ru-RU" sz="2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66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Составные типы</a:t>
            </a:r>
          </a:p>
        </p:txBody>
      </p:sp>
    </p:spTree>
    <p:extLst>
      <p:ext uri="{BB962C8B-B14F-4D97-AF65-F5344CB8AC3E}">
        <p14:creationId xmlns:p14="http://schemas.microsoft.com/office/powerpoint/2010/main" val="2822098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Пререквизит</a:t>
            </a:r>
            <a:r>
              <a:rPr lang="en-US" dirty="0"/>
              <a:t>: </a:t>
            </a:r>
            <a:r>
              <a:rPr lang="ru-RU" dirty="0"/>
              <a:t>модель памяти программы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68BFA259-DC69-4C53-81E7-88FFAAE274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7" r="54675"/>
          <a:stretch/>
        </p:blipFill>
        <p:spPr bwMode="auto">
          <a:xfrm>
            <a:off x="2630615" y="1673805"/>
            <a:ext cx="2205246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563593-8742-48CB-A552-DF436D3BB5C4}"/>
              </a:ext>
            </a:extLst>
          </p:cNvPr>
          <p:cNvSpPr txBox="1"/>
          <p:nvPr/>
        </p:nvSpPr>
        <p:spPr>
          <a:xfrm>
            <a:off x="4835861" y="2637985"/>
            <a:ext cx="4626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Принадлежит программе с момента запуска.</a:t>
            </a:r>
            <a:br>
              <a:rPr lang="ru-RU" dirty="0"/>
            </a:br>
            <a:r>
              <a:rPr lang="ru-RU" dirty="0"/>
              <a:t>Средний размер: 2 – 8 МБ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F5477-0E81-4F33-A133-43C33681D512}"/>
              </a:ext>
            </a:extLst>
          </p:cNvPr>
          <p:cNvSpPr txBox="1"/>
          <p:nvPr/>
        </p:nvSpPr>
        <p:spPr>
          <a:xfrm>
            <a:off x="4835861" y="3808115"/>
            <a:ext cx="5696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принадлежит программе, но можно попросить у ОС.</a:t>
            </a:r>
          </a:p>
          <a:p>
            <a:r>
              <a:rPr lang="ru-RU" dirty="0"/>
              <a:t>Вся оставшаяся свободная оперативная память</a:t>
            </a:r>
          </a:p>
        </p:txBody>
      </p:sp>
    </p:spTree>
    <p:extLst>
      <p:ext uri="{BB962C8B-B14F-4D97-AF65-F5344CB8AC3E}">
        <p14:creationId xmlns:p14="http://schemas.microsoft.com/office/powerpoint/2010/main" val="2739984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массивы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403775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Объявление статического массива</a:t>
            </a: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тип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name[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Примеры объявления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Массив из 5 целых чисел (не инициализирован)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temperatures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Массив из 24 чисел с плавающей точкой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Массив из 50 символов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Размер под статические массивы выделяется на стеке, поэтому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большой стоический массив может привести к падению программы.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Например для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FullHD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картинки нужно: 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char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[1920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1080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*3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~ 5.9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МБ.</a:t>
            </a: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10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переменной длины (VLA) - не в стандарте C++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Это НЕ стандартный C++ (работает только в некоторых компиляторах)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vla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Ошибка в стандартном C++!</a:t>
            </a:r>
          </a:p>
          <a:p>
            <a:pPr marL="0" indent="0"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Размер статического массива должен быть известен на этапе компиляции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array[size];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array[size];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n;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array[size];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 Это всё равно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VLA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76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статических массивов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Полная инициализация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Неполная инициализация (остальные элементы = 0)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partial[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 [1, 2, 0, 0, 0]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Автоматическое определение размера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auto_size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 = 4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Инициализация нулями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zeros[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// [0, 0, 0, 0, 0]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zeros2[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// [0, 0, 0, 0, 0]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Uniform initialization (C++11)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modern[]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 знака =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78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элементам статического массива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Чтение значений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10 (первый элемент)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50 (последний элемент)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Запись значений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Теперь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[1] = 25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[3] = 60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Выход за границы массива!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[5] = 100;       // Неопределенное поведение!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[-1] = 100;      // Неопределенное поведение!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19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размера статического массива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Способ 1: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работает только в той же области видимости)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10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Способ 2: шаблонная функция (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C++11)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N&gt;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array_size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 (&amp;)[N]) {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N; }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size2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array_size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10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9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003399"/>
                </a:solidFill>
                <a:effectLst/>
                <a:latin typeface="Consolas" panose="020B0609020204030204" pitchFamily="49" charset="0"/>
              </a:rPr>
              <a:t>Тип определяет:</a:t>
            </a:r>
            <a:endParaRPr lang="en-US" b="0" i="0" dirty="0">
              <a:solidFill>
                <a:srgbClr val="00339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Объем памяти, выделенный для переменной (или результата выражения)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Диапазон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значений, которые могут быть сохранены, и то, как компилятор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представляет эти значения в побитовом виде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Операции, которые разрешены для этих объектов, и обеспечивает семантику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 др.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Consolas" panose="020B0609020204030204" pitchFamily="49" charset="0"/>
              </a:rPr>
              <a:t>Фундаментальные типы. 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Типы полностью определяющие себя. Предоставляются самим языком программирования и не требующие дополнительных заголовков (библиотек).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Consolas" panose="020B0609020204030204" pitchFamily="49" charset="0"/>
              </a:rPr>
              <a:t>Составные типы.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Типы являются композицией других типов или ссылаются на другой тип.</a:t>
            </a:r>
          </a:p>
        </p:txBody>
      </p:sp>
    </p:spTree>
    <p:extLst>
      <p:ext uri="{BB962C8B-B14F-4D97-AF65-F5344CB8AC3E}">
        <p14:creationId xmlns:p14="http://schemas.microsoft.com/office/powerpoint/2010/main" val="1670110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статического массива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numbers[]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(numbers) /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Классический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count;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Range-based for (C++11) 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ПРЕДПОЧТИТЕЛЬНО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: numbers)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element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Range-based for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 ссылкой (для изменения)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element : numbers)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element *=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Удваиваем каждый элемент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Через указатели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numbers;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numbers + count;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781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статического массива в функцию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НЕПРАВИЛЬНО -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 бесполезен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вернет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(int*),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 не размер массива!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ПРАВИЛЬНО - передаем размер явно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size;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Использование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data[]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2899549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статического массива в функцию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Одно и то же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Одно и то же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Одно и то же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Определение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size; ++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Использование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data[] = 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(data)/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22397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статического массива в функцию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При передаче статического массива в функцию происходит "</a:t>
            </a:r>
            <a:r>
              <a:rPr lang="ru-RU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decay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(деградация)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массива в указатель на первый элемент этого массива, поэтому 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указывать размер массива в объявлении/определении бесполезно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Для многомерных массивов это касается первой размерности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Размер здесь бесполезен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вернет </a:t>
            </a:r>
            <a:r>
              <a:rPr lang="ru-RU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*), а не размер массива!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print_array2D(</a:t>
            </a:r>
            <a:r>
              <a:rPr lang="ru-RU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</a:t>
            </a:r>
            <a:r>
              <a:rPr lang="ru-RU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5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статического массива в функцию по ссылке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Принимаем статический массив по ссылке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Печатаем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 общем случае, не имеет особого смысла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09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статического массива в функцию по указателю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Принимаем статический массив по ссылке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Печатаем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(&amp;b);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 общем случае, не имеет особого смысла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38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статического массива в функцию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Массив известного размера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process_array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)[N])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известен внутри функции!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многомерных массивов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matrix[][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++j)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matrix[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234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</a:t>
            </a:r>
            <a:r>
              <a:rPr lang="ru-RU" dirty="0"/>
              <a:t>строки (символьные массивы)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Строка с завершающим нулем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name1[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name2[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Автоматически добавляет '\0'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name3[]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 = 6</a:t>
            </a: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name4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Функции для работы со строками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cstring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str1[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str2[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(str1, str2);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Копирование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(str1,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Конкатенация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(str1);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Длина строки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(str1, str2);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Сравнение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88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Современные альтернативы: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array</a:t>
            </a:r>
            <a:r>
              <a:rPr lang="ru-RU" dirty="0"/>
              <a:t> (C++11)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&lt;array&gt;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Объявление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std::array&lt;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Преимущества перед встроенными массивами: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Знает свой размер!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 присваивать!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std::sort(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Совместим с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Безопасный доступ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Быстрый доступ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arr.at(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 проверкой границ (бросает исключение)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Range-based for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7126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массивы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Выделение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в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куче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dynamic_array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[size];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Использование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size;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dynamic_array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ОБЯЗАТЕЛЬНО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освободить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память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delete[]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dynamic_array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513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Фундаментальные типы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2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2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b="0" i="0" dirty="0">
                <a:effectLst/>
                <a:latin typeface="Consolas" panose="020B0609020204030204" pitchFamily="49" charset="0"/>
              </a:rPr>
              <a:t>Подробную справочную информацию по фундаментальным типам можно найти на: </a:t>
            </a:r>
            <a:r>
              <a:rPr lang="en-US" sz="2200" b="0" i="0" dirty="0">
                <a:effectLst/>
                <a:latin typeface="Consolas" panose="020B0609020204030204" pitchFamily="49" charset="0"/>
                <a:hlinkClick r:id="rId2"/>
              </a:rPr>
              <a:t>https://en.cppreference.com/w/cpp/language/types.html</a:t>
            </a:r>
            <a:endParaRPr lang="ru-RU" sz="22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96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Современные альтернативы: </a:t>
            </a:r>
            <a:r>
              <a:rPr lang="en-US" dirty="0"/>
              <a:t>std::vector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Динамический массив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 изменять размер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vec.push_back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Добавить элемент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vec.pop_back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Удалить последний элемент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vec.resize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Изменить размер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Все преимущества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std::array +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автоматическое управление памятью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63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статические массивы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Двумерный массив (матрица 3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x4)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matrix[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Трехмерный массив (куб 2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x3x4)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cube[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Доступ к элементам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matrix[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7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Изменяем первый элемент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09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многомерного статического массива в памяти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Двумерный массив (матрица 3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x4)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matrix[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Элементы расположены в памяти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</a:t>
            </a:r>
            <a:r>
              <a:rPr lang="fr-F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matrix[</a:t>
            </a:r>
            <a:r>
              <a:rPr lang="fr-F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fr-F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Трехмерный массив (куб 2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x3x4)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cube[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Элементы расположены в памяти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63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динамические массивы</a:t>
            </a:r>
            <a:r>
              <a:rPr lang="en-US" dirty="0"/>
              <a:t> (</a:t>
            </a:r>
            <a:r>
              <a:rPr lang="ru-RU" dirty="0"/>
              <a:t>вариант 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rows, cols;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rows and columns: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rows &gt;&gt; cols;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 для массива указателей (строк)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matrix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*[rows];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каждой строки выделяем массив столбцов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rows; ++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matrix[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[cols];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Инициализация значениями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rows; ++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cols; ++j)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matrix[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counter++;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ОЧЕНЬ ВАЖНО: освобождение памяти в обратном порядке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rows; ++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delete[] matrix[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Сначала удаляем каждую строку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delete[] matrix;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Затем массив указателей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58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динамические массивы (вариант 2)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rows, cols;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rows and columns: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rows &gt;&gt; cols;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буфер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buffer = 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[rows*cols];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 для массива указателей (строк)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matrix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*[rows];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Устанавливаем указатели на начало строк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rows; ++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matrix[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&amp;buffer[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*cols];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Инициализация значениями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rows; ++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cols; ++j)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matrix[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counter++;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delete[] matrix;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Удаляем массив указателей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delete[] buffer;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Затем удаляем буфер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33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многомерного динамического массива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Использование массива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"Matrix["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rows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"]["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cols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"]:\n"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rows; ++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cols; ++j)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matrix[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288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многомерного динамического массива в памяти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b="0" dirty="0">
                <a:solidFill>
                  <a:srgbClr val="1515A3"/>
                </a:solidFill>
                <a:effectLst/>
                <a:latin typeface="Consolas" panose="020B0609020204030204" pitchFamily="49" charset="0"/>
              </a:rPr>
              <a:t>При создании многомерного динамического массива при помощи варианта 1:</a:t>
            </a:r>
          </a:p>
          <a:p>
            <a:pPr marL="0" indent="0">
              <a:buNone/>
            </a:pP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→ [ptr0] → [0,0][0,1][0,2]...  // Первая строка</a:t>
            </a:r>
          </a:p>
          <a:p>
            <a:pPr marL="0" indent="0"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[ptr1] → [1,0][1,1][1,2]...  // Вторая строка</a:t>
            </a:r>
          </a:p>
          <a:p>
            <a:pPr marL="0" indent="0"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[ptr2] → [2,0][2,1][2,2]...  // Третья строка</a:t>
            </a:r>
          </a:p>
          <a:p>
            <a:pPr marL="0" indent="0"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...</a:t>
            </a:r>
          </a:p>
          <a:p>
            <a:pPr marL="0" indent="0">
              <a:buNone/>
            </a:pP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При этом каждая строка может располагаться в памяти где угодно.</a:t>
            </a:r>
          </a:p>
          <a:p>
            <a:pPr marL="0" indent="0">
              <a:buNone/>
            </a:pP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500" b="0" dirty="0">
                <a:solidFill>
                  <a:srgbClr val="1515A3"/>
                </a:solidFill>
                <a:effectLst/>
                <a:latin typeface="Consolas" panose="020B0609020204030204" pitchFamily="49" charset="0"/>
              </a:rPr>
              <a:t>При создании многомерного динамического массива при помощи варианта 2:</a:t>
            </a:r>
          </a:p>
          <a:p>
            <a:pPr marL="0" indent="0">
              <a:buNone/>
            </a:pP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→ [ptr0] → [0,0][0,1][0,2]...  // Первая строка</a:t>
            </a:r>
          </a:p>
          <a:p>
            <a:pPr marL="0" indent="0"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[ptr1] → [1,0][1,1][1,2]...  // Вторая строка</a:t>
            </a:r>
          </a:p>
          <a:p>
            <a:pPr marL="0" indent="0"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[ptr2] → [2,0][2,1][2,2]...  // Третья строка</a:t>
            </a:r>
          </a:p>
          <a:p>
            <a:pPr marL="0" indent="0"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...</a:t>
            </a:r>
          </a:p>
          <a:p>
            <a:pPr marL="0" indent="0">
              <a:buNone/>
            </a:pP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При этом строки располагаются в памяти друг за другом, как и в случае статического массива.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485C400-A702-410C-AB02-89041434A7B9}"/>
              </a:ext>
            </a:extLst>
          </p:cNvPr>
          <p:cNvSpPr/>
          <p:nvPr/>
        </p:nvSpPr>
        <p:spPr>
          <a:xfrm>
            <a:off x="9040505" y="1438341"/>
            <a:ext cx="1125125" cy="360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</a:t>
            </a:r>
            <a:endParaRPr lang="ru-RU" sz="1500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7BD6028-D139-4A13-A952-3ED305B6F0FA}"/>
              </a:ext>
            </a:extLst>
          </p:cNvPr>
          <p:cNvGrpSpPr/>
          <p:nvPr/>
        </p:nvGrpSpPr>
        <p:grpSpPr>
          <a:xfrm>
            <a:off x="8311769" y="2047118"/>
            <a:ext cx="2582596" cy="360040"/>
            <a:chOff x="8301245" y="2260818"/>
            <a:chExt cx="2582596" cy="360040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C7D2CF83-D006-4FF7-B529-A49695AE78AD}"/>
                </a:ext>
              </a:extLst>
            </p:cNvPr>
            <p:cNvSpPr/>
            <p:nvPr/>
          </p:nvSpPr>
          <p:spPr>
            <a:xfrm>
              <a:off x="8301245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ptr0</a:t>
              </a:r>
              <a:endParaRPr lang="ru-RU" sz="1500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1F354C29-0DEA-4AA6-9A76-BC66003F1EB5}"/>
                </a:ext>
              </a:extLst>
            </p:cNvPr>
            <p:cNvSpPr/>
            <p:nvPr/>
          </p:nvSpPr>
          <p:spPr>
            <a:xfrm>
              <a:off x="8948626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ptr1</a:t>
              </a:r>
              <a:endParaRPr lang="ru-RU" sz="1500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CA80ACDD-567B-4D5E-9BDF-DFB1F15F619A}"/>
                </a:ext>
              </a:extLst>
            </p:cNvPr>
            <p:cNvSpPr/>
            <p:nvPr/>
          </p:nvSpPr>
          <p:spPr>
            <a:xfrm>
              <a:off x="9596007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ptr2</a:t>
              </a:r>
              <a:endParaRPr lang="ru-RU" sz="1500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E2E1D566-9FAB-4F2C-B0CE-AB463FCEDD6F}"/>
                </a:ext>
              </a:extLst>
            </p:cNvPr>
            <p:cNvSpPr/>
            <p:nvPr/>
          </p:nvSpPr>
          <p:spPr>
            <a:xfrm>
              <a:off x="10236460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...</a:t>
              </a:r>
              <a:endParaRPr lang="ru-RU" sz="1500" dirty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15B48F5-B18C-49DD-A9FB-0240F672B06B}"/>
              </a:ext>
            </a:extLst>
          </p:cNvPr>
          <p:cNvGrpSpPr/>
          <p:nvPr/>
        </p:nvGrpSpPr>
        <p:grpSpPr>
          <a:xfrm>
            <a:off x="7177989" y="2655896"/>
            <a:ext cx="2002723" cy="239352"/>
            <a:chOff x="8301245" y="2260818"/>
            <a:chExt cx="2582596" cy="360040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641D28B5-B544-4253-86C5-B727A7A329E9}"/>
                </a:ext>
              </a:extLst>
            </p:cNvPr>
            <p:cNvSpPr/>
            <p:nvPr/>
          </p:nvSpPr>
          <p:spPr>
            <a:xfrm>
              <a:off x="8301245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0,0</a:t>
              </a:r>
              <a:endParaRPr lang="ru-RU" sz="1500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34AA179-2DA9-4D32-AFDF-AB1501444367}"/>
                </a:ext>
              </a:extLst>
            </p:cNvPr>
            <p:cNvSpPr/>
            <p:nvPr/>
          </p:nvSpPr>
          <p:spPr>
            <a:xfrm>
              <a:off x="8948626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0,1</a:t>
              </a:r>
              <a:endParaRPr lang="ru-RU" sz="1500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14342F5-815D-40F5-8190-70827EFB9D32}"/>
                </a:ext>
              </a:extLst>
            </p:cNvPr>
            <p:cNvSpPr/>
            <p:nvPr/>
          </p:nvSpPr>
          <p:spPr>
            <a:xfrm>
              <a:off x="9596007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0,2</a:t>
              </a:r>
              <a:endParaRPr lang="ru-RU" sz="1500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37318B2F-A024-47F0-A944-52E8AC42C24B}"/>
                </a:ext>
              </a:extLst>
            </p:cNvPr>
            <p:cNvSpPr/>
            <p:nvPr/>
          </p:nvSpPr>
          <p:spPr>
            <a:xfrm>
              <a:off x="10236460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...</a:t>
              </a:r>
              <a:endParaRPr lang="ru-RU" sz="1500" dirty="0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98C58A8-5B74-421E-A8C1-B6634EB64496}"/>
              </a:ext>
            </a:extLst>
          </p:cNvPr>
          <p:cNvGrpSpPr/>
          <p:nvPr/>
        </p:nvGrpSpPr>
        <p:grpSpPr>
          <a:xfrm>
            <a:off x="8571869" y="3090828"/>
            <a:ext cx="2002723" cy="239352"/>
            <a:chOff x="8301245" y="2260818"/>
            <a:chExt cx="2582596" cy="360040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E2A04495-962D-41A2-BA01-5DA489670605}"/>
                </a:ext>
              </a:extLst>
            </p:cNvPr>
            <p:cNvSpPr/>
            <p:nvPr/>
          </p:nvSpPr>
          <p:spPr>
            <a:xfrm>
              <a:off x="8301245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0,0</a:t>
              </a:r>
              <a:endParaRPr lang="ru-RU" sz="1500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A36F501E-95DC-4AEC-8575-2D0CF98774DD}"/>
                </a:ext>
              </a:extLst>
            </p:cNvPr>
            <p:cNvSpPr/>
            <p:nvPr/>
          </p:nvSpPr>
          <p:spPr>
            <a:xfrm>
              <a:off x="8948626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0,1</a:t>
              </a:r>
              <a:endParaRPr lang="ru-RU" sz="1500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773FA968-4E53-490C-9182-F4390E293E25}"/>
                </a:ext>
              </a:extLst>
            </p:cNvPr>
            <p:cNvSpPr/>
            <p:nvPr/>
          </p:nvSpPr>
          <p:spPr>
            <a:xfrm>
              <a:off x="9596007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0,2</a:t>
              </a:r>
              <a:endParaRPr lang="ru-RU" sz="1500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42CD1FCC-D236-4AA7-B805-AB79FC67D847}"/>
                </a:ext>
              </a:extLst>
            </p:cNvPr>
            <p:cNvSpPr/>
            <p:nvPr/>
          </p:nvSpPr>
          <p:spPr>
            <a:xfrm>
              <a:off x="10236460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...</a:t>
              </a:r>
              <a:endParaRPr lang="ru-RU" sz="1500" dirty="0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A0B01F8-8F3C-41BD-9A1C-37D600A40382}"/>
              </a:ext>
            </a:extLst>
          </p:cNvPr>
          <p:cNvGrpSpPr/>
          <p:nvPr/>
        </p:nvGrpSpPr>
        <p:grpSpPr>
          <a:xfrm>
            <a:off x="9969155" y="2655896"/>
            <a:ext cx="2002723" cy="239352"/>
            <a:chOff x="8301245" y="2260818"/>
            <a:chExt cx="2582596" cy="360040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8D7511F6-C8A6-4278-8850-CAB31E0485FA}"/>
                </a:ext>
              </a:extLst>
            </p:cNvPr>
            <p:cNvSpPr/>
            <p:nvPr/>
          </p:nvSpPr>
          <p:spPr>
            <a:xfrm>
              <a:off x="8301245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0,0</a:t>
              </a:r>
              <a:endParaRPr lang="ru-RU" sz="15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5C1EE0B3-874A-428E-91EC-AE57C62CC6F0}"/>
                </a:ext>
              </a:extLst>
            </p:cNvPr>
            <p:cNvSpPr/>
            <p:nvPr/>
          </p:nvSpPr>
          <p:spPr>
            <a:xfrm>
              <a:off x="8948626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0,1</a:t>
              </a:r>
              <a:endParaRPr lang="ru-RU" sz="1500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E313D92-C85F-4CBB-AF34-ABAE9AD3078D}"/>
                </a:ext>
              </a:extLst>
            </p:cNvPr>
            <p:cNvSpPr/>
            <p:nvPr/>
          </p:nvSpPr>
          <p:spPr>
            <a:xfrm>
              <a:off x="9596007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0,2</a:t>
              </a:r>
              <a:endParaRPr lang="ru-RU" sz="1500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58CB0B73-6404-4573-B864-44AAF78B7F6A}"/>
                </a:ext>
              </a:extLst>
            </p:cNvPr>
            <p:cNvSpPr/>
            <p:nvPr/>
          </p:nvSpPr>
          <p:spPr>
            <a:xfrm>
              <a:off x="10236460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...</a:t>
              </a:r>
              <a:endParaRPr lang="ru-RU" sz="1500" dirty="0"/>
            </a:p>
          </p:txBody>
        </p:sp>
      </p:grp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540285C4-5A64-44A0-9293-E755070D2C36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635460" y="1798381"/>
            <a:ext cx="967608" cy="24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3A185A80-2B06-416C-AA7C-DB2FAF6FF322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7429001" y="2407158"/>
            <a:ext cx="1206459" cy="24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7C6B015-AF0C-421F-8A82-D889415ABC16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8822881" y="2407158"/>
            <a:ext cx="459960" cy="68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DC04365-816F-445A-90DF-1B8A3E61E5B9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>
            <a:off x="9930222" y="2407158"/>
            <a:ext cx="289945" cy="24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C6C69FB-97F5-44F2-BE18-114774B7FA00}"/>
              </a:ext>
            </a:extLst>
          </p:cNvPr>
          <p:cNvSpPr/>
          <p:nvPr/>
        </p:nvSpPr>
        <p:spPr>
          <a:xfrm>
            <a:off x="9188653" y="4160342"/>
            <a:ext cx="1125125" cy="360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</a:t>
            </a:r>
            <a:endParaRPr lang="ru-RU" sz="1500" dirty="0"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9FE335F-1576-4624-9065-AC6EB4860493}"/>
              </a:ext>
            </a:extLst>
          </p:cNvPr>
          <p:cNvGrpSpPr/>
          <p:nvPr/>
        </p:nvGrpSpPr>
        <p:grpSpPr>
          <a:xfrm>
            <a:off x="8459917" y="4769119"/>
            <a:ext cx="2582596" cy="360040"/>
            <a:chOff x="8301245" y="2260818"/>
            <a:chExt cx="2582596" cy="360040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A00CDEDC-0CAF-4E7C-876F-6E07CCA5FD86}"/>
                </a:ext>
              </a:extLst>
            </p:cNvPr>
            <p:cNvSpPr/>
            <p:nvPr/>
          </p:nvSpPr>
          <p:spPr>
            <a:xfrm>
              <a:off x="8301245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ptr0</a:t>
              </a:r>
              <a:endParaRPr lang="ru-RU" sz="1500" dirty="0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7EEB8885-C028-4431-B6C7-6878AD475172}"/>
                </a:ext>
              </a:extLst>
            </p:cNvPr>
            <p:cNvSpPr/>
            <p:nvPr/>
          </p:nvSpPr>
          <p:spPr>
            <a:xfrm>
              <a:off x="8948626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ptr1</a:t>
              </a:r>
              <a:endParaRPr lang="ru-RU" sz="1500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871AD08F-7714-4A4A-AEF1-3236F1232C07}"/>
                </a:ext>
              </a:extLst>
            </p:cNvPr>
            <p:cNvSpPr/>
            <p:nvPr/>
          </p:nvSpPr>
          <p:spPr>
            <a:xfrm>
              <a:off x="9596007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ptr2</a:t>
              </a:r>
              <a:endParaRPr lang="ru-RU" sz="1500" dirty="0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172FC089-750E-459C-A2D0-6839FA29AC76}"/>
                </a:ext>
              </a:extLst>
            </p:cNvPr>
            <p:cNvSpPr/>
            <p:nvPr/>
          </p:nvSpPr>
          <p:spPr>
            <a:xfrm>
              <a:off x="10236460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...</a:t>
              </a:r>
              <a:endParaRPr lang="ru-RU" sz="1500" dirty="0"/>
            </a:p>
          </p:txBody>
        </p: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B0940350-9BBB-404B-B4D2-7D0DA7099D8D}"/>
              </a:ext>
            </a:extLst>
          </p:cNvPr>
          <p:cNvSpPr/>
          <p:nvPr/>
        </p:nvSpPr>
        <p:spPr>
          <a:xfrm>
            <a:off x="7326137" y="5377897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0,0</a:t>
            </a:r>
            <a:endParaRPr lang="ru-RU" sz="15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AD34440-505B-468E-A99C-8C8EDE3A916D}"/>
              </a:ext>
            </a:extLst>
          </p:cNvPr>
          <p:cNvSpPr/>
          <p:nvPr/>
        </p:nvSpPr>
        <p:spPr>
          <a:xfrm>
            <a:off x="7828161" y="5377897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0,1</a:t>
            </a:r>
            <a:endParaRPr lang="ru-RU" sz="15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B10E29DA-6DC8-41B5-A1E5-25FB0E735699}"/>
              </a:ext>
            </a:extLst>
          </p:cNvPr>
          <p:cNvSpPr/>
          <p:nvPr/>
        </p:nvSpPr>
        <p:spPr>
          <a:xfrm>
            <a:off x="8330185" y="5377897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0,2</a:t>
            </a:r>
            <a:endParaRPr lang="ru-RU" sz="15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CB658FCD-D749-4321-BE8C-9F1820D21700}"/>
              </a:ext>
            </a:extLst>
          </p:cNvPr>
          <p:cNvSpPr/>
          <p:nvPr/>
        </p:nvSpPr>
        <p:spPr>
          <a:xfrm>
            <a:off x="8826836" y="5377897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endParaRPr lang="ru-RU" sz="1500" dirty="0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581C741-0F7B-4C21-A14E-F364C8B7CDC0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flipH="1">
            <a:off x="7577149" y="5129159"/>
            <a:ext cx="1206459" cy="24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1DC1B817-6F86-43FD-AE83-97E897A9F128}"/>
              </a:ext>
            </a:extLst>
          </p:cNvPr>
          <p:cNvSpPr/>
          <p:nvPr/>
        </p:nvSpPr>
        <p:spPr>
          <a:xfrm>
            <a:off x="9318531" y="5377896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1,0</a:t>
            </a:r>
            <a:endParaRPr lang="ru-RU" sz="15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58AEB02-9D5D-4113-854F-D566CCB8353B}"/>
              </a:ext>
            </a:extLst>
          </p:cNvPr>
          <p:cNvSpPr/>
          <p:nvPr/>
        </p:nvSpPr>
        <p:spPr>
          <a:xfrm>
            <a:off x="9826210" y="5377896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,1</a:t>
            </a:r>
            <a:endParaRPr lang="ru-RU" sz="1500" dirty="0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E836C2BC-90CD-4C34-B1F3-7411E503A602}"/>
              </a:ext>
            </a:extLst>
          </p:cNvPr>
          <p:cNvSpPr/>
          <p:nvPr/>
        </p:nvSpPr>
        <p:spPr>
          <a:xfrm>
            <a:off x="10322861" y="5377896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1,2</a:t>
            </a:r>
            <a:endParaRPr lang="ru-RU" sz="1500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DE5977A-645A-4A3D-9473-0A5CBB2009B0}"/>
              </a:ext>
            </a:extLst>
          </p:cNvPr>
          <p:cNvSpPr/>
          <p:nvPr/>
        </p:nvSpPr>
        <p:spPr>
          <a:xfrm>
            <a:off x="10814556" y="5377895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endParaRPr lang="ru-RU" sz="15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E9C767B1-9F73-4665-9E99-3C67862FF764}"/>
              </a:ext>
            </a:extLst>
          </p:cNvPr>
          <p:cNvSpPr/>
          <p:nvPr/>
        </p:nvSpPr>
        <p:spPr>
          <a:xfrm>
            <a:off x="11306251" y="5377895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2,0</a:t>
            </a:r>
            <a:endParaRPr lang="ru-RU" sz="1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D092B9EB-E37E-497E-8AA4-D0CFE6FA5F73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 flipH="1">
            <a:off x="8783607" y="4520382"/>
            <a:ext cx="967609" cy="24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1CE213B5-F577-41AD-A9E1-F325E5281C10}"/>
              </a:ext>
            </a:extLst>
          </p:cNvPr>
          <p:cNvCxnSpPr>
            <a:stCxn id="42" idx="2"/>
            <a:endCxn id="71" idx="0"/>
          </p:cNvCxnSpPr>
          <p:nvPr/>
        </p:nvCxnSpPr>
        <p:spPr>
          <a:xfrm>
            <a:off x="9430989" y="5129159"/>
            <a:ext cx="138554" cy="24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039C0AA0-7EA8-425F-9039-C62157841B39}"/>
              </a:ext>
            </a:extLst>
          </p:cNvPr>
          <p:cNvCxnSpPr>
            <a:stCxn id="43" idx="2"/>
            <a:endCxn id="75" idx="0"/>
          </p:cNvCxnSpPr>
          <p:nvPr/>
        </p:nvCxnSpPr>
        <p:spPr>
          <a:xfrm>
            <a:off x="10078370" y="5129159"/>
            <a:ext cx="1478893" cy="24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01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3</a:t>
            </a:r>
            <a:r>
              <a:rPr lang="en-US" dirty="0"/>
              <a:t>D</a:t>
            </a:r>
            <a:r>
              <a:rPr lang="ru-RU" dirty="0"/>
              <a:t> динамического</a:t>
            </a:r>
            <a:r>
              <a:rPr lang="en-US" dirty="0"/>
              <a:t> </a:t>
            </a:r>
            <a:r>
              <a:rPr lang="ru-RU" dirty="0"/>
              <a:t>массива 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dimensions (x y z):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x &gt;&gt; y &gt;&gt; z;</a:t>
            </a:r>
          </a:p>
          <a:p>
            <a:pPr marL="0" indent="0"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Выделение памяти для 3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массива</a:t>
            </a: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*** cube =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**[x];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x; ++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cube[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*[y];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y; ++j) 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cube[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[z];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Инициализация</a:t>
            </a: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x; ++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y; ++j) 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k &lt; z; ++k) 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cube[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][j][k] = counter++;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Освобождение памяти (в обратном порядке!)</a:t>
            </a: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x; ++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y; ++j) 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delete[] cube[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][j];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Удаляем каждый "столбец" 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Z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delete[] cube[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Удаляем каждый "слой" 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delete[] cube;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Удаляем основной массив</a:t>
            </a: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986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Современные альтернативы - вектор векторов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rows, cols;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rows and columns: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rows &gt;&gt; cols;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Создание матрицы как вектора векторов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std::vector&lt;std::vector&lt;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matrix(rows, std::vector&lt;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&gt;(cols));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Инициализация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row : matrix)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element : row)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element = counter++;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Использование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row : matrix)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element : row)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element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8918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54955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Системно-зависимые псевдонимы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FA5A6E4-7CB4-469B-89BF-9065DDDE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Системно-зависимые псевдонимы</a:t>
            </a:r>
          </a:p>
          <a:p>
            <a:r>
              <a:rPr lang="en-US" dirty="0">
                <a:latin typeface="Consolas" panose="020B0609020204030204" pitchFamily="49" charset="0"/>
              </a:rPr>
              <a:t>|--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ptrdiff_t</a:t>
            </a:r>
            <a:r>
              <a:rPr lang="en-US" dirty="0">
                <a:latin typeface="Consolas" panose="020B0609020204030204" pitchFamily="49" charset="0"/>
              </a:rPr>
              <a:t>        // </a:t>
            </a:r>
            <a:r>
              <a:rPr lang="ru-RU" dirty="0">
                <a:latin typeface="Consolas" panose="020B0609020204030204" pitchFamily="49" charset="0"/>
              </a:rPr>
              <a:t>Из &lt;</a:t>
            </a:r>
            <a:r>
              <a:rPr lang="en-US" dirty="0" err="1">
                <a:latin typeface="Consolas" panose="020B0609020204030204" pitchFamily="49" charset="0"/>
              </a:rPr>
              <a:t>cstddef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|-- </a:t>
            </a:r>
            <a:r>
              <a:rPr lang="en-US" dirty="0" err="1">
                <a:latin typeface="Consolas" panose="020B0609020204030204" pitchFamily="49" charset="0"/>
              </a:rPr>
              <a:t>uintptr_t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intptr_t</a:t>
            </a:r>
            <a:r>
              <a:rPr lang="en-US" dirty="0">
                <a:latin typeface="Consolas" panose="020B0609020204030204" pitchFamily="49" charset="0"/>
              </a:rPr>
              <a:t>      // </a:t>
            </a:r>
            <a:r>
              <a:rPr lang="ru-RU" dirty="0">
                <a:latin typeface="Consolas" panose="020B0609020204030204" pitchFamily="49" charset="0"/>
              </a:rPr>
              <a:t>Из &lt;</a:t>
            </a:r>
            <a:r>
              <a:rPr lang="en-US" dirty="0" err="1">
                <a:latin typeface="Consolas" panose="020B0609020204030204" pitchFamily="49" charset="0"/>
              </a:rPr>
              <a:t>cstdint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|-- </a:t>
            </a:r>
            <a:r>
              <a:rPr lang="ru-RU" dirty="0">
                <a:latin typeface="Consolas" panose="020B0609020204030204" pitchFamily="49" charset="0"/>
              </a:rPr>
              <a:t>Фиксированные типы       // Из &lt;</a:t>
            </a:r>
            <a:r>
              <a:rPr lang="en-US" dirty="0" err="1">
                <a:latin typeface="Consolas" panose="020B0609020204030204" pitchFamily="49" charset="0"/>
              </a:rPr>
              <a:t>cstdint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ru-RU" dirty="0">
                <a:latin typeface="Consolas" panose="020B0609020204030204" pitchFamily="49" charset="0"/>
              </a:rPr>
              <a:t>└</a:t>
            </a:r>
            <a:r>
              <a:rPr lang="en-US" dirty="0">
                <a:latin typeface="Consolas" panose="020B0609020204030204" pitchFamily="49" charset="0"/>
              </a:rPr>
              <a:t>--</a:t>
            </a:r>
            <a:r>
              <a:rPr lang="ru-RU" dirty="0">
                <a:latin typeface="Consolas" panose="020B0609020204030204" pitchFamily="49" charset="0"/>
              </a:rPr>
              <a:t> Типы максимальной длины  // Из &lt;</a:t>
            </a:r>
            <a:r>
              <a:rPr lang="en-US" dirty="0" err="1">
                <a:latin typeface="Consolas" panose="020B0609020204030204" pitchFamily="49" charset="0"/>
              </a:rPr>
              <a:t>cstdint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cstdint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https://en.cppreference.com/w/cpp/types/integer.html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cstddef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https://en.cppreference.com/w/cpp/header/cstddef.html</a:t>
            </a:r>
            <a:endParaRPr lang="en-US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31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Хранить в программе описание характеристик некоторого объекта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45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501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 - </a:t>
            </a:r>
            <a:r>
              <a:rPr lang="ru-RU" dirty="0"/>
              <a:t>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5480" y="1600207"/>
            <a:ext cx="10126125" cy="4525963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Для каждого человека нужно создавать по пять отдельных переменных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долго, могут быть опечатки</a:t>
            </a:r>
          </a:p>
          <a:p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Чтобы передать в функцию, нужно перечислить все аргументы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можно перепутать порядок</a:t>
            </a: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aliceBirthYear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aliceBirthMonth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aliceBirthDay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aliceHeight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Как вернуть из функции?</a:t>
            </a:r>
          </a:p>
        </p:txBody>
      </p:sp>
    </p:spTree>
    <p:extLst>
      <p:ext uri="{BB962C8B-B14F-4D97-AF65-F5344CB8AC3E}">
        <p14:creationId xmlns:p14="http://schemas.microsoft.com/office/powerpoint/2010/main" val="566864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Свой тип данных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Точка с запятой обязательно</a:t>
            </a:r>
          </a:p>
          <a:p>
            <a:pPr latinLnBrk="1"/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human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Создаём переменные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727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–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70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– </a:t>
            </a:r>
            <a:r>
              <a:rPr lang="ru-RU" dirty="0"/>
              <a:t>Анонимные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456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объявлять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Внутри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Вне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Внутри других структур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j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83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быть членом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Если можно создать переменную этого типа, то это может быть членом структуры</a:t>
            </a:r>
          </a:p>
          <a:p>
            <a:pPr marL="0" indent="0">
              <a:buNone/>
            </a:pP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Например:</a:t>
            </a:r>
          </a:p>
          <a:p>
            <a:r>
              <a:rPr lang="ru-RU" dirty="0">
                <a:latin typeface="Consolas" panose="020B0609020204030204" pitchFamily="49" charset="0"/>
              </a:rPr>
              <a:t>Примитивные типы: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 ...</a:t>
            </a:r>
          </a:p>
          <a:p>
            <a:r>
              <a:rPr lang="ru-RU" dirty="0">
                <a:latin typeface="Consolas" panose="020B0609020204030204" pitchFamily="49" charset="0"/>
              </a:rPr>
              <a:t>Другие структуры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Массивы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latin typeface="Consolas" panose="020B0609020204030204" pitchFamily="49" charset="0"/>
              </a:rPr>
              <a:t>Строки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94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Data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Data now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2018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08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2019</a:t>
            </a:r>
          </a:p>
          <a:p>
            <a:pPr marL="0" indent="0">
              <a:buNone/>
            </a:pPr>
            <a:endParaRPr lang="en-US" dirty="0">
              <a:solidFill>
                <a:srgbClr val="0000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9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2028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Спецификаторы типа в </a:t>
            </a:r>
            <a:r>
              <a:rPr lang="en-US" dirty="0"/>
              <a:t>C++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5813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joe.id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1,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32,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60000.0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frank.id = 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28,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С++11</a:t>
            </a:r>
          </a:p>
        </p:txBody>
      </p:sp>
    </p:spTree>
    <p:extLst>
      <p:ext uri="{BB962C8B-B14F-4D97-AF65-F5344CB8AC3E}">
        <p14:creationId xmlns:p14="http://schemas.microsoft.com/office/powerpoint/2010/main" val="28601812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I - </a:t>
            </a:r>
            <a:r>
              <a:rPr lang="ru-RU" dirty="0"/>
              <a:t>Вложенные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95525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Address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street;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city;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Address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name;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john 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 Main St"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"Springfield"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}};</a:t>
            </a:r>
          </a:p>
        </p:txBody>
      </p:sp>
    </p:spTree>
    <p:extLst>
      <p:ext uri="{BB962C8B-B14F-4D97-AF65-F5344CB8AC3E}">
        <p14:creationId xmlns:p14="http://schemas.microsoft.com/office/powerpoint/2010/main" val="11245641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length = 1.0, width = 1.0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Меняем значение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094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С++11 – Ошибка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C++14 -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Разрешено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 =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1.0, 1.0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169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Employee joe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joe.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10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latin typeface="Consolas" panose="020B0609020204030204" pitchFamily="49" charset="0"/>
              </a:rPr>
              <a:t> Employee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200" dirty="0">
                <a:latin typeface="Consolas" panose="020B0609020204030204" pitchFamily="49" charset="0"/>
              </a:rPr>
              <a:t> id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wage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Employee 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latin typeface="Consolas" panose="020B0609020204030204" pitchFamily="49" charset="0"/>
              </a:rPr>
              <a:t>, mike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mike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joe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Копирование значений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в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mike</a:t>
            </a:r>
            <a:endParaRPr lang="en-US" sz="2200" b="1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2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Присваивание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полям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новых значений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C++14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6.3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endParaRPr lang="ru-R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292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III - </a:t>
            </a:r>
            <a:r>
              <a:rPr lang="ru-RU" dirty="0" err="1"/>
              <a:t>Designated</a:t>
            </a:r>
            <a:r>
              <a:rPr lang="ru-RU" dirty="0"/>
              <a:t> </a:t>
            </a:r>
            <a:r>
              <a:rPr lang="ru-RU" dirty="0" err="1"/>
              <a:t>Initializers</a:t>
            </a:r>
            <a:r>
              <a:rPr lang="ru-RU" dirty="0"/>
              <a:t> (Именованные инициализаторы) в C++20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5" y="1600207"/>
            <a:ext cx="994610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wage;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joe{.id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.age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.wage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joe{.id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.wage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age = 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joe{.age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.id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.wage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 Порядок важен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joe{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.age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.wage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 Смешанная инициализация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58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III - </a:t>
            </a:r>
            <a:r>
              <a:rPr lang="ru-RU" dirty="0" err="1"/>
              <a:t>Designated</a:t>
            </a:r>
            <a:r>
              <a:rPr lang="ru-RU" dirty="0"/>
              <a:t> </a:t>
            </a:r>
            <a:r>
              <a:rPr lang="ru-RU" dirty="0" err="1"/>
              <a:t>Initializers</a:t>
            </a:r>
            <a:r>
              <a:rPr lang="ru-RU" dirty="0"/>
              <a:t> (Именованные инициализаторы) в C++20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5" y="1600207"/>
            <a:ext cx="9946105" cy="45740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Address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street;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city;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Address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name;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Инициализация вложенных структур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john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.id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.name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.address =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.street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 Main St"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.city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"Springfield"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 комбинировать с обычной инициализацией для вложенных структур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john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.id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.name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.address = {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 Main St"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"Springfield"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89324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fontScale="925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 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employee.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604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14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24.15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joe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28.3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2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типа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FA5A6E4-7CB4-469B-89BF-9065DDDE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Consolas" panose="020B0609020204030204" pitchFamily="49" charset="0"/>
              </a:rPr>
              <a:t>Спецификаторы в </a:t>
            </a:r>
            <a:r>
              <a:rPr lang="en-US" sz="1400" dirty="0">
                <a:latin typeface="Consolas" panose="020B0609020204030204" pitchFamily="49" charset="0"/>
              </a:rPr>
              <a:t>C++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|-- </a:t>
            </a:r>
            <a:r>
              <a:rPr lang="ru-RU" sz="1400" dirty="0">
                <a:latin typeface="Consolas" panose="020B0609020204030204" pitchFamily="49" charset="0"/>
              </a:rPr>
              <a:t>Квалификаторы типа (</a:t>
            </a:r>
            <a:r>
              <a:rPr lang="en-US" sz="1400" dirty="0">
                <a:latin typeface="Consolas" panose="020B0609020204030204" pitchFamily="49" charset="0"/>
              </a:rPr>
              <a:t>Type qualifiers) - </a:t>
            </a:r>
            <a:r>
              <a:rPr lang="ru-RU" sz="1400" dirty="0">
                <a:latin typeface="Consolas" panose="020B0609020204030204" pitchFamily="49" charset="0"/>
              </a:rPr>
              <a:t>часть системы типов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  |--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const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   |-- volatile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   └-- mutable (</a:t>
            </a:r>
            <a:r>
              <a:rPr lang="ru-RU" sz="1400" dirty="0">
                <a:latin typeface="Consolas" panose="020B0609020204030204" pitchFamily="49" charset="0"/>
              </a:rPr>
              <a:t>только для членов класса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ru-RU" sz="1400" dirty="0">
                <a:latin typeface="Consolas" panose="020B0609020204030204" pitchFamily="49" charset="0"/>
              </a:rPr>
              <a:t>лямбда функций)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|--</a:t>
            </a:r>
            <a:r>
              <a:rPr lang="ru-RU" sz="1400" dirty="0">
                <a:latin typeface="Consolas" panose="020B0609020204030204" pitchFamily="49" charset="0"/>
              </a:rPr>
              <a:t> Спецификаторы вычислений (</a:t>
            </a:r>
            <a:r>
              <a:rPr lang="en-US" sz="1400" dirty="0">
                <a:latin typeface="Consolas" panose="020B0609020204030204" pitchFamily="49" charset="0"/>
              </a:rPr>
              <a:t>Evaluation specifiers) - C++11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   |-- </a:t>
            </a:r>
            <a:r>
              <a:rPr lang="en-US" sz="1400" dirty="0" err="1">
                <a:latin typeface="Consolas" panose="020B0609020204030204" pitchFamily="49" charset="0"/>
              </a:rPr>
              <a:t>constexpr</a:t>
            </a:r>
            <a:r>
              <a:rPr lang="en-US" sz="1400" dirty="0">
                <a:latin typeface="Consolas" panose="020B0609020204030204" pitchFamily="49" charset="0"/>
              </a:rPr>
              <a:t> / </a:t>
            </a:r>
            <a:r>
              <a:rPr lang="en-US" sz="1400" dirty="0" err="1">
                <a:latin typeface="Consolas" panose="020B0609020204030204" pitchFamily="49" charset="0"/>
              </a:rPr>
              <a:t>consteval</a:t>
            </a:r>
            <a:r>
              <a:rPr lang="en-US" sz="1400" dirty="0">
                <a:latin typeface="Consolas" panose="020B0609020204030204" pitchFamily="49" charset="0"/>
              </a:rPr>
              <a:t> (C++20)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   └-- </a:t>
            </a:r>
            <a:r>
              <a:rPr lang="en-US" sz="1400" dirty="0" err="1">
                <a:latin typeface="Consolas" panose="020B0609020204030204" pitchFamily="49" charset="0"/>
              </a:rPr>
              <a:t>constinit</a:t>
            </a:r>
            <a:r>
              <a:rPr lang="en-US" sz="1400" dirty="0">
                <a:latin typeface="Consolas" panose="020B0609020204030204" pitchFamily="49" charset="0"/>
              </a:rPr>
              <a:t> (C++20)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└-- </a:t>
            </a:r>
            <a:r>
              <a:rPr lang="ru-RU" sz="1400" dirty="0">
                <a:latin typeface="Consolas" panose="020B0609020204030204" pitchFamily="49" charset="0"/>
              </a:rPr>
              <a:t>Спецификаторы хранения (</a:t>
            </a:r>
            <a:r>
              <a:rPr lang="en-US" sz="1400" dirty="0">
                <a:latin typeface="Consolas" panose="020B0609020204030204" pitchFamily="49" charset="0"/>
              </a:rPr>
              <a:t>Storage class specifiers)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|-- auto (</a:t>
            </a:r>
            <a:r>
              <a:rPr lang="ru-RU" sz="1400" dirty="0">
                <a:latin typeface="Consolas" panose="020B0609020204030204" pitchFamily="49" charset="0"/>
              </a:rPr>
              <a:t>устаревшее)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|--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register (</a:t>
            </a:r>
            <a:r>
              <a:rPr lang="ru-RU" sz="1400" dirty="0">
                <a:latin typeface="Consolas" panose="020B0609020204030204" pitchFamily="49" charset="0"/>
              </a:rPr>
              <a:t>устаревшее)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|--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static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|-- extern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└-- </a:t>
            </a:r>
            <a:r>
              <a:rPr lang="en-US" sz="1400" dirty="0" err="1">
                <a:latin typeface="Consolas" panose="020B0609020204030204" pitchFamily="49" charset="0"/>
              </a:rPr>
              <a:t>thread_local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36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425249" y="1686335"/>
          <a:ext cx="7496176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□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00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24.15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15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20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28.3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продолжения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нажмите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любую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клавишу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 . .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882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в функцию</a:t>
            </a:r>
            <a:r>
              <a:rPr lang="en-US" dirty="0"/>
              <a:t> </a:t>
            </a:r>
            <a:r>
              <a:rPr lang="ru-RU" dirty="0"/>
              <a:t>через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165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структур из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temp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main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zero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933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Дополнительные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0436082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Vector3d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Vector3d v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 = p;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Ошибка. У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и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 </a:t>
            </a:r>
            <a:r>
              <a:rPr lang="ru-RU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разные типы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802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{{}, {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=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].y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].z;</a:t>
            </a: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87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16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656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24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10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366030" y="2102255"/>
          <a:ext cx="31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366030" y="4509120"/>
          <a:ext cx="31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733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286913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Квалификатор </a:t>
            </a:r>
            <a:r>
              <a:rPr lang="en-US" dirty="0"/>
              <a:t>const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имя типа*/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инициализатор */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имя типа*/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инициализатор */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Запрещает изменение значения переменной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после создания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Обязательно должен быть инициализатор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10;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effectLst/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Чтение -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OK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= a;     </a:t>
            </a:r>
            <a:r>
              <a:rPr lang="ru-RU" b="0" dirty="0">
                <a:effectLst/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Запись - Ошибка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Инициализатор может быть не известен на этапе компиляции: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a;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= a;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OK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09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объединение?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00FF"/>
                </a:solidFill>
              </a:rPr>
              <a:t>Объединение</a:t>
            </a:r>
            <a:r>
              <a:rPr lang="ru-RU" dirty="0"/>
              <a:t> — это пользовательский тип данных, который может хранить в пределах </a:t>
            </a:r>
            <a:r>
              <a:rPr lang="ru-RU" i="1" dirty="0">
                <a:solidFill>
                  <a:srgbClr val="0000FF"/>
                </a:solidFill>
              </a:rPr>
              <a:t>одной области</a:t>
            </a:r>
            <a:r>
              <a:rPr lang="ru-RU" dirty="0"/>
              <a:t> памяти разные типы данных, но в каждый момент времени только один из них.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Размер объединения определяется размером крупнейшего поля.</a:t>
            </a:r>
          </a:p>
        </p:txBody>
      </p:sp>
    </p:spTree>
    <p:extLst>
      <p:ext uri="{BB962C8B-B14F-4D97-AF65-F5344CB8AC3E}">
        <p14:creationId xmlns:p14="http://schemas.microsoft.com/office/powerpoint/2010/main" val="2797782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0616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one4all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long_long_val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55640" y="4431715"/>
          <a:ext cx="6096000" cy="145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long_long_val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6812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one4all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long_long_val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Выражение вычисляется и присваивается</a:t>
            </a:r>
            <a:b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первому полю в объединении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one4all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10.1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710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r>
              <a:rPr lang="en-US" dirty="0"/>
              <a:t>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one4all pail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сохранение 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15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1.38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сохранение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1.38</a:t>
            </a: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-515396076</a:t>
            </a:r>
          </a:p>
        </p:txBody>
      </p:sp>
    </p:spTree>
    <p:extLst>
      <p:ext uri="{BB962C8B-B14F-4D97-AF65-F5344CB8AC3E}">
        <p14:creationId xmlns:p14="http://schemas.microsoft.com/office/powerpoint/2010/main" val="4566610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widget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brand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Определяет что лежит в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id_val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id_num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id_char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598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объединения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Нет имени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id_num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id_char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Нет переменных</a:t>
            </a:r>
          </a:p>
          <a:p>
            <a:pPr latinLnBrk="1"/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Две переменные работающие с одной областью памяти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390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объединения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-1073741824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86969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Современная альтернатива - </a:t>
            </a:r>
            <a:r>
              <a:rPr lang="en-US" dirty="0"/>
              <a:t>std::variant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5" y="1600201"/>
            <a:ext cx="10531170" cy="4525963"/>
          </a:xfrm>
        </p:spPr>
        <p:txBody>
          <a:bodyPr>
            <a:normAutofit/>
          </a:bodyPr>
          <a:lstStyle/>
          <a:p>
            <a:endParaRPr lang="ru-RU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&lt;variant&gt;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Объявление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variant-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а, который может хранить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int, double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или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std::variant&lt;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std::string&gt;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Активен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Активен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Активен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Современная альтернатива - </a:t>
            </a:r>
            <a:r>
              <a:rPr lang="en-US" dirty="0"/>
              <a:t>std::variant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5" y="1600201"/>
            <a:ext cx="10531170" cy="4525963"/>
          </a:xfrm>
        </p:spPr>
        <p:txBody>
          <a:bodyPr>
            <a:normAutofit/>
          </a:bodyPr>
          <a:lstStyle/>
          <a:p>
            <a:endParaRPr lang="ru-RU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&lt;variant&gt;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Объявление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variant-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а, который может хранить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int, double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или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std::variant&lt;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std::string&gt;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Проверка активного типа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holds_alternative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Делаем что-то с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03443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Современная альтернатива - </a:t>
            </a:r>
            <a:r>
              <a:rPr lang="en-US" dirty="0"/>
              <a:t>std::variant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5" y="1600201"/>
            <a:ext cx="10531170" cy="4525963"/>
          </a:xfrm>
        </p:spPr>
        <p:txBody>
          <a:bodyPr>
            <a:normAutofit/>
          </a:bodyPr>
          <a:lstStyle/>
          <a:p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Способ 1: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std::get (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бросает исключение при ошибке типа)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std::get&lt;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bad_variant_access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e) {</a:t>
            </a:r>
          </a:p>
          <a:p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Обработка ошибки несовпадения типа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Способ 2: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get_if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возвращает указатель, безопасно)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pval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&gt;(&amp;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pval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*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pval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Если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pval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, он преобразуется в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09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Квалификатор </a:t>
            </a:r>
            <a:r>
              <a:rPr lang="en-US" dirty="0"/>
              <a:t>volatile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имя типа*/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имя типа*/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300" dirty="0">
                <a:solidFill>
                  <a:srgbClr val="000000"/>
                </a:solidFill>
                <a:latin typeface="Consolas" panose="020B0609020204030204" pitchFamily="49" charset="0"/>
              </a:rPr>
              <a:t>Запрещает компилятору оптимизировать чтение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ru-RU" sz="2300" dirty="0">
                <a:solidFill>
                  <a:srgbClr val="000000"/>
                </a:solidFill>
                <a:latin typeface="Consolas" panose="020B0609020204030204" pitchFamily="49" charset="0"/>
              </a:rPr>
              <a:t>запись в переменную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300" dirty="0">
                <a:solidFill>
                  <a:srgbClr val="000000"/>
                </a:solidFill>
                <a:latin typeface="Consolas" panose="020B0609020204030204" pitchFamily="49" charset="0"/>
              </a:rPr>
              <a:t>Можно комбинировать с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</a:rPr>
              <a:t>;</a:t>
            </a:r>
            <a:endParaRPr lang="ru-RU" sz="23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192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Современная альтернатива - </a:t>
            </a:r>
            <a:r>
              <a:rPr lang="en-US" dirty="0"/>
              <a:t>std::variant</a:t>
            </a:r>
            <a:r>
              <a:rPr lang="ru-RU" dirty="0"/>
              <a:t> (</a:t>
            </a:r>
            <a:r>
              <a:rPr lang="en-US" dirty="0"/>
              <a:t>Visitor Pattern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4" y="1600201"/>
            <a:ext cx="10666185" cy="4525963"/>
          </a:xfrm>
        </p:spPr>
        <p:txBody>
          <a:bodyPr>
            <a:normAutofit/>
          </a:bodyPr>
          <a:lstStyle/>
          <a:p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&lt;variant&gt;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std::visit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Определяем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visitor,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который обрабатывает все возможные типы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MyVisitor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operator()(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{ std::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operator()(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d) { std::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"double: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d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operator()(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std::string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s) { std::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std::visit(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MyVisitor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Применяем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visitor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627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Перечисления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395360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48781"/>
            <a:ext cx="9552560" cy="4677383"/>
          </a:xfrm>
        </p:spPr>
        <p:txBody>
          <a:bodyPr/>
          <a:lstStyle/>
          <a:p>
            <a:r>
              <a:rPr lang="ru-RU" dirty="0"/>
              <a:t>Перечисление – это пользовательский тип данных, определяющий набор целочисленных констант.</a:t>
            </a:r>
          </a:p>
          <a:p>
            <a:endParaRPr lang="ru-RU" dirty="0"/>
          </a:p>
          <a:p>
            <a:r>
              <a:rPr lang="ru-RU" dirty="0"/>
              <a:t>Зачем нужен: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Сделать код более читабельным путём замены «магических чисел» на элементы перечисления</a:t>
            </a:r>
            <a:r>
              <a:rPr lang="en-US" dirty="0"/>
              <a:t>;</a:t>
            </a:r>
            <a:br>
              <a:rPr lang="ru-RU" dirty="0"/>
            </a:br>
            <a:r>
              <a:rPr lang="ru-RU" dirty="0"/>
              <a:t>Пример: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0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SUCCESS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;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Как дополнительный контроль, защищающий от случайных, автоматических преобразований типов.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3187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85000"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Элементы перечисления называются </a:t>
            </a:r>
            <a:r>
              <a:rPr lang="ru-RU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перечислителями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Они определяют все допустимые значения данного типа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COLOR_BLACK,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Перечислители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разделяются </a:t>
            </a:r>
            <a:r>
              <a:rPr lang="ru-RU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запятыми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COLOR_RED,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Обычно они пишутся заглавными буквами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COLOR_BLUE,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но это не обязательно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COLOR_GREEN,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COLOR_WHITE,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COLOR_CYAN,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COLOR_YELLOW,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COLOR_MAGENTA,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 С++11 можно ставить запятую в конце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Точка с запятой обязательна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658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COLOR_BLACK,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Присваивается </a:t>
            </a:r>
            <a:r>
              <a:rPr lang="ru-RU" sz="21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целое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значение 0</a:t>
            </a:r>
            <a:endParaRPr lang="ru-RU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COLOR_RED,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COLOR_BLUE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7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Можно присвоить своё значение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COLOR_GREEN,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Нумерация продолжается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COLOR_WHITE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7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Можно дублировать значения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COLOR_CYAN,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COLOR_YELLOW,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COLOR_MAGENTA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-1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отрицательные тоже допускаются</a:t>
            </a:r>
          </a:p>
          <a:p>
            <a:pPr latinLnBrk="1"/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902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en-US" dirty="0"/>
              <a:t> III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теперь занято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</a:p>
          <a:p>
            <a:pPr latinLnBrk="1"/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Feelings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SAD,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ANGRY,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уже использован в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BLACK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499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  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Создание во время объявления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ONE,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TWO,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THREE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  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Создание из анонимного перечисления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Обычным способом</a:t>
            </a:r>
          </a:p>
        </p:txBody>
      </p:sp>
    </p:spTree>
    <p:extLst>
      <p:ext uri="{BB962C8B-B14F-4D97-AF65-F5344CB8AC3E}">
        <p14:creationId xmlns:p14="http://schemas.microsoft.com/office/powerpoint/2010/main" val="17846816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/ Присваивание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pig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zebr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Color::BLACK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window = 0;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944007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/ 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pig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Преобразуется в число (2)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 компиляции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input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input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pig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65014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en-US" dirty="0"/>
              <a:t>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YELLOW, BLACK, PINK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Перечисления преобразуются в целое число автоматически: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Colors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5 + с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+ 1;</a:t>
            </a:r>
          </a:p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5 +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5 + 2;</a:t>
            </a:r>
          </a:p>
          <a:p>
            <a:pPr latinLnBrk="1"/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Переменной перечисляемого типа можно присвоить только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перечислитель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соответствующего типа: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dor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YELLOW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dor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   с !=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endParaRPr lang="ru-RU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Явное преобразование можно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689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15776</Words>
  <Application>Microsoft Office PowerPoint</Application>
  <PresentationFormat>Широкоэкранный</PresentationFormat>
  <Paragraphs>1993</Paragraphs>
  <Slides>158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158</vt:i4>
      </vt:variant>
    </vt:vector>
  </HeadingPairs>
  <TitlesOfParts>
    <vt:vector size="162" baseType="lpstr">
      <vt:lpstr>Arial</vt:lpstr>
      <vt:lpstr>Calibri</vt:lpstr>
      <vt:lpstr>Consolas</vt:lpstr>
      <vt:lpstr>Тема Office</vt:lpstr>
      <vt:lpstr>Программирование на языке С++ Лекция 6</vt:lpstr>
      <vt:lpstr>Типы данных C++</vt:lpstr>
      <vt:lpstr>Типы данных C++</vt:lpstr>
      <vt:lpstr>Фундаментальные типы</vt:lpstr>
      <vt:lpstr>Системно-зависимые псевдонимы</vt:lpstr>
      <vt:lpstr>Презентация PowerPoint</vt:lpstr>
      <vt:lpstr>Спецификаторы типа в C++</vt:lpstr>
      <vt:lpstr>Квалификатор const</vt:lpstr>
      <vt:lpstr>Квалификатор volatile</vt:lpstr>
      <vt:lpstr>Квалификатор volatile</vt:lpstr>
      <vt:lpstr>Квалификатор volatile</vt:lpstr>
      <vt:lpstr>const volatile</vt:lpstr>
      <vt:lpstr>Квалификатор mutable</vt:lpstr>
      <vt:lpstr>Пререквизит: Run time vs. Compile time</vt:lpstr>
      <vt:lpstr>Спецификатор constexpr</vt:lpstr>
      <vt:lpstr>Спецификатор constexpr</vt:lpstr>
      <vt:lpstr>Спецификатор constexpr с функциями</vt:lpstr>
      <vt:lpstr>Спецификатор consteval</vt:lpstr>
      <vt:lpstr>Спецификатор constinit</vt:lpstr>
      <vt:lpstr>Спецификатор constinit</vt:lpstr>
      <vt:lpstr>Презентация PowerPoint</vt:lpstr>
      <vt:lpstr>Спецификаторы хранения</vt:lpstr>
      <vt:lpstr>Презентация PowerPoint</vt:lpstr>
      <vt:lpstr>Пререквизит: модель памяти программы</vt:lpstr>
      <vt:lpstr>Статические массивы</vt:lpstr>
      <vt:lpstr>Массивы переменной длины (VLA) - не в стандарте C++</vt:lpstr>
      <vt:lpstr>Инициализация статических массивов</vt:lpstr>
      <vt:lpstr>Доступ к элементам статического массива</vt:lpstr>
      <vt:lpstr>Определение размера статического массива</vt:lpstr>
      <vt:lpstr>Обход статического массива</vt:lpstr>
      <vt:lpstr>Передача статического массива в функцию</vt:lpstr>
      <vt:lpstr>Передача статического массива в функцию</vt:lpstr>
      <vt:lpstr>Передача статического массива в функцию</vt:lpstr>
      <vt:lpstr>Передача статического массива в функцию по ссылке</vt:lpstr>
      <vt:lpstr>Передача статического массива в функцию по указателю</vt:lpstr>
      <vt:lpstr>Передача статического массива в функцию</vt:lpstr>
      <vt:lpstr>C-строки (символьные массивы)</vt:lpstr>
      <vt:lpstr>Современные альтернативы: std::array (C++11)</vt:lpstr>
      <vt:lpstr>Динамические массивы</vt:lpstr>
      <vt:lpstr>Современные альтернативы: std::vector</vt:lpstr>
      <vt:lpstr>Многомерные статические массивы</vt:lpstr>
      <vt:lpstr>Размещение многомерного статического массива в памяти</vt:lpstr>
      <vt:lpstr>Многомерные динамические массивы (вариант 1)</vt:lpstr>
      <vt:lpstr>Многомерные динамические массивы (вариант 2)</vt:lpstr>
      <vt:lpstr>Использование многомерного динамического массива</vt:lpstr>
      <vt:lpstr>Размещение многомерного динамического массива в памяти</vt:lpstr>
      <vt:lpstr>Создание 3D динамического массива </vt:lpstr>
      <vt:lpstr>Современные альтернативы - вектор векторов</vt:lpstr>
      <vt:lpstr>Презентация PowerPoint</vt:lpstr>
      <vt:lpstr>Постановка задачи</vt:lpstr>
      <vt:lpstr>Решение I</vt:lpstr>
      <vt:lpstr>Решение I - Проблемы</vt:lpstr>
      <vt:lpstr>Решение II - Структуры</vt:lpstr>
      <vt:lpstr>Решение II – Структуры</vt:lpstr>
      <vt:lpstr>Решение II – Анонимные структуры</vt:lpstr>
      <vt:lpstr>Где можно объявлять структуры?</vt:lpstr>
      <vt:lpstr>Что может быть членом структуры?</vt:lpstr>
      <vt:lpstr>Как работать со структурой </vt:lpstr>
      <vt:lpstr>Как работать со структурой </vt:lpstr>
      <vt:lpstr>Инициализация структуры  I</vt:lpstr>
      <vt:lpstr>Инициализация структуры  I - Вложенные структуры</vt:lpstr>
      <vt:lpstr>Инициализация структуры  II  C++11/C++14</vt:lpstr>
      <vt:lpstr>Инициализация структуры  III  C++11/C++14</vt:lpstr>
      <vt:lpstr>Присваивание значений структурам  I</vt:lpstr>
      <vt:lpstr>Присваивание значений структурам  II</vt:lpstr>
      <vt:lpstr>Присваивание значений структурам  III - Designated Initializers (Именованные инициализаторы) в C++20</vt:lpstr>
      <vt:lpstr>Присваивание значений структурам  III - Designated Initializers (Именованные инициализаторы) в C++20</vt:lpstr>
      <vt:lpstr>Передача структуры как параметр в функцию</vt:lpstr>
      <vt:lpstr>Передача структуры как параметр в функцию</vt:lpstr>
      <vt:lpstr>Передача структуры как параметр в функцию</vt:lpstr>
      <vt:lpstr>Передача структуры в функцию через указатель</vt:lpstr>
      <vt:lpstr>Возврат структур из функций</vt:lpstr>
      <vt:lpstr>Презентация PowerPoint</vt:lpstr>
      <vt:lpstr>Разные типы</vt:lpstr>
      <vt:lpstr>Массив структур</vt:lpstr>
      <vt:lpstr>Размер структуры и выравнивание  I</vt:lpstr>
      <vt:lpstr>Размер структуры и выравнивание  II</vt:lpstr>
      <vt:lpstr>Размер структуры и выравнивание  II</vt:lpstr>
      <vt:lpstr>Презентация PowerPoint</vt:lpstr>
      <vt:lpstr>Что такое объединение?</vt:lpstr>
      <vt:lpstr>Объявление</vt:lpstr>
      <vt:lpstr>Инициализация</vt:lpstr>
      <vt:lpstr>Использование I</vt:lpstr>
      <vt:lpstr>Использование II</vt:lpstr>
      <vt:lpstr>Анонимные объединения</vt:lpstr>
      <vt:lpstr>Анонимные объединения</vt:lpstr>
      <vt:lpstr>Современная альтернатива - std::variant</vt:lpstr>
      <vt:lpstr>Современная альтернатива - std::variant</vt:lpstr>
      <vt:lpstr>Современная альтернатива - std::variant</vt:lpstr>
      <vt:lpstr>Современная альтернатива - std::variant (Visitor Pattern)</vt:lpstr>
      <vt:lpstr>Презентация PowerPoint</vt:lpstr>
      <vt:lpstr>Что такое перечисление</vt:lpstr>
      <vt:lpstr>Объявление  I</vt:lpstr>
      <vt:lpstr>Объявление  II</vt:lpstr>
      <vt:lpstr>Объявление  III</vt:lpstr>
      <vt:lpstr>Переменные</vt:lpstr>
      <vt:lpstr>Инициализация / Присваивание</vt:lpstr>
      <vt:lpstr>Ввод / Вывод</vt:lpstr>
      <vt:lpstr>Операции  I</vt:lpstr>
      <vt:lpstr>Операции  II</vt:lpstr>
      <vt:lpstr>Операции  III</vt:lpstr>
      <vt:lpstr>Явное преобразование перечислений</vt:lpstr>
      <vt:lpstr>Альтернатива - enum class</vt:lpstr>
      <vt:lpstr>Альтернатива - enum class</vt:lpstr>
      <vt:lpstr>Презентация PowerPoint</vt:lpstr>
      <vt:lpstr>Оператор sizeof - размер типа в байтах</vt:lpstr>
      <vt:lpstr>Оператор alignof (C++11) – выравнивание в байтах</vt:lpstr>
      <vt:lpstr>Оператор alignas (C++11) – выравнивание в байтах</vt:lpstr>
      <vt:lpstr>Оператор alignas (C++11) – выравнивание в байтах</vt:lpstr>
      <vt:lpstr>Оператор typeid и RTTI (Runtime Type Information)</vt:lpstr>
      <vt:lpstr>type_traits (C++17)</vt:lpstr>
      <vt:lpstr>type_traits использование (C++17)</vt:lpstr>
      <vt:lpstr>Концепты (C++20)</vt:lpstr>
      <vt:lpstr>Концепты (C++20)</vt:lpstr>
      <vt:lpstr>Информация о стандартных числовых типах</vt:lpstr>
      <vt:lpstr>decltype - получение типа выражения</vt:lpstr>
      <vt:lpstr>decltype с auto в функциях (C++14)</vt:lpstr>
      <vt:lpstr>std::declval для получения фиктивного объекта</vt:lpstr>
      <vt:lpstr>Презентация PowerPoint</vt:lpstr>
      <vt:lpstr>Преобразование типов</vt:lpstr>
      <vt:lpstr>Неявные преобразования (Implicit Conversions)</vt:lpstr>
      <vt:lpstr>Неявные пользовательские преобразования</vt:lpstr>
      <vt:lpstr>static_cast – если информация от типах известна на этапе компиляции</vt:lpstr>
      <vt:lpstr>dynamic_cast – если информация о типах известна на этапе исполнения</vt:lpstr>
      <vt:lpstr>const_cast – работа с константностью</vt:lpstr>
      <vt:lpstr>reinterpret_cast – низкоуровневые преобразования байт</vt:lpstr>
      <vt:lpstr>Явные преобразования (C-style cast)</vt:lpstr>
      <vt:lpstr>Явные пользовательские преобразования</vt:lpstr>
      <vt:lpstr>User-defined Literals (C++11)</vt:lpstr>
      <vt:lpstr>User-defined Literals (C++11)</vt:lpstr>
      <vt:lpstr>Презентация PowerPoint</vt:lpstr>
      <vt:lpstr>Полезные ссылки</vt:lpstr>
      <vt:lpstr>Презентация PowerPoint</vt:lpstr>
      <vt:lpstr>Презентация PowerPoint</vt:lpstr>
      <vt:lpstr>Презентация PowerPoint</vt:lpstr>
      <vt:lpstr>Множество</vt:lpstr>
      <vt:lpstr>Размер множества</vt:lpstr>
      <vt:lpstr>Перебор множества</vt:lpstr>
      <vt:lpstr>Добавление элементов</vt:lpstr>
      <vt:lpstr>Удаление элементов</vt:lpstr>
      <vt:lpstr>Проверка наличия элемента</vt:lpstr>
      <vt:lpstr>Проверка наличия элемента (C++20)</vt:lpstr>
      <vt:lpstr>Неупорядоченное множество unordered_set</vt:lpstr>
      <vt:lpstr>Презентация PowerPoint</vt:lpstr>
      <vt:lpstr>Презентация PowerPoint</vt:lpstr>
      <vt:lpstr>Презентация PowerPoint</vt:lpstr>
      <vt:lpstr>Неупорядоченное множество unordered_set</vt:lpstr>
      <vt:lpstr>Обращение к элементам</vt:lpstr>
      <vt:lpstr>Перебор элементов</vt:lpstr>
      <vt:lpstr>Перебор элементов (С++17)</vt:lpstr>
      <vt:lpstr>Инициализация элементов</vt:lpstr>
      <vt:lpstr>Инициализация элементов</vt:lpstr>
      <vt:lpstr>Удаление элементов</vt:lpstr>
      <vt:lpstr>Размер словаря</vt:lpstr>
      <vt:lpstr>Проверка наличия элемента</vt:lpstr>
      <vt:lpstr>Неупорядоченные словари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Professional</cp:lastModifiedBy>
  <cp:revision>398</cp:revision>
  <dcterms:created xsi:type="dcterms:W3CDTF">2018-10-16T08:47:53Z</dcterms:created>
  <dcterms:modified xsi:type="dcterms:W3CDTF">2025-10-20T02:16:14Z</dcterms:modified>
</cp:coreProperties>
</file>