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535" r:id="rId3"/>
    <p:sldId id="536" r:id="rId4"/>
    <p:sldId id="537" r:id="rId5"/>
    <p:sldId id="538" r:id="rId6"/>
    <p:sldId id="539" r:id="rId7"/>
    <p:sldId id="540" r:id="rId8"/>
    <p:sldId id="541" r:id="rId9"/>
    <p:sldId id="542" r:id="rId10"/>
    <p:sldId id="543" r:id="rId11"/>
    <p:sldId id="544" r:id="rId12"/>
    <p:sldId id="545" r:id="rId13"/>
    <p:sldId id="546" r:id="rId14"/>
    <p:sldId id="547" r:id="rId15"/>
    <p:sldId id="548" r:id="rId16"/>
    <p:sldId id="549" r:id="rId17"/>
    <p:sldId id="551" r:id="rId18"/>
    <p:sldId id="550" r:id="rId19"/>
    <p:sldId id="552" r:id="rId20"/>
    <p:sldId id="554" r:id="rId21"/>
    <p:sldId id="553" r:id="rId22"/>
    <p:sldId id="555" r:id="rId23"/>
    <p:sldId id="556" r:id="rId24"/>
    <p:sldId id="557" r:id="rId25"/>
    <p:sldId id="558" r:id="rId26"/>
    <p:sldId id="560" r:id="rId27"/>
    <p:sldId id="559" r:id="rId28"/>
    <p:sldId id="561" r:id="rId29"/>
    <p:sldId id="562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E2E2E"/>
    <a:srgbClr val="243F1C"/>
    <a:srgbClr val="2C393F"/>
    <a:srgbClr val="4C6C7B"/>
    <a:srgbClr val="FFF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6" autoAdjust="0"/>
    <p:restoredTop sz="94660"/>
  </p:normalViewPr>
  <p:slideViewPr>
    <p:cSldViewPr snapToGrid="0">
      <p:cViewPr varScale="1">
        <p:scale>
          <a:sx n="99" d="100"/>
          <a:sy n="99" d="100"/>
        </p:scale>
        <p:origin x="2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8DA07-F16D-B69B-14A0-7418829B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B3408F-C035-7F86-E532-B954222B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57AC3-650B-F8BF-09C8-C2B4DCF5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5080A7-D173-D34E-D987-E2C0D226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F0AEA-F271-E44D-94AC-243C2E0D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5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43101-E793-1814-4501-14D47ED3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BDF28E-053E-8207-289B-815750ED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0BEA8-5DA4-8A74-2DB9-E89C620D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4EB9A-EC5F-78B3-1922-55441952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A7CAC-00E8-85DE-A274-DF1FD1A6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14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CE06E1-A559-DC12-8662-7F99C8E10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8BA418-DCB5-B785-79A6-5998ED0D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1EC3E-DBBD-CD2F-8DC1-BB7902D3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BC658-E40F-8E05-ABE2-042431F3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6B605-74F8-AA8D-86C6-78196C1E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2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891F9-3476-AFE5-6F5E-3F6F3495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18E34-1152-017B-392E-EC5AF886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E6B264-13E2-2D5F-75D0-68AB7CE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410B0-1B06-0F94-EF8F-6FA03AC9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BC443-9DF8-7811-4F50-DA0939A2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0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B0E42-F26B-36E2-773A-5304DE8E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0D50AC-8755-6F61-DE6D-718C5790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9F538-368E-46C8-6A0B-73E27118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814CB-16AC-34F1-BD55-C50011C4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2C7843-79DC-CD5D-6D5F-64D2C2E8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5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2D8AA-77C9-6CF3-B23C-060CF9A5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A2B99-F80E-BA07-D1F9-3C064028A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2856C9-4F89-DF11-6470-C21185733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FBB0F-B9D7-A90B-517E-16E12B22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C37F6E-1F4C-532F-0447-20BD32FC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EC7790-8BEB-A53E-96DA-59A20A26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6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9CB15-C3CC-FC8F-4267-77F81CB5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EB9DDC-5705-3392-3A7F-B93CB61E5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E84CF1-DE2E-70BA-ACCD-77EF4A52F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525FDA-E12E-5810-A164-BD0B3009F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155AC6-2DE0-9644-8874-5C573FD63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30CBA1-E9C4-65D8-3F54-9C4327D3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279D99-E15E-B520-A991-2EC66A29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2153C6-95A4-8AB3-96F5-7545958C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6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13BC6-745F-95A9-F0A9-5D3F0117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D8FD2A-5A7C-06F8-BA11-FEEC2B2A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2B2300-90F1-8EE1-7A1B-9E065770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84C6DD-ED50-4B35-179E-27063A1D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EB7D92-DC5A-0240-10C9-26EA015D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C8479B-E009-4084-DC5E-8C0C58FD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1C52AC-6679-DDE2-EAB6-B90CA53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43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D1796-E9D7-5349-C5F0-0F621903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F04D9-CF54-2F53-1E1D-513D1151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66DECA-58B4-D9CA-A32D-E551C2950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3B75B1-5F06-22C7-2744-E67592E6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59913B-8E29-FDEA-AD42-E6C129E2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6341C7-ACF3-27A9-D41E-A81E34A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69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2B9E6-90A4-8F78-CEE1-18AC161E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34F4B9-4857-D367-1A7E-378A1261D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5942A2-88A4-A456-BA8F-817EB03F4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534529-81F3-E5CC-F7D5-302D2CBE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B7EC93-E8EE-A4C6-C2D9-F5514772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1F8081-862B-8E61-8D8F-DB05F660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34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CBF59-2F6E-7D92-8A20-0252AACE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722C2E-80F7-9376-442A-D3077DAF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4D304D-BEEF-15F0-D934-036B4645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91E7-4DC9-4E0A-97D8-D75A75B67893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DAF6ED-B9AA-6C8C-C90F-3CCDC274B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593123-3CF9-7A37-5654-90498C046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5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C063-3831-522D-21D8-6B1239819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774" y="944237"/>
            <a:ext cx="10434452" cy="2387600"/>
          </a:xfrm>
        </p:spPr>
        <p:txBody>
          <a:bodyPr>
            <a:normAutofit/>
          </a:bodyPr>
          <a:lstStyle/>
          <a:p>
            <a:r>
              <a:rPr lang="ru-RU" sz="4800" b="1" dirty="0"/>
              <a:t>Алгоритмизация и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5FC3D9-C83F-5AC8-94FD-3ED461655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0788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/>
              <a:t>Лекция 8</a:t>
            </a:r>
          </a:p>
        </p:txBody>
      </p:sp>
    </p:spTree>
    <p:extLst>
      <p:ext uri="{BB962C8B-B14F-4D97-AF65-F5344CB8AC3E}">
        <p14:creationId xmlns:p14="http://schemas.microsoft.com/office/powerpoint/2010/main" val="36537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namespace (</a:t>
            </a:r>
            <a:r>
              <a:rPr lang="ru-RU" dirty="0"/>
              <a:t>пространство имён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22922" y="1680820"/>
            <a:ext cx="906699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Эта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складывает значения своих параметров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Эта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вычитает значения своих параметров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какую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мы получим?</a:t>
            </a:r>
          </a:p>
        </p:txBody>
      </p:sp>
    </p:spTree>
    <p:extLst>
      <p:ext uri="{BB962C8B-B14F-4D97-AF65-F5344CB8AC3E}">
        <p14:creationId xmlns:p14="http://schemas.microsoft.com/office/powerpoint/2010/main" val="550419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namespace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22922" y="1680820"/>
            <a:ext cx="906699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определяем пространство имен с именем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foo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Эта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принадлежит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foo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goo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определяем пространство имен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goo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Эта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принадлежит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goo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какую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мы получим?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62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namespace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22922" y="1680820"/>
            <a:ext cx="906699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определяем пространство имен с именем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foo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Эта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принадлежит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foo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goo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определяем пространство имен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goo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Эта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принадлежит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goo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используем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которая находится в пространстве имен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foo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504734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namespace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22922" y="1680820"/>
            <a:ext cx="906699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эта функция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находится в глобальном пространстве имен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there</a:t>
            </a:r>
            <a:r>
              <a:rPr lang="en-US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foo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эта функция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находится в пространстве имен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foo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вызываем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print()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из пространства имен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foo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::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вызываем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print()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из глобального пространства имен 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      // (в этом случае то же самое, что и просто вызов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print())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311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namespace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22922" y="1382437"/>
            <a:ext cx="906699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эта функция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находится в глобальном пространстве имен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there</a:t>
            </a:r>
            <a:r>
              <a:rPr lang="en-US" sz="14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foo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эта функция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эта функция в пространстве имен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foo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printHelloThere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вызывает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print()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из пространства имен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foo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::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вызывает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print()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из глобального пространства имен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printHelloThere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6007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namespace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22922" y="1680820"/>
            <a:ext cx="906699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foo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foo</a:t>
            </a: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printHelloThere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051E2-4CDA-7341-1C5B-4FC5F8215F07}"/>
              </a:ext>
            </a:extLst>
          </p:cNvPr>
          <p:cNvSpPr txBox="1"/>
          <p:nvPr/>
        </p:nvSpPr>
        <p:spPr>
          <a:xfrm>
            <a:off x="1722922" y="56404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98BFD41-A8A2-CD45-8211-A5ECB2520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538" y="5825070"/>
            <a:ext cx="1076746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90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90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Не добавляйте пользовательские функции в пространство имен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std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09863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namespace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22922" y="1286184"/>
            <a:ext cx="9066998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foo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goo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goo -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 пространство имен внутри пространства имен 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foo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goo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5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goo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boo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теперь ссылается на 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foo::goo</a:t>
            </a: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5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На самом деле это 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foo::goo::add()</a:t>
            </a:r>
          </a:p>
          <a:p>
            <a:endParaRPr lang="en-US" sz="15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goo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5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goo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5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051E2-4CDA-7341-1C5B-4FC5F8215F07}"/>
              </a:ext>
            </a:extLst>
          </p:cNvPr>
          <p:cNvSpPr txBox="1"/>
          <p:nvPr/>
        </p:nvSpPr>
        <p:spPr>
          <a:xfrm>
            <a:off x="1722922" y="56404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8751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namespace</a:t>
            </a:r>
            <a:r>
              <a:rPr lang="ru-RU" dirty="0"/>
              <a:t> (анонимное)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22922" y="1603818"/>
            <a:ext cx="906699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безымянное пространство имен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доступно только в этом файле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"v1</a:t>
            </a:r>
            <a:r>
              <a:rPr lang="en-US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мы можем вызвать </a:t>
            </a:r>
            <a:r>
              <a:rPr lang="ru-RU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 без префикса пространства имен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в другом </a:t>
            </a:r>
            <a:r>
              <a:rPr lang="ru-RU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cpp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файле не доступна 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051E2-4CDA-7341-1C5B-4FC5F8215F07}"/>
              </a:ext>
            </a:extLst>
          </p:cNvPr>
          <p:cNvSpPr txBox="1"/>
          <p:nvPr/>
        </p:nvSpPr>
        <p:spPr>
          <a:xfrm>
            <a:off x="1722922" y="56404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9381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namespace</a:t>
            </a:r>
            <a:r>
              <a:rPr lang="ru-RU" dirty="0"/>
              <a:t> (встраиваемое)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22922" y="1632691"/>
            <a:ext cx="90669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"v1</a:t>
            </a:r>
            <a:r>
              <a:rPr lang="en-US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051E2-4CDA-7341-1C5B-4FC5F8215F07}"/>
              </a:ext>
            </a:extLst>
          </p:cNvPr>
          <p:cNvSpPr txBox="1"/>
          <p:nvPr/>
        </p:nvSpPr>
        <p:spPr>
          <a:xfrm>
            <a:off x="1722922" y="56404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8728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namespace</a:t>
            </a:r>
            <a:r>
              <a:rPr lang="ru-RU" dirty="0"/>
              <a:t> (встраиваемое)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22922" y="1257309"/>
            <a:ext cx="9066998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объявить встраиваемое пространство имен с именем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v1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"v1</a:t>
            </a:r>
            <a:r>
              <a:rPr lang="en-US" sz="14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объявить обычное пространство имен с именем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v2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"v2</a:t>
            </a:r>
            <a:r>
              <a:rPr lang="en-US" sz="14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вызывает версию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v1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функции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вызывает версию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v2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функции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вызывает встраиваемую версию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 (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v1)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051E2-4CDA-7341-1C5B-4FC5F8215F07}"/>
              </a:ext>
            </a:extLst>
          </p:cNvPr>
          <p:cNvSpPr txBox="1"/>
          <p:nvPr/>
        </p:nvSpPr>
        <p:spPr>
          <a:xfrm>
            <a:off x="1722922" y="56404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474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enum</a:t>
            </a:r>
            <a:r>
              <a:rPr lang="en-US" dirty="0"/>
              <a:t> (</a:t>
            </a:r>
            <a:r>
              <a:rPr lang="ru-RU" dirty="0"/>
              <a:t>перечисления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22922" y="1680820"/>
            <a:ext cx="563799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какой тип?*/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 */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698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Дружественные функции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22922" y="1257309"/>
            <a:ext cx="906699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Сделаем функцию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reset()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другом этого класса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reset()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теперь является другом класса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Accumulator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 может получить доступ к закрытым данным объектов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Accumulator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добавляем 5 в накапливающий сумматор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сбрасываем накапливающий сумматор в 0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051E2-4CDA-7341-1C5B-4FC5F8215F07}"/>
              </a:ext>
            </a:extLst>
          </p:cNvPr>
          <p:cNvSpPr txBox="1"/>
          <p:nvPr/>
        </p:nvSpPr>
        <p:spPr>
          <a:xfrm>
            <a:off x="1722922" y="56404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1506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Перегрузка операторов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270535" y="1257309"/>
            <a:ext cx="951938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rgbClr val="001080"/>
                </a:solidFill>
                <a:effectLst/>
              </a:rPr>
              <a:t>Во</a:t>
            </a:r>
            <a:r>
              <a:rPr lang="ru-RU" b="0" dirty="0">
                <a:solidFill>
                  <a:srgbClr val="000000"/>
                </a:solidFill>
                <a:effectLst/>
              </a:rPr>
              <a:t>-первых, почти любой существующий оператор в C++ может быть перегружен. Исключениями являются: условный оператор (?:), </a:t>
            </a:r>
            <a:r>
              <a:rPr lang="ru-RU" b="0" dirty="0" err="1">
                <a:solidFill>
                  <a:srgbClr val="000000"/>
                </a:solidFill>
                <a:effectLst/>
              </a:rPr>
              <a:t>sizeof</a:t>
            </a:r>
            <a:r>
              <a:rPr lang="ru-RU" b="0" dirty="0">
                <a:solidFill>
                  <a:srgbClr val="000000"/>
                </a:solidFill>
                <a:effectLst/>
              </a:rPr>
              <a:t>, оператор разрешения области видимости (::), оператор выбора члена (.), оператор выбора указателя на член (.*), </a:t>
            </a:r>
            <a:r>
              <a:rPr lang="ru-RU" b="0" dirty="0" err="1">
                <a:solidFill>
                  <a:srgbClr val="000000"/>
                </a:solidFill>
                <a:effectLst/>
              </a:rPr>
              <a:t>typeid</a:t>
            </a:r>
            <a:r>
              <a:rPr lang="ru-RU" b="0" dirty="0">
                <a:solidFill>
                  <a:srgbClr val="000000"/>
                </a:solidFill>
                <a:effectLst/>
              </a:rPr>
              <a:t> и операторы приведения типов.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rgbClr val="000000"/>
                </a:solidFill>
                <a:effectLst/>
              </a:rPr>
              <a:t>Во-вторых, вы можете перегрузить только существующие операторы. Вы не можете создавать новые операторы или переименовывать существующие операторы. Например, вы не можете создать оператор ** для возведения в степень.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rgbClr val="000000"/>
                </a:solidFill>
                <a:effectLst/>
              </a:rPr>
              <a:t>В-третьих, по крайней мере, один из операндов в перегруженном операторе должен быть пользовательского типа. Это означает, что вы не можете перегрузить оператор плюс для работы с одним числом </a:t>
            </a:r>
            <a:r>
              <a:rPr lang="ru-RU" b="0" dirty="0" err="1">
                <a:solidFill>
                  <a:srgbClr val="0000FF"/>
                </a:solidFill>
                <a:effectLst/>
              </a:rPr>
              <a:t>int</a:t>
            </a:r>
            <a:r>
              <a:rPr lang="ru-RU" b="0" dirty="0">
                <a:solidFill>
                  <a:srgbClr val="000000"/>
                </a:solidFill>
                <a:effectLst/>
              </a:rPr>
              <a:t> и одним числом </a:t>
            </a:r>
            <a:r>
              <a:rPr lang="ru-RU" b="0" dirty="0" err="1">
                <a:solidFill>
                  <a:srgbClr val="0000FF"/>
                </a:solidFill>
                <a:effectLst/>
              </a:rPr>
              <a:t>double</a:t>
            </a:r>
            <a:r>
              <a:rPr lang="ru-RU" b="0" dirty="0">
                <a:solidFill>
                  <a:srgbClr val="000000"/>
                </a:solidFill>
                <a:effectLst/>
              </a:rPr>
              <a:t>. Однако вы можете перегрузить оператор плюс для работы с числом </a:t>
            </a:r>
            <a:r>
              <a:rPr lang="ru-RU" b="0" dirty="0" err="1">
                <a:solidFill>
                  <a:srgbClr val="0000FF"/>
                </a:solidFill>
                <a:effectLst/>
              </a:rPr>
              <a:t>int</a:t>
            </a:r>
            <a:r>
              <a:rPr lang="ru-RU" b="0" dirty="0">
                <a:solidFill>
                  <a:srgbClr val="000000"/>
                </a:solidFill>
                <a:effectLst/>
              </a:rPr>
              <a:t> и </a:t>
            </a:r>
            <a:r>
              <a:rPr lang="ru-RU" b="0" dirty="0" err="1">
                <a:solidFill>
                  <a:srgbClr val="000000"/>
                </a:solidFill>
                <a:effectLst/>
              </a:rPr>
              <a:t>Mystring</a:t>
            </a:r>
            <a:r>
              <a:rPr lang="ru-RU" b="0" dirty="0">
                <a:solidFill>
                  <a:srgbClr val="000000"/>
                </a:solidFill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rgbClr val="000000"/>
                </a:solidFill>
                <a:effectLst/>
              </a:rPr>
              <a:t>В-четвертых, невозможно изменить количество операндов, поддерживаемых оператором.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rgbClr val="000000"/>
                </a:solidFill>
                <a:effectLst/>
              </a:rPr>
              <a:t>Наконец, все операторы сохраняют свой приоритет и ассоциативность по умолчанию (независимо от того, для чего они используются), и это не может быть изменено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051E2-4CDA-7341-1C5B-4FC5F8215F07}"/>
              </a:ext>
            </a:extLst>
          </p:cNvPr>
          <p:cNvSpPr txBox="1"/>
          <p:nvPr/>
        </p:nvSpPr>
        <p:spPr>
          <a:xfrm>
            <a:off x="1722922" y="56404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075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Перегрузка операторов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270535" y="1507566"/>
            <a:ext cx="95193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dirty="0">
                <a:effectLst/>
                <a:latin typeface="Consolas" panose="020B0609020204030204" pitchFamily="49" charset="0"/>
              </a:rPr>
              <a:t>Обычная внешняя функция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dirty="0">
                <a:effectLst/>
                <a:latin typeface="Consolas" panose="020B0609020204030204" pitchFamily="49" charset="0"/>
              </a:rPr>
              <a:t>Дружественная функция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dirty="0">
                <a:effectLst/>
                <a:latin typeface="Consolas" panose="020B0609020204030204" pitchFamily="49" charset="0"/>
              </a:rPr>
              <a:t>Член класса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051E2-4CDA-7341-1C5B-4FC5F8215F07}"/>
              </a:ext>
            </a:extLst>
          </p:cNvPr>
          <p:cNvSpPr txBox="1"/>
          <p:nvPr/>
        </p:nvSpPr>
        <p:spPr>
          <a:xfrm>
            <a:off x="1722922" y="56404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650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Перегрузка операторов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270535" y="1507566"/>
            <a:ext cx="95193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m_cents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m_cents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getCents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m_cents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051E2-4CDA-7341-1C5B-4FC5F8215F07}"/>
              </a:ext>
            </a:extLst>
          </p:cNvPr>
          <p:cNvSpPr txBox="1"/>
          <p:nvPr/>
        </p:nvSpPr>
        <p:spPr>
          <a:xfrm>
            <a:off x="1722922" y="56404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086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Перегрузка операторов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270535" y="1411313"/>
            <a:ext cx="951938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складываем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Cents + Cents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 помощью дружественной функции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обратите внимание: эта функция не является функцией-членом!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cents1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cents2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centsSum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cents1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cents2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 have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centsSum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cents.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051E2-4CDA-7341-1C5B-4FC5F8215F07}"/>
              </a:ext>
            </a:extLst>
          </p:cNvPr>
          <p:cNvSpPr txBox="1"/>
          <p:nvPr/>
        </p:nvSpPr>
        <p:spPr>
          <a:xfrm>
            <a:off x="1722922" y="56404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3907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Перегрузка операторов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270535" y="1382440"/>
            <a:ext cx="9519385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 have 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cents.</a:t>
            </a:r>
            <a:r>
              <a:rPr lang="en-US" sz="11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 have 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cents.</a:t>
            </a:r>
            <a:r>
              <a:rPr lang="en-US" sz="11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051E2-4CDA-7341-1C5B-4FC5F8215F07}"/>
              </a:ext>
            </a:extLst>
          </p:cNvPr>
          <p:cNvSpPr txBox="1"/>
          <p:nvPr/>
        </p:nvSpPr>
        <p:spPr>
          <a:xfrm>
            <a:off x="1722922" y="56404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8953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Перегрузка операторов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270535" y="1777076"/>
            <a:ext cx="95193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dirty="0">
                <a:solidFill>
                  <a:srgbClr val="000000"/>
                </a:solidFill>
                <a:effectLst/>
              </a:rPr>
              <a:t>Операторы </a:t>
            </a:r>
            <a:r>
              <a:rPr lang="ru-RU" sz="1600" b="0" dirty="0">
                <a:solidFill>
                  <a:srgbClr val="001080"/>
                </a:solidFill>
                <a:effectLst/>
              </a:rPr>
              <a:t>присваивания</a:t>
            </a:r>
            <a:r>
              <a:rPr lang="ru-RU" sz="1600" b="0" dirty="0">
                <a:solidFill>
                  <a:srgbClr val="000000"/>
                </a:solidFill>
                <a:effectLst/>
              </a:rPr>
              <a:t> (=), </a:t>
            </a:r>
            <a:r>
              <a:rPr lang="ru-RU" sz="1600" b="0" dirty="0">
                <a:solidFill>
                  <a:srgbClr val="001080"/>
                </a:solidFill>
                <a:effectLst/>
              </a:rPr>
              <a:t>индекса</a:t>
            </a:r>
            <a:r>
              <a:rPr lang="ru-RU" sz="1600" b="0" dirty="0">
                <a:solidFill>
                  <a:srgbClr val="000000"/>
                </a:solidFill>
                <a:effectLst/>
              </a:rPr>
              <a:t> ([]), </a:t>
            </a:r>
            <a:r>
              <a:rPr lang="ru-RU" sz="1600" b="0" dirty="0">
                <a:solidFill>
                  <a:srgbClr val="001080"/>
                </a:solidFill>
                <a:effectLst/>
              </a:rPr>
              <a:t>вызова</a:t>
            </a:r>
            <a:r>
              <a:rPr lang="ru-RU" sz="1600" b="0" dirty="0">
                <a:solidFill>
                  <a:srgbClr val="000000"/>
                </a:solidFill>
                <a:effectLst/>
              </a:rPr>
              <a:t> функции (()) и выбора члена (-&gt;) должны быть перегружены как функции-члены, потому что так требует язык.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051E2-4CDA-7341-1C5B-4FC5F8215F07}"/>
              </a:ext>
            </a:extLst>
          </p:cNvPr>
          <p:cNvSpPr txBox="1"/>
          <p:nvPr/>
        </p:nvSpPr>
        <p:spPr>
          <a:xfrm>
            <a:off x="1722922" y="56404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9767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Перегрузка операторов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270535" y="1382440"/>
            <a:ext cx="951938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Перегрузка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Cents + int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обратите внимание: эта функция является функцией-членом!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параметр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cents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 дружественной версии теперь неявный параметр *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this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cents1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cents2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cents1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 have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cents2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cents.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051E2-4CDA-7341-1C5B-4FC5F8215F07}"/>
              </a:ext>
            </a:extLst>
          </p:cNvPr>
          <p:cNvSpPr txBox="1"/>
          <p:nvPr/>
        </p:nvSpPr>
        <p:spPr>
          <a:xfrm>
            <a:off x="1722922" y="56404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2226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Перегрузка операторов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270535" y="1382440"/>
            <a:ext cx="951938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Cents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m_cents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m_cents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перегруженное приведение в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m_cents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getCents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m_cents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setCents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m_cents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051E2-4CDA-7341-1C5B-4FC5F8215F07}"/>
              </a:ext>
            </a:extLst>
          </p:cNvPr>
          <p:cNvSpPr txBox="1"/>
          <p:nvPr/>
        </p:nvSpPr>
        <p:spPr>
          <a:xfrm>
            <a:off x="1722922" y="56404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4416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Перегрузка операторов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270535" y="1247690"/>
            <a:ext cx="9519385" cy="567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Matrix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]{};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double&amp;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operator()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operator()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для константных объектов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double&amp;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operator()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operator()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Matrix </a:t>
            </a:r>
            <a:r>
              <a:rPr lang="fr-FR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fr-F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fr-F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fr-F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4.5</a:t>
            </a:r>
            <a:r>
              <a:rPr lang="fr-F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fr-F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fr-F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fr-FR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fr-F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fr-F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fr-F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051E2-4CDA-7341-1C5B-4FC5F8215F07}"/>
              </a:ext>
            </a:extLst>
          </p:cNvPr>
          <p:cNvSpPr txBox="1"/>
          <p:nvPr/>
        </p:nvSpPr>
        <p:spPr>
          <a:xfrm>
            <a:off x="1722922" y="56404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27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enum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51798" y="1488315"/>
            <a:ext cx="975440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Список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перечислителей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color_black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color_red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color_blue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color_green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color_white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color_cyan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color_yellow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color_magenta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запятую можно оставить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&lt;-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точкой с запятой</a:t>
            </a:r>
          </a:p>
          <a:p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Определяем несколько переменных перечислимого типа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color_white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house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color_blue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color_red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62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enum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22922" y="1680820"/>
            <a:ext cx="56379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set_color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color_red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нормально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set_color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//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4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enum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22922" y="1680820"/>
            <a:ext cx="978327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blue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помещается в глобальное пространство имен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green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Feeling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happy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tired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ошибка,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blue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уже использовался в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Color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 глобальном пространстве имен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7026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enum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22922" y="1680820"/>
            <a:ext cx="978327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определяем новое перечисление с именем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animal_cat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animal_dog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присвоено -2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animal_pig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присвоено -1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animal_horse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animal_giraffe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имеет то же значение, что и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animal_horse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animal_chicken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присвоено 6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animal_pig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mypet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animal_pig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перед передачей в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вычисляется как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вызовет ошибку компилятора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61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enum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22922" y="1680820"/>
            <a:ext cx="97832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Использовать в качестве базы для перечисления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8-битный целочисленный тип без знака.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uint_least8_t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color_black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color_red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...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2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enum</a:t>
            </a:r>
            <a:r>
              <a:rPr lang="en-US" dirty="0"/>
              <a:t> class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22922" y="1680820"/>
            <a:ext cx="978327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blue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помещается в пространство имен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green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Feeling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happy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tired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нормально,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blue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помещается в пространство имен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Feeling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blue;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14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union (</a:t>
            </a:r>
            <a:r>
              <a:rPr lang="ru-RU" dirty="0"/>
              <a:t>объединения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2098307" y="1680820"/>
            <a:ext cx="428324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Структура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building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              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owner;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city;    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amountRooms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building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apartment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apartment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apartment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"NY"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apartment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amountRooms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apartment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43FF46-78B7-0970-29D0-4C47C39D02FF}"/>
              </a:ext>
            </a:extLst>
          </p:cNvPr>
          <p:cNvSpPr txBox="1"/>
          <p:nvPr/>
        </p:nvSpPr>
        <p:spPr>
          <a:xfrm>
            <a:off x="6940416" y="1680819"/>
            <a:ext cx="442561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Объединение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building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              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owner;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city;    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amountRooms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building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apartment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Только что-то одно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4612B-AA45-BE1B-84FE-F79B063C21BE}"/>
              </a:ext>
            </a:extLst>
          </p:cNvPr>
          <p:cNvSpPr txBox="1"/>
          <p:nvPr/>
        </p:nvSpPr>
        <p:spPr>
          <a:xfrm>
            <a:off x="1456845" y="5521771"/>
            <a:ext cx="927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Объединение занимает в памяти столько места, сколько занимает самое большое его поле.</a:t>
            </a:r>
          </a:p>
          <a:p>
            <a:r>
              <a:rPr lang="ru-RU" dirty="0"/>
              <a:t>После инициализации менять тип данных перечисления нельзя (хотя иногда можно)</a:t>
            </a:r>
          </a:p>
        </p:txBody>
      </p:sp>
    </p:spTree>
    <p:extLst>
      <p:ext uri="{BB962C8B-B14F-4D97-AF65-F5344CB8AC3E}">
        <p14:creationId xmlns:p14="http://schemas.microsoft.com/office/powerpoint/2010/main" val="14399929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2546</TotalTime>
  <Words>2520</Words>
  <Application>Microsoft Office PowerPoint</Application>
  <PresentationFormat>Широкоэкранный</PresentationFormat>
  <Paragraphs>476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Тема Office</vt:lpstr>
      <vt:lpstr>Алгоритмизация и программирование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Professional</cp:lastModifiedBy>
  <cp:revision>332</cp:revision>
  <dcterms:created xsi:type="dcterms:W3CDTF">2022-09-17T16:00:43Z</dcterms:created>
  <dcterms:modified xsi:type="dcterms:W3CDTF">2022-11-12T06:57:31Z</dcterms:modified>
</cp:coreProperties>
</file>