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5" r:id="rId13"/>
    <p:sldId id="273" r:id="rId14"/>
    <p:sldId id="274" r:id="rId15"/>
    <p:sldId id="275" r:id="rId16"/>
    <p:sldId id="302" r:id="rId17"/>
    <p:sldId id="303" r:id="rId18"/>
    <p:sldId id="278" r:id="rId19"/>
    <p:sldId id="276" r:id="rId20"/>
    <p:sldId id="279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SMPWvcgfM0_Zvoet8sF-B6_vPutoaIJooca8dl4mkN2crAw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rKTiDd9M6aRABosdffIj5iTKVZzttOSqdJXlJuaYR-5uPBA/viewform?usp=sf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en.cppreference.com/w/cpp/lin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kvEivNhbGzB3WKP" TargetMode="External"/><Relationship Id="rId2" Type="http://schemas.openxmlformats.org/officeDocument/2006/relationships/hyperlink" Target="https://wandbox.org/permlink/0wrO9G4BX8yBQob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3sz51z7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learn.microsoft.com/ru-ru/cpp/cpp/string-and-character-literals-cpp?view=msvc-17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cVarPaK0CTP1FOk5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/flush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io/manip/end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PYdzmMurBeD3cRN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31tYRalnrIBFtzO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kaZTchDsod9Tune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5h6GTJDDUIkgN5g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floating_litera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u.cppreference.com/w/cpp/language/integer_lite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" TargetMode="External"/><Relationship Id="rId5" Type="http://schemas.openxmlformats.org/officeDocument/2006/relationships/hyperlink" Target="https://wandbox.org/permlink/D43p9IH5dnVrMhat" TargetMode="External"/><Relationship Id="rId4" Type="http://schemas.openxmlformats.org/officeDocument/2006/relationships/hyperlink" Target="https://en.cppreference.com/w/cpp/header/ioman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string/basic_string/stof" TargetMode="External"/><Relationship Id="rId7" Type="http://schemas.openxmlformats.org/officeDocument/2006/relationships/hyperlink" Target="https://wandbox.org/permlink/AGSfq3yuvR3gulz5" TargetMode="External"/><Relationship Id="rId2" Type="http://schemas.openxmlformats.org/officeDocument/2006/relationships/hyperlink" Target="https://ru.cppreference.com/w/cpp/string/basic_string/st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tGt5JH6N6ihdX5TI" TargetMode="External"/><Relationship Id="rId5" Type="http://schemas.openxmlformats.org/officeDocument/2006/relationships/hyperlink" Target="https://ru.cppreference.com/w/cpp/language/auto" TargetMode="External"/><Relationship Id="rId4" Type="http://schemas.openxmlformats.org/officeDocument/2006/relationships/hyperlink" Target="https://ru.cppreference.com/w/cpp/string/basic_string/to_str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operator_arithmetic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cppreference.com/w/cpp/io/basic_istream/ign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c6xsZrWvUbXUTm7K" TargetMode="External"/><Relationship Id="rId5" Type="http://schemas.openxmlformats.org/officeDocument/2006/relationships/hyperlink" Target="https://wandbox.org/permlink/tms9z0eFCpPHYDJa" TargetMode="External"/><Relationship Id="rId4" Type="http://schemas.openxmlformats.org/officeDocument/2006/relationships/hyperlink" Target="https://wandbox.org/permlink/w5orQu7iTxO83Emv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ru.cppreference.com/w/cpp/language/ub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wikipedia.org/wiki/&#1062;&#1077;&#1083;&#1086;&#1095;&#1080;&#1089;&#1083;&#1077;&#1085;&#1085;&#1086;&#1077;_&#1087;&#1077;&#1088;&#1077;&#1087;&#1086;&#1083;&#108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2mk5vioEK8DXFR1J" TargetMode="External"/><Relationship Id="rId5" Type="http://schemas.openxmlformats.org/officeDocument/2006/relationships/hyperlink" Target="https://en.cppreference.com/w/cpp/language/sizeof" TargetMode="External"/><Relationship Id="rId4" Type="http://schemas.openxmlformats.org/officeDocument/2006/relationships/hyperlink" Target="https://ru.cppreference.com/w/cpp/types/numeric_limit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c5B7bnP8RGY9NTg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explicit_cast" TargetMode="External"/><Relationship Id="rId2" Type="http://schemas.openxmlformats.org/officeDocument/2006/relationships/hyperlink" Target="https://en.cppreference.com/w/cpp/numeric/math/r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" TargetMode="External"/><Relationship Id="rId4" Type="http://schemas.openxmlformats.org/officeDocument/2006/relationships/hyperlink" Target="https://wandbox.org/permlink/KB3rXoIEaAlxM1X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DOn1wkQdRayd8t32" TargetMode="External"/><Relationship Id="rId2" Type="http://schemas.openxmlformats.org/officeDocument/2006/relationships/hyperlink" Target="https://ru.cppreference.com/w/cpp/language/operator_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ox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static_assert" TargetMode="External"/><Relationship Id="rId2" Type="http://schemas.openxmlformats.org/officeDocument/2006/relationships/hyperlink" Target="https://en.cppreference.com/w/cpp/error/ass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" TargetMode="External"/><Relationship Id="rId4" Type="http://schemas.openxmlformats.org/officeDocument/2006/relationships/hyperlink" Target="https://wandbox.org/permlink/8owSOyhi66nxgwd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community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2year" TargetMode="External"/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Экзамен проходит в 2 этапа: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960"/>
                  </a:spcBef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Крайне желательно приносить с собой ноутбук.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B387-3251-E9EF-6818-70A6EB1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D58EF-3CCF-5EE7-FB2C-5588BDBC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r>
              <a:rPr lang="ru-RU" sz="2000" dirty="0">
                <a:hlinkClick r:id="rId2"/>
              </a:rPr>
              <a:t>Опрос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33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Локально на своей машине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Онлайн-компиляторы.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2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5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837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Это текстовый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)</a:t>
            </a:r>
            <a:r>
              <a:rPr lang="en-US" sz="2000" b="0" i="0" dirty="0">
                <a:effectLst/>
              </a:rPr>
              <a:t>;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Код должен быть написан в соответствии с "правилами" языка (</a:t>
            </a:r>
            <a:r>
              <a:rPr lang="ru-RU" sz="2000" dirty="0">
                <a:hlinkClick r:id="rId2"/>
              </a:rPr>
              <a:t>стандарт языка</a:t>
            </a:r>
            <a:r>
              <a:rPr lang="ru-RU" sz="2000" dirty="0"/>
              <a:t>).  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331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Минимальная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Минимальная программа на С++: </a:t>
            </a:r>
            <a:r>
              <a:rPr lang="en-US" sz="2000" dirty="0">
                <a:hlinkClick r:id="rId2"/>
              </a:rPr>
              <a:t>https://wandbox.org/permlink/0wrO9G4BX8yBQobx</a:t>
            </a: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Варианты функции </a:t>
            </a:r>
            <a:r>
              <a:rPr lang="en-US" sz="2000" dirty="0"/>
              <a:t>main: </a:t>
            </a:r>
            <a:r>
              <a:rPr lang="en-US" sz="2000" dirty="0">
                <a:hlinkClick r:id="rId3"/>
              </a:rPr>
              <a:t>https://wandbox.org/permlink/BkvEivNhbGzB3WKP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2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6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консоли две строки: "</a:t>
            </a:r>
            <a:r>
              <a:rPr lang="ru-RU" sz="2000" dirty="0" err="1"/>
              <a:t>Wake</a:t>
            </a:r>
            <a:r>
              <a:rPr lang="ru-RU" sz="2000" dirty="0"/>
              <a:t> </a:t>
            </a:r>
            <a:r>
              <a:rPr lang="ru-RU" sz="2000" dirty="0" err="1"/>
              <a:t>up</a:t>
            </a:r>
            <a:r>
              <a:rPr lang="ru-RU" sz="2000" dirty="0"/>
              <a:t>, Neo..." и "The Matrix </a:t>
            </a:r>
            <a:r>
              <a:rPr lang="ru-RU" sz="2000" dirty="0" err="1"/>
              <a:t>has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..".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Вторую вывести под первой.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https://godbolt.org/z/13sz51z7x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4401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Стандартные потоки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A94278-F61A-24F3-830B-BA33D7A5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1690688"/>
            <a:ext cx="9115425" cy="4643438"/>
          </a:xfrm>
        </p:spPr>
      </p:pic>
    </p:spTree>
    <p:extLst>
      <p:ext uri="{BB962C8B-B14F-4D97-AF65-F5344CB8AC3E}">
        <p14:creationId xmlns:p14="http://schemas.microsoft.com/office/powerpoint/2010/main" val="17494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Строковый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и символьный литералы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Строковый литерал – это последовательность символов заключённую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двойные кавычки</a:t>
            </a:r>
            <a:r>
              <a:rPr lang="ru-RU" sz="2000" b="1" dirty="0">
                <a:solidFill>
                  <a:srgbClr val="333333"/>
                </a:solidFill>
              </a:rPr>
              <a:t>: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"Hello, </a:t>
            </a:r>
            <a:r>
              <a:rPr lang="en-US" sz="2000" dirty="0">
                <a:solidFill>
                  <a:srgbClr val="A31515"/>
                </a:solidFill>
              </a:rPr>
              <a:t>World"</a:t>
            </a:r>
            <a:endParaRPr lang="en-US" sz="2000" b="0" i="0" dirty="0">
              <a:solidFill>
                <a:srgbClr val="A31515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Сырой строковый литерал: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R"(Hello "Harlan's" world)"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Символьный литерал – это один или несколько символов заключённые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одинарные кавычки</a:t>
            </a:r>
            <a:r>
              <a:rPr lang="ru-RU" sz="2000" b="1" dirty="0">
                <a:solidFill>
                  <a:srgbClr val="333333"/>
                </a:solidFill>
              </a:rPr>
              <a:t>: </a:t>
            </a:r>
            <a:r>
              <a:rPr lang="en-US" sz="2000" dirty="0">
                <a:solidFill>
                  <a:srgbClr val="A31515"/>
                </a:solidFill>
              </a:rPr>
              <a:t>'A',  '\n'</a:t>
            </a:r>
            <a:endParaRPr lang="ru-RU" sz="2000" dirty="0">
              <a:solidFill>
                <a:srgbClr val="A3151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Escape-</a:t>
            </a:r>
            <a:r>
              <a:rPr lang="ru-RU" sz="2000" dirty="0"/>
              <a:t>последовательности</a:t>
            </a:r>
            <a:r>
              <a:rPr lang="en-US" sz="2000" dirty="0"/>
              <a:t> – </a:t>
            </a:r>
            <a:r>
              <a:rPr lang="ru-RU" sz="2000" dirty="0"/>
              <a:t>это управляющая последовательность: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</a:t>
            </a:r>
            <a:r>
              <a:rPr lang="ru-RU" sz="2000" b="0" i="0" dirty="0">
                <a:solidFill>
                  <a:srgbClr val="A31515"/>
                </a:solidFill>
                <a:effectLst/>
              </a:rPr>
              <a:t>\</a:t>
            </a:r>
            <a:r>
              <a:rPr lang="en-US" sz="2000" b="0" i="0" dirty="0" err="1">
                <a:solidFill>
                  <a:srgbClr val="A31515"/>
                </a:solidFill>
                <a:effectLst/>
              </a:rPr>
              <a:t>n</a:t>
            </a:r>
            <a:r>
              <a:rPr lang="en-US" sz="2000" dirty="0" err="1">
                <a:solidFill>
                  <a:srgbClr val="A31515"/>
                </a:solidFill>
              </a:rPr>
              <a:t>World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Подробнее </a:t>
            </a:r>
            <a:r>
              <a:rPr lang="en-US" sz="2000" dirty="0">
                <a:hlinkClick r:id="rId2"/>
              </a:rPr>
              <a:t>-&gt;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 сообщений об ошибке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https://wandbox.org/permlink/cVarPaK0CTP1FOk5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02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Сброс </a:t>
            </a:r>
            <a:r>
              <a:rPr lang="ru-RU" b="1" i="0" dirty="0">
                <a:effectLst/>
              </a:rPr>
              <a:t>буфера </a:t>
            </a:r>
            <a:r>
              <a:rPr lang="ru-RU" b="1" dirty="0"/>
              <a:t>потока вручную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 '\n’ просто переводит вывод на новую строку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endl</a:t>
            </a:r>
            <a:r>
              <a:rPr lang="ru-RU" sz="2000" dirty="0"/>
              <a:t> дополнительно выполняет сброс буфера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std::flush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std::endl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5768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строку: </a:t>
            </a:r>
            <a:r>
              <a:rPr lang="en-US" sz="2000" dirty="0"/>
              <a:t>"</a:t>
            </a:r>
            <a:r>
              <a:rPr lang="ru-RU" sz="2000" dirty="0"/>
              <a:t>Проснись, Нео…</a:t>
            </a:r>
            <a:r>
              <a:rPr lang="en-US" sz="2000" dirty="0"/>
              <a:t>".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https://wandbox.org/permlink/PYdzmMurBeD3cRNh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8606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Откуда берутся 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i="0" dirty="0">
                <a:solidFill>
                  <a:srgbClr val="FF0000"/>
                </a:solidFill>
                <a:effectLst/>
              </a:rPr>
              <a:t>Кодировка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Windows-1251</a:t>
            </a:r>
            <a:r>
              <a:rPr lang="ru-RU" sz="2000" i="0" dirty="0">
                <a:solidFill>
                  <a:srgbClr val="FF0000"/>
                </a:solidFill>
                <a:effectLst/>
              </a:rPr>
              <a:t> (программа)                                                            </a:t>
            </a:r>
            <a:r>
              <a:rPr lang="ru-RU" sz="2000" i="0" dirty="0">
                <a:solidFill>
                  <a:srgbClr val="0070C0"/>
                </a:solidFill>
                <a:effectLst/>
              </a:rPr>
              <a:t>Кодировка </a:t>
            </a:r>
            <a:r>
              <a:rPr lang="ru-RU" sz="2000" dirty="0">
                <a:solidFill>
                  <a:srgbClr val="0070C0"/>
                </a:solidFill>
              </a:rPr>
              <a:t>866 (консоль)</a:t>
            </a:r>
            <a:endParaRPr lang="en-US" sz="200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FD228D-FE09-5E50-CAD2-8BB2AF7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7192"/>
            <a:ext cx="8940800" cy="41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Напишите программу, которая запрашивает у пользователя имя (т.е. выводит текстовое сообщение с просьбой вести имя), после чего отображает на экране текст: "Привет, {Имя пользователя}".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Имя может состоять из нескольких слов, разделённых пробелом.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https://wandbox.org/permlink/31tYRalnrIBFtzOc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0492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Всего: 180 часов = 32 аудиторная работа + 148 самостоятельная работа;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Аудиторная работа: 32 часа = 16 часов лекций + 16 часов практики;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Самостоятельная работа: 148 часов = 112 + 36 (подготовка к экзамену);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39993-7F14-B4DA-F10C-F4EE66EDA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347788"/>
            <a:ext cx="9001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6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https://wandbox.org/permlink/kaZTchDsod9Tune0</a:t>
            </a: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Область видимости (</a:t>
            </a:r>
            <a:r>
              <a:rPr lang="en-US" b="1" dirty="0"/>
              <a:t>scope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effectLst/>
              </a:rPr>
              <a:t>Каждое </a:t>
            </a:r>
            <a:r>
              <a:rPr lang="ru-RU" sz="2000" b="1" i="0" u="none" strike="noStrike" dirty="0">
                <a:effectLst/>
              </a:rPr>
              <a:t>имя</a:t>
            </a:r>
            <a:r>
              <a:rPr lang="ru-RU" sz="2000" b="0" i="0" dirty="0">
                <a:effectLst/>
              </a:rPr>
              <a:t>, которое появляется в программе на C++ действительно только в пределах некоторой части исходного кода, которая называется его </a:t>
            </a:r>
            <a:r>
              <a:rPr lang="ru-RU" sz="2000" b="0" i="1" dirty="0">
                <a:effectLst/>
              </a:rPr>
              <a:t>областью видимости</a:t>
            </a:r>
            <a:r>
              <a:rPr lang="ru-RU" sz="2000" b="0" i="0" dirty="0">
                <a:effectLst/>
              </a:rPr>
              <a:t>.</a:t>
            </a:r>
          </a:p>
          <a:p>
            <a:pPr marL="0" indent="0" algn="l">
              <a:buNone/>
            </a:pPr>
            <a:r>
              <a:rPr lang="ru-RU" sz="2000" b="0" i="0" dirty="0">
                <a:effectLst/>
              </a:rPr>
              <a:t>В пределах области видимости </a:t>
            </a:r>
            <a:r>
              <a:rPr lang="ru-RU" sz="2000" b="0" i="0" u="none" strike="noStrike" dirty="0">
                <a:effectLst/>
              </a:rPr>
              <a:t>поиск неполного имени</a:t>
            </a:r>
            <a:r>
              <a:rPr lang="ru-RU" sz="2000" b="0" i="0" dirty="0">
                <a:effectLst/>
              </a:rPr>
              <a:t> можно использовать для связывания имени с его объявлением.</a:t>
            </a:r>
          </a:p>
          <a:p>
            <a:pPr marL="0" indent="0" algn="l">
              <a:buNone/>
            </a:pPr>
            <a:r>
              <a:rPr lang="ru-RU" sz="2000" dirty="0"/>
              <a:t>Области видимости могут быть вложены друг в друга.</a:t>
            </a:r>
            <a:endParaRPr lang="ru-RU" sz="2000" b="0" i="0" dirty="0">
              <a:effectLst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https://wandbox.org/permlink/5h6GTJDDUIkgN5gG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7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Выведите на экран целое число 1337 и число </a:t>
                </a:r>
                <a14:m>
                  <m:oMath xmlns:m="http://schemas.openxmlformats.org/officeDocument/2006/math">
                    <m:r>
                      <a:rPr kumimoji="0" lang="el-GR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𝜋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 с точностью до </a:t>
                </a:r>
                <a:r>
                  <a:rPr kumimoji="0" lang="en-US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2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го знака после запятой</a:t>
                </a:r>
                <a:r>
                  <a:rPr lang="en-US" altLang="ru-RU" sz="2000" dirty="0">
                    <a:solidFill>
                      <a:schemeClr val="tx1"/>
                    </a:solidFill>
                    <a:ea typeface="Calibri" panose="020F0502020204030204" pitchFamily="34" charset="0"/>
                    <a:cs typeface="Open Sans" panose="020B0606030504020204" pitchFamily="34" charset="0"/>
                  </a:rPr>
                  <a:t>.</a:t>
                </a:r>
                <a:endPara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hlinkClick r:id="rId2"/>
                  </a:rPr>
                  <a:t>Целочисленный литерал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3"/>
                  </a:rPr>
                  <a:t>Вещественный литерал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4"/>
                  </a:rPr>
                  <a:t>Манипуляторы вывода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5"/>
                  </a:rPr>
                  <a:t>https://wandbox.org/permlink/D43p9IH5dnVrMhat</a:t>
                </a:r>
                <a:endParaRPr lang="ru-RU" sz="20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638" t="-700"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4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Пользователь через пробел вводит два числа. Первое целое, а второе вещественное. Нужно получить эти числа и вывести их в обратном порядке (сначала 2е, затем 1е)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2"/>
              </a:rPr>
              <a:t>stoi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3"/>
              </a:rPr>
              <a:t>stod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4"/>
              </a:rPr>
              <a:t>to_string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linkClick r:id="rId5"/>
              </a:rPr>
              <a:t>auto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https://wandbox.org/permlink/tGt5JH6N6ihdX5TI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7"/>
              </a:rPr>
              <a:t>https://wandbox.org/permlink/AGSfq3yuvR3gulz5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8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строка, в которой, через запятую перечислены 3 суммы в рублях. Все числа целые, без копеек. После числа, без пробела, написано слово </a:t>
            </a:r>
            <a:r>
              <a:rPr lang="ru-RU" altLang="ru-RU" sz="2000" b="1" dirty="0">
                <a:ea typeface="Calibri" panose="020F0502020204030204" pitchFamily="34" charset="0"/>
                <a:cs typeface="Open Sans" panose="020B0606030504020204" pitchFamily="34" charset="0"/>
              </a:rPr>
              <a:t>рубль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 в соответствующем падеже. Например: "20рублей, 1рубль, 25рублей". Выведите итоговую сумму денег на экран (просто число).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ignore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DejaVuSans"/>
                <a:hlinkClick r:id="rId3"/>
              </a:rPr>
              <a:t>Арифметические операции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https://wandbox.org/permlink/w5orQu7iTxO83Emv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5"/>
              </a:rPr>
              <a:t>https://wandbox.org/permlink/tms9z0eFCpPHYDJa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https://wandbox.org/permlink/c6xsZrWvUbXUTm7K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7350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7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Существует лотерея в которой можно выиграть джекпот угадав 6 номеров из 36 доступных. Максимум в билете можно отметить 6 номеров (то есть нужно угадать все выпавшие). Определите вероятность выиграть джекпот: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36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ru-RU" sz="2000" b="0" i="0" dirty="0">
                    <a:solidFill>
                      <a:srgbClr val="000000"/>
                    </a:solidFill>
                    <a:effectLst/>
                    <a:latin typeface="DejaVuSan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1 402 410 240</m:t>
                        </m:r>
                      </m:den>
                    </m:f>
                  </m:oMath>
                </a14:m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2"/>
                  </a:rPr>
                  <a:t>Переполнение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3"/>
                  </a:rPr>
                  <a:t>Неопределённое поведение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DejaVuSans"/>
                    <a:hlinkClick r:id="rId4"/>
                  </a:rPr>
                  <a:t>numeric_limits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b="0" i="0" dirty="0" err="1">
                    <a:solidFill>
                      <a:srgbClr val="000000"/>
                    </a:solidFill>
                    <a:effectLst/>
                    <a:latin typeface="DejaVuSans"/>
                    <a:hlinkClick r:id="rId5"/>
                  </a:rPr>
                  <a:t>sizeof</a:t>
                </a: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6"/>
                  </a:rPr>
                  <a:t>https://wandbox.org/permlink/2mk5vioEK8DXFR1J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638" t="-700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0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8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Вычислите результат выражения: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∙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f>
                      <m:f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∙</m:t>
                        </m:r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𝑡</m:t>
                        </m:r>
                      </m:num>
                      <m:den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и выведите его на экран, с точностью 4 значащих цифры, при условии, что a = 9.8. Остальные данные вводятся пользователем в порядке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sSub>
                      <m:sSubPr>
                        <m:ctrlP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каждое значение в отдельной строке.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2"/>
                  </a:rPr>
                  <a:t>https://wandbox.org/permlink/c5B7bnP8RGY9NTg0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пара целых чисел. Нужно разделить первое на второе и вернуть результат округлённый до ближайшего целого.</a:t>
            </a: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DejaVuSans"/>
                <a:hlinkClick r:id="rId2"/>
              </a:rPr>
              <a:t>round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3"/>
              </a:rPr>
              <a:t>Явное преобразование типов</a:t>
            </a: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https://wandbox.org/permlink/KB3rXoIEaAlxM1XO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8666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На вход подаются два числа разделённые пробелом. Сравните их, и выведите на экран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true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если первое число больше второго и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false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для остальных случаев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Операторы сравнения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https://wandbox.org/permlink/DOn1wkQdRayd8t32</a:t>
            </a: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8008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assert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/>
              <a:t>Позволяет </a:t>
            </a:r>
            <a:r>
              <a:rPr lang="ru-RU" sz="2000" i="0" dirty="0">
                <a:effectLst/>
              </a:rPr>
              <a:t>проверять утверждения. Эта конструкция может автоматически сигнализировать в случае, если переданное ей утверждение ложное (</a:t>
            </a:r>
            <a:r>
              <a:rPr lang="en-US" sz="2000" dirty="0"/>
              <a:t>false</a:t>
            </a:r>
            <a:r>
              <a:rPr lang="ru-RU" sz="2000" i="0" dirty="0">
                <a:effectLst/>
              </a:rPr>
              <a:t>), что обычно приводит к аварийному завершению программы с указанием места обнаружения некорректных данных.</a:t>
            </a:r>
            <a:endParaRPr lang="en-US" altLang="ru-RU" sz="2000" dirty="0"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563C1"/>
                </a:solidFill>
                <a:ea typeface="Calibri" panose="020F050202020403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  <a:hlinkClick r:id="rId2"/>
              </a:rPr>
              <a:t>ssert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hlinkClick r:id="rId3"/>
              </a:rPr>
              <a:t>static_assert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https://wandbox.org/permlink/8owSOyhi66nxgwdY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16302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0000"/>
                </a:solidFill>
                <a:latin typeface="DejaVuSans"/>
              </a:rPr>
              <a:t>Инструменты</a:t>
            </a:r>
            <a:endParaRPr lang="en-US" b="0" i="0" dirty="0">
              <a:solidFill>
                <a:srgbClr val="000000"/>
              </a:solidFill>
              <a:effectLst/>
              <a:latin typeface="DejaVu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0" dirty="0">
                <a:effectLst/>
              </a:rPr>
              <a:t>Visual Studio Code</a:t>
            </a:r>
            <a:r>
              <a:rPr lang="ru-RU" sz="2000" i="0" dirty="0">
                <a:effectLst/>
              </a:rPr>
              <a:t>: </a:t>
            </a:r>
            <a:r>
              <a:rPr lang="en-US" sz="2000" i="0" dirty="0">
                <a:effectLst/>
                <a:hlinkClick r:id="rId2"/>
              </a:rPr>
              <a:t>https://code.visualstudio.com/</a:t>
            </a:r>
            <a:endParaRPr lang="ru-RU" sz="2000" i="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Visual Studio Community</a:t>
            </a:r>
            <a:r>
              <a:rPr lang="ru-RU" sz="2000" dirty="0"/>
              <a:t>: </a:t>
            </a:r>
            <a:r>
              <a:rPr lang="en-US" sz="2000" dirty="0">
                <a:hlinkClick r:id="rId3"/>
              </a:rPr>
              <a:t>https://visualstudio.microsoft.com/ru/vs/community/</a:t>
            </a:r>
            <a:endParaRPr lang="ru-RU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git: </a:t>
            </a:r>
            <a:r>
              <a:rPr lang="en-US" sz="2000" dirty="0">
                <a:hlinkClick r:id="rId4"/>
              </a:rPr>
              <a:t>https://git-scm.com/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8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https://github.com/VladimirChabanov/alg_and_prog_2year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 за 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 семестре 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как сумма баллов по всем контрольным точкам (55 баллов) + бонусные баллы (5 баллов):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Лекционные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Посещение: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в начале пары: 8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задач: 30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кейса: 5 баллов;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Бонус: 5 баллов (дополнительно начисляются за выполнение кейса).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1581</Words>
  <Application>Microsoft Office PowerPoint</Application>
  <PresentationFormat>Широкоэкранный</PresentationFormat>
  <Paragraphs>309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DejaVuSans</vt:lpstr>
      <vt:lpstr>Symbol</vt:lpstr>
      <vt:lpstr>YS Text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Опрос</vt:lpstr>
      <vt:lpstr>Где писать код?</vt:lpstr>
      <vt:lpstr>Онлайн-компиляторы</vt:lpstr>
      <vt:lpstr>Что такое код?</vt:lpstr>
      <vt:lpstr>Минимальная программа</vt:lpstr>
      <vt:lpstr>Комментарии</vt:lpstr>
      <vt:lpstr>Учебная задача 1</vt:lpstr>
      <vt:lpstr>Стандартные потоки</vt:lpstr>
      <vt:lpstr>Строковый и символьный литералы</vt:lpstr>
      <vt:lpstr>Вывод сообщений об ошибке</vt:lpstr>
      <vt:lpstr>Сброс буфера потока вручную</vt:lpstr>
      <vt:lpstr>Учебная задача 2</vt:lpstr>
      <vt:lpstr>Крокозябры</vt:lpstr>
      <vt:lpstr>setlocale</vt:lpstr>
      <vt:lpstr>Откуда берутся крокозябры</vt:lpstr>
      <vt:lpstr>Учебная задача 3</vt:lpstr>
      <vt:lpstr>Пробельные символы</vt:lpstr>
      <vt:lpstr>Переменная</vt:lpstr>
      <vt:lpstr>Переменная</vt:lpstr>
      <vt:lpstr>Переменная</vt:lpstr>
      <vt:lpstr>One definition rule (ODR)</vt:lpstr>
      <vt:lpstr>Область видимости (scope)</vt:lpstr>
      <vt:lpstr>Учебная задача 4</vt:lpstr>
      <vt:lpstr>Учебная задача 5</vt:lpstr>
      <vt:lpstr>Учебная задача 6</vt:lpstr>
      <vt:lpstr>Учебная задача 7</vt:lpstr>
      <vt:lpstr>Учебная задача 8</vt:lpstr>
      <vt:lpstr>Учебная задача 9</vt:lpstr>
      <vt:lpstr>Учебная задача 10</vt:lpstr>
      <vt:lpstr>assert</vt:lpstr>
      <vt:lpstr>Инструменты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100</cp:revision>
  <dcterms:created xsi:type="dcterms:W3CDTF">2022-09-17T16:00:43Z</dcterms:created>
  <dcterms:modified xsi:type="dcterms:W3CDTF">2022-09-19T11:55:00Z</dcterms:modified>
</cp:coreProperties>
</file>