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46" r:id="rId3"/>
    <p:sldId id="278" r:id="rId4"/>
    <p:sldId id="347" r:id="rId5"/>
    <p:sldId id="323" r:id="rId6"/>
    <p:sldId id="348" r:id="rId7"/>
    <p:sldId id="350" r:id="rId8"/>
    <p:sldId id="351" r:id="rId9"/>
    <p:sldId id="353" r:id="rId10"/>
    <p:sldId id="354" r:id="rId11"/>
    <p:sldId id="357" r:id="rId12"/>
    <p:sldId id="359" r:id="rId13"/>
    <p:sldId id="352" r:id="rId14"/>
    <p:sldId id="355" r:id="rId15"/>
    <p:sldId id="356" r:id="rId16"/>
    <p:sldId id="358" r:id="rId17"/>
    <p:sldId id="36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PyLCkbX5N17jpRr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DAISkDauoPcyNO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3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400" dirty="0">
                <a:solidFill>
                  <a:srgbClr val="333333"/>
                </a:solidFill>
              </a:rPr>
              <a:t>Создаёт локальную копию передаваемых данных.</a:t>
            </a:r>
            <a:endParaRPr lang="ru-RU" sz="14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дополнительное имя для переменной переданной в качестве аргумента.</a:t>
            </a:r>
            <a:endParaRPr lang="ru-RU" sz="1400" b="1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копию, но не данных, а адреса по которому они находятся.</a:t>
            </a:r>
            <a:endParaRPr lang="en-US" sz="14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*a;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*a = *b;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*b = *t;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11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</a:rPr>
              <a:t>Квалификатор </a:t>
            </a:r>
            <a:r>
              <a:rPr lang="en-US" sz="1400" b="1" dirty="0">
                <a:solidFill>
                  <a:srgbClr val="333333"/>
                </a:solidFill>
              </a:rPr>
              <a:t>const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запрещает изменять параметры.</a:t>
            </a:r>
            <a:endParaRPr lang="ru-RU" sz="14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7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dirty="0">
                <a:solidFill>
                  <a:srgbClr val="333333"/>
                </a:solidFill>
              </a:rPr>
              <a:t>Без параметров</a:t>
            </a:r>
            <a:endParaRPr lang="ru-RU" sz="15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Доступ к параметрам запуска программы</a:t>
            </a:r>
            <a:endParaRPr lang="ru-RU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Доступ к параметрам запуска и переменным окружения</a:t>
            </a:r>
            <a:endParaRPr lang="en-US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envp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</p:txBody>
      </p:sp>
    </p:spTree>
    <p:extLst>
      <p:ext uri="{BB962C8B-B14F-4D97-AF65-F5344CB8AC3E}">
        <p14:creationId xmlns:p14="http://schemas.microsoft.com/office/powerpoint/2010/main" val="113868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 i="0" dirty="0">
                <a:solidFill>
                  <a:srgbClr val="333333"/>
                </a:solidFill>
                <a:effectLst/>
              </a:rPr>
              <a:t>Оператор </a:t>
            </a:r>
            <a:r>
              <a:rPr lang="en-US" sz="1700" b="1" i="0" dirty="0">
                <a:solidFill>
                  <a:srgbClr val="333333"/>
                </a:solidFill>
                <a:effectLst/>
              </a:rPr>
              <a:t>return</a:t>
            </a:r>
            <a:r>
              <a:rPr lang="en-US" sz="170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осуществляет прерывание исполнения текущей функции и возврат потока исполнения в точку вызова.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Для </a:t>
            </a:r>
            <a:r>
              <a:rPr lang="en-US" sz="1700" dirty="0">
                <a:solidFill>
                  <a:srgbClr val="333333"/>
                </a:solidFill>
              </a:rPr>
              <a:t>void </a:t>
            </a:r>
            <a:r>
              <a:rPr lang="ru-RU" sz="1700" dirty="0">
                <a:solidFill>
                  <a:srgbClr val="333333"/>
                </a:solidFill>
              </a:rPr>
              <a:t>функций не обязателен. Функция завершится после выполнения последней команды в теле функции.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Для не </a:t>
            </a:r>
            <a:r>
              <a:rPr lang="en-US" sz="1700" dirty="0">
                <a:solidFill>
                  <a:srgbClr val="333333"/>
                </a:solidFill>
              </a:rPr>
              <a:t>void </a:t>
            </a:r>
            <a:r>
              <a:rPr lang="ru-RU" sz="1700" dirty="0">
                <a:solidFill>
                  <a:srgbClr val="333333"/>
                </a:solidFill>
              </a:rPr>
              <a:t>функций обязателен. После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оператор </a:t>
            </a:r>
            <a:r>
              <a:rPr lang="en-US" sz="1700" i="0" dirty="0">
                <a:solidFill>
                  <a:srgbClr val="333333"/>
                </a:solidFill>
                <a:effectLst/>
              </a:rPr>
              <a:t>return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должно быть указано значение того же (или приводимое) типа, что и в прототипе. Это значение вернётся в качестве результата в вызывающую функци</a:t>
            </a:r>
            <a:r>
              <a:rPr lang="ru-RU" sz="1700" dirty="0">
                <a:solidFill>
                  <a:srgbClr val="333333"/>
                </a:solidFill>
              </a:rPr>
              <a:t>ю.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В функции </a:t>
            </a:r>
            <a:r>
              <a:rPr lang="en-US" sz="1700" dirty="0">
                <a:solidFill>
                  <a:srgbClr val="333333"/>
                </a:solidFill>
              </a:rPr>
              <a:t>main </a:t>
            </a:r>
            <a:r>
              <a:rPr lang="ru-RU" sz="1700" dirty="0">
                <a:solidFill>
                  <a:srgbClr val="333333"/>
                </a:solidFill>
              </a:rPr>
              <a:t>разрешено не указывать. В этом случае результат будет 0.</a:t>
            </a:r>
            <a:endParaRPr lang="en-US" sz="1700" dirty="0">
              <a:solidFill>
                <a:srgbClr val="0000FF"/>
              </a:solidFill>
              <a:effectLst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Может присутствовать в теле функции множество раз.</a:t>
            </a:r>
            <a:endParaRPr lang="en-US" sz="17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rgbClr val="0000FF"/>
              </a:solidFill>
              <a:effectLst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2826C17-7F4D-18CE-B690-B858537BE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69143"/>
              </p:ext>
            </p:extLst>
          </p:nvPr>
        </p:nvGraphicFramePr>
        <p:xfrm>
          <a:off x="927098" y="4164434"/>
          <a:ext cx="1025525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7626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5127626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print_hello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04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Возвращаемое 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 данных</a:t>
            </a:r>
            <a:r>
              <a:rPr lang="ru-RU" sz="14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400" dirty="0">
                <a:solidFill>
                  <a:srgbClr val="333333"/>
                </a:solidFill>
              </a:rPr>
              <a:t>Создаёт копию возвращаемых данных и отдаёт наружу.</a:t>
            </a:r>
            <a:endParaRPr lang="ru-RU" sz="14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4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400" dirty="0">
                <a:solidFill>
                  <a:srgbClr val="333333"/>
                </a:solidFill>
              </a:rPr>
              <a:t>Даёт доступ в нижнему коду к локальной переменной функции</a:t>
            </a:r>
            <a:r>
              <a:rPr lang="ru-RU" sz="140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4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400" dirty="0">
                <a:solidFill>
                  <a:srgbClr val="333333"/>
                </a:solidFill>
                <a:effectLst/>
              </a:rPr>
              <a:t>Передаёт наружу информацию об адресе, по которому лежат данные.</a:t>
            </a:r>
            <a:endParaRPr lang="en-US" sz="14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3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Время жизни и область видимости локальных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333333"/>
                </a:solidFill>
              </a:rPr>
              <a:t>Область видимости локальных переменных, в том числе и параметров. От точки объявления до конца области видимости. Конец области видимости определяется либо концом функции либо концом блока.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800" b="0" dirty="0">
              <a:solidFill>
                <a:srgbClr val="333333"/>
              </a:solidFill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333333"/>
                </a:solidFill>
              </a:rPr>
              <a:t>Локальные переменный функции, в том числе и параметры, живут от момента создания до момента выхода из области видимости. Кроме </a:t>
            </a:r>
            <a:r>
              <a:rPr lang="en-US" sz="1800" b="0" dirty="0">
                <a:solidFill>
                  <a:srgbClr val="333333"/>
                </a:solidFill>
              </a:rPr>
              <a:t>static </a:t>
            </a:r>
            <a:r>
              <a:rPr lang="ru-RU" sz="1800" b="0" dirty="0">
                <a:solidFill>
                  <a:srgbClr val="333333"/>
                </a:solidFill>
              </a:rPr>
              <a:t>переменных.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110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</a:rPr>
              <a:t>Квалификатор </a:t>
            </a:r>
            <a:r>
              <a:rPr lang="en-US" sz="1400" b="1" dirty="0">
                <a:solidFill>
                  <a:srgbClr val="333333"/>
                </a:solidFill>
              </a:rPr>
              <a:t>const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не играет роли если возврат по значению.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В остальных случаях запрещает изменение данных.</a:t>
            </a:r>
            <a:endParaRPr lang="ru-RU" sz="14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9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возвращаемое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dirty="0">
                <a:solidFill>
                  <a:srgbClr val="333333"/>
                </a:solidFill>
              </a:rPr>
              <a:t>Без параметров</a:t>
            </a:r>
            <a:endParaRPr lang="ru-RU" sz="15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Доступ к параметрам запуска программы</a:t>
            </a:r>
            <a:endParaRPr lang="ru-RU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Доступ к параметрам запуска и переменным окружения</a:t>
            </a:r>
            <a:endParaRPr lang="en-US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envp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</p:txBody>
      </p:sp>
    </p:spTree>
    <p:extLst>
      <p:ext uri="{BB962C8B-B14F-4D97-AF65-F5344CB8AC3E}">
        <p14:creationId xmlns:p14="http://schemas.microsoft.com/office/powerpoint/2010/main" val="149144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99C28E7-FAFD-66CF-5693-8758532BCD5A}"/>
              </a:ext>
            </a:extLst>
          </p:cNvPr>
          <p:cNvSpPr/>
          <p:nvPr/>
        </p:nvSpPr>
        <p:spPr>
          <a:xfrm>
            <a:off x="5478398" y="1349449"/>
            <a:ext cx="2016253" cy="5713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4C1A7DE-8B75-C172-FED5-9409E1609D97}"/>
              </a:ext>
            </a:extLst>
          </p:cNvPr>
          <p:cNvSpPr/>
          <p:nvPr/>
        </p:nvSpPr>
        <p:spPr>
          <a:xfrm>
            <a:off x="7110738" y="2203141"/>
            <a:ext cx="3605740" cy="795527"/>
          </a:xfrm>
          <a:prstGeom prst="roundRect">
            <a:avLst>
              <a:gd name="adj" fmla="val 1068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::array&lt;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nums2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::string&gt; </a:t>
            </a:r>
            <a:r>
              <a:rPr lang="en-US" sz="14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7A64C6D-EEA5-81C1-A0D6-04AD3B3C4A58}"/>
              </a:ext>
            </a:extLst>
          </p:cNvPr>
          <p:cNvSpPr/>
          <p:nvPr/>
        </p:nvSpPr>
        <p:spPr>
          <a:xfrm>
            <a:off x="3418826" y="2203141"/>
            <a:ext cx="2291088" cy="1510616"/>
          </a:xfrm>
          <a:prstGeom prst="roundRect">
            <a:avLst>
              <a:gd name="adj" fmla="val 531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332BE7D-1E1F-2C4C-713E-241137931866}"/>
              </a:ext>
            </a:extLst>
          </p:cNvPr>
          <p:cNvSpPr/>
          <p:nvPr/>
        </p:nvSpPr>
        <p:spPr>
          <a:xfrm>
            <a:off x="5357218" y="5167920"/>
            <a:ext cx="4744638" cy="3188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::tuple&lt;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::string,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params;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67890BC-F505-EFFD-1B6F-DB0BEA11F752}"/>
              </a:ext>
            </a:extLst>
          </p:cNvPr>
          <p:cNvSpPr/>
          <p:nvPr/>
        </p:nvSpPr>
        <p:spPr>
          <a:xfrm>
            <a:off x="985511" y="4010619"/>
            <a:ext cx="3119764" cy="2291756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PartyHuman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состояние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Поведение (интерфейс)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hang_out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PartyHuman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slurms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FBCC9810-68C6-2967-39B3-905A43514663}"/>
              </a:ext>
            </a:extLst>
          </p:cNvPr>
          <p:cNvCxnSpPr>
            <a:stCxn id="10" idx="1"/>
            <a:endCxn id="12" idx="0"/>
          </p:cNvCxnSpPr>
          <p:nvPr/>
        </p:nvCxnSpPr>
        <p:spPr>
          <a:xfrm rot="10800000" flipV="1">
            <a:off x="4564370" y="1635125"/>
            <a:ext cx="914028" cy="568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20B24F58-8E38-DA7E-B7F8-DAD2C6F44ACB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7494651" y="1635125"/>
            <a:ext cx="1418957" cy="568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AE19A980-13B0-537A-43DA-660698821FD2}"/>
              </a:ext>
            </a:extLst>
          </p:cNvPr>
          <p:cNvCxnSpPr>
            <a:stCxn id="12" idx="1"/>
            <a:endCxn id="14" idx="0"/>
          </p:cNvCxnSpPr>
          <p:nvPr/>
        </p:nvCxnSpPr>
        <p:spPr>
          <a:xfrm rot="10800000" flipV="1">
            <a:off x="2545394" y="2958449"/>
            <a:ext cx="873433" cy="1052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912218E3-B56F-7781-5592-6E83F4CC51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09914" y="2958449"/>
            <a:ext cx="2022005" cy="11706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A75D42CC-1979-1E73-6BD7-1827B703BE1D}"/>
              </a:ext>
            </a:extLst>
          </p:cNvPr>
          <p:cNvCxnSpPr>
            <a:stCxn id="11" idx="2"/>
          </p:cNvCxnSpPr>
          <p:nvPr/>
        </p:nvCxnSpPr>
        <p:spPr>
          <a:xfrm rot="5400000">
            <a:off x="7756831" y="2971375"/>
            <a:ext cx="1129485" cy="11840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6EC1DBB-CA3D-F91A-FE68-F35EE4C1B91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29537" y="4126706"/>
            <a:ext cx="0" cy="104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3B2C2578-556C-E9CA-FD32-5C87FF05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558" y="5667375"/>
            <a:ext cx="844810" cy="82550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E7F4B7EA-04E7-5733-D9B5-07571003244F}"/>
              </a:ext>
            </a:extLst>
          </p:cNvPr>
          <p:cNvSpPr/>
          <p:nvPr/>
        </p:nvSpPr>
        <p:spPr>
          <a:xfrm>
            <a:off x="5357218" y="5942144"/>
            <a:ext cx="4744638" cy="3188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pair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::string,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login;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17434DE-EE3A-DDEB-C5FE-E784EFD7F45A}"/>
              </a:ext>
            </a:extLst>
          </p:cNvPr>
          <p:cNvCxnSpPr>
            <a:stCxn id="13" idx="2"/>
            <a:endCxn id="55" idx="0"/>
          </p:cNvCxnSpPr>
          <p:nvPr/>
        </p:nvCxnSpPr>
        <p:spPr>
          <a:xfrm>
            <a:off x="7729537" y="5486721"/>
            <a:ext cx="0" cy="45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04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Пользователь вводит ссылку в формате </a:t>
            </a:r>
            <a:r>
              <a:rPr lang="ru-RU" sz="2000" dirty="0" err="1"/>
              <a:t>Markdown</a:t>
            </a:r>
            <a:r>
              <a:rPr lang="ru-RU" sz="2000" dirty="0"/>
              <a:t>. Ссылка может быть обычная или на изображение: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r>
              <a:rPr lang="ru-RU" sz="2000" dirty="0">
                <a:latin typeface="Consolas" panose="020B0609020204030204" pitchFamily="49" charset="0"/>
              </a:rPr>
              <a:t>[текст ссылки](адрес ссылки)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r>
              <a:rPr lang="ru-RU" sz="2000" dirty="0">
                <a:latin typeface="Consolas" panose="020B0609020204030204" pitchFamily="49" charset="0"/>
              </a:rPr>
              <a:t>![пояснение](адрес изображения)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Преобразуйте и распечатайте на экран ссылку в формате HTML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r>
              <a:rPr lang="ru-RU" sz="2000" dirty="0">
                <a:latin typeface="Consolas" panose="020B0609020204030204" pitchFamily="49" charset="0"/>
              </a:rPr>
              <a:t>&lt;a </a:t>
            </a:r>
            <a:r>
              <a:rPr lang="ru-RU" sz="2000" dirty="0" err="1">
                <a:latin typeface="Consolas" panose="020B0609020204030204" pitchFamily="49" charset="0"/>
              </a:rPr>
              <a:t>href</a:t>
            </a:r>
            <a:r>
              <a:rPr lang="ru-RU" sz="2000" dirty="0">
                <a:latin typeface="Consolas" panose="020B0609020204030204" pitchFamily="49" charset="0"/>
              </a:rPr>
              <a:t>="адрес ссылки"&gt;текст ссылки&lt;/a&gt;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r>
              <a:rPr lang="ru-RU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img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alt</a:t>
            </a:r>
            <a:r>
              <a:rPr lang="ru-RU" sz="2000" dirty="0">
                <a:latin typeface="Consolas" panose="020B0609020204030204" pitchFamily="49" charset="0"/>
              </a:rPr>
              <a:t>="пояснение"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="</a:t>
            </a:r>
            <a:r>
              <a:rPr lang="ru-RU" sz="2000" dirty="0">
                <a:latin typeface="Consolas" panose="020B0609020204030204" pitchFamily="49" charset="0"/>
              </a:rPr>
              <a:t>адрес изображения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ru-RU" sz="2000" dirty="0"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Гарантируется, что круглые и квадратные скобки текста или адреса. На вход может быть подана строка не соответствующая ссылке в формате </a:t>
            </a:r>
            <a:r>
              <a:rPr lang="ru-RU" sz="2000" dirty="0" err="1"/>
              <a:t>Markdown</a:t>
            </a:r>
            <a:r>
              <a:rPr lang="ru-RU" sz="2000" dirty="0"/>
              <a:t>, в этом случае напечатайте: NO.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https://wandbox.org/permlink/PyLCkbX5N17jpRrx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401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решения Задачи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r>
              <a:rPr lang="ru-RU" sz="2000" dirty="0"/>
              <a:t>Большой размер функции, приходится скролить</a:t>
            </a:r>
            <a:r>
              <a:rPr lang="en-US" sz="20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r>
              <a:rPr lang="ru-RU" sz="2000" dirty="0"/>
              <a:t>Без комментариев  сходу непонятно, что делает код</a:t>
            </a:r>
            <a:r>
              <a:rPr lang="en-US" sz="2000" dirty="0"/>
              <a:t>;</a:t>
            </a:r>
            <a:endParaRPr lang="ru-RU" sz="2000" dirty="0"/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r>
              <a:rPr lang="ru-RU" sz="2000" dirty="0"/>
              <a:t>Нужно постоянно вносить изменения в код функции, при изменении условий</a:t>
            </a:r>
            <a:r>
              <a:rPr lang="en-US" sz="2000" dirty="0"/>
              <a:t>. </a:t>
            </a:r>
            <a:r>
              <a:rPr lang="ru-RU" sz="2000" dirty="0"/>
              <a:t>Или создавать множество почти одинаковых копий</a:t>
            </a:r>
            <a:r>
              <a:rPr lang="en-US" sz="20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r>
              <a:rPr lang="ru-RU" sz="2000" dirty="0"/>
              <a:t>Нет возможности протестировать отдельную часть функционала, только всё вместе.</a:t>
            </a:r>
          </a:p>
        </p:txBody>
      </p:sp>
    </p:spTree>
    <p:extLst>
      <p:ext uri="{BB962C8B-B14F-4D97-AF65-F5344CB8AC3E}">
        <p14:creationId xmlns:p14="http://schemas.microsoft.com/office/powerpoint/2010/main" val="158854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единой ответственности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Принцип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единой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ответственности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(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Single Responsibility Principle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) – это 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принцип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, который гласит, что каждый модуль, класс или 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функция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в компьютерной программе должны нести 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ответственность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за одну часть функциональности этой программы, и она должна инкапсулировать эту часть.</a:t>
            </a:r>
            <a:endParaRPr lang="ru-RU" sz="18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095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418CCD-038C-85AF-63D7-3628F3A46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2006600"/>
            <a:ext cx="10350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бъявление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(declaration)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функции вводит имя функции и ее тип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в область видимости 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(scope)</a:t>
            </a:r>
            <a:r>
              <a:rPr lang="en-US" sz="1900" dirty="0"/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пределение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(definition)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функции связывает имя/тип функции с </a:t>
            </a:r>
            <a:r>
              <a:rPr lang="ru-RU" sz="1900" dirty="0">
                <a:solidFill>
                  <a:srgbClr val="000000"/>
                </a:solidFill>
              </a:rPr>
              <a:t>её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телом</a:t>
            </a:r>
            <a:r>
              <a:rPr lang="en-US" sz="1900" dirty="0"/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dirty="0">
                <a:hlinkClick r:id="rId2"/>
              </a:rPr>
              <a:t>https://wandbox.org/permlink/DAISkDauoPcyNOdF</a:t>
            </a:r>
            <a:endParaRPr lang="ru-RU" sz="1800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F8E22EA-3D7E-3177-B1E3-3062CDAD8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23836"/>
              </p:ext>
            </p:extLst>
          </p:nvPr>
        </p:nvGraphicFramePr>
        <p:xfrm>
          <a:off x="927100" y="2329391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F201197-C707-BDD2-2672-0BBBEBAD3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46096"/>
              </p:ext>
            </p:extLst>
          </p:nvPr>
        </p:nvGraphicFramePr>
        <p:xfrm>
          <a:off x="927100" y="3554834"/>
          <a:ext cx="81280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70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Прототипом функции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в языке Си или C++ называется объявление функции, не содержащее тела функции, но указывающее имя функции, арность, типы аргументов и тип возвращаемых данных.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i="0" dirty="0">
              <a:solidFill>
                <a:srgbClr val="333333"/>
              </a:solidFill>
              <a:effectLst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Сигнатура функции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это части прототипа функции, которые компилятор использует для выполнения разрешения перегрузки. 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dirty="0">
                <a:solidFill>
                  <a:srgbClr val="333333"/>
                </a:solidFill>
              </a:rPr>
              <a:t>Формальные параметры (параметры)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это собственно параметры указанные в прототипе/сигнатуре функции (в данном случае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800" dirty="0">
                <a:solidFill>
                  <a:srgbClr val="333333"/>
                </a:solidFill>
              </a:rPr>
              <a:t> и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ru-RU" sz="1800" dirty="0">
                <a:solidFill>
                  <a:srgbClr val="333333"/>
                </a:solidFill>
              </a:rPr>
              <a:t>).</a:t>
            </a:r>
            <a:endParaRPr lang="en-US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Вызов функции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- передача управления потоком исполнения команд в другую точку программы с последующим возвратом в точку вызова.</a:t>
            </a:r>
          </a:p>
          <a:p>
            <a:pPr marL="0" indent="0">
              <a:buNone/>
            </a:pPr>
            <a:endParaRPr lang="en-US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 =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res &lt;&lt;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333333"/>
                </a:solidFill>
              </a:rPr>
              <a:t>Фактические параметры (аргументы)</a:t>
            </a:r>
            <a:r>
              <a:rPr lang="ru-RU" sz="1800" dirty="0">
                <a:solidFill>
                  <a:srgbClr val="333333"/>
                </a:solidFill>
              </a:rPr>
              <a:t>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конкретные значения, которые передаются формальным параметрам (в данном случае 2 и 2).</a:t>
            </a:r>
            <a:endParaRPr lang="en-US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439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Words>1208</Words>
  <Application>Microsoft Office PowerPoint</Application>
  <PresentationFormat>Широкоэкранный</PresentationFormat>
  <Paragraphs>188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Тема Office</vt:lpstr>
      <vt:lpstr>Алгоритмизация и программирование</vt:lpstr>
      <vt:lpstr>Типы</vt:lpstr>
      <vt:lpstr>Учебная задача 1</vt:lpstr>
      <vt:lpstr>Проблемы решения Задачи 1</vt:lpstr>
      <vt:lpstr>Принцип единой ответственности</vt:lpstr>
      <vt:lpstr>Функция</vt:lpstr>
      <vt:lpstr>Функция</vt:lpstr>
      <vt:lpstr>Объявление функции</vt:lpstr>
      <vt:lpstr>Вызов функции</vt:lpstr>
      <vt:lpstr>Параметры</vt:lpstr>
      <vt:lpstr>const</vt:lpstr>
      <vt:lpstr>Параметры функции main</vt:lpstr>
      <vt:lpstr>Оператор return</vt:lpstr>
      <vt:lpstr>Возвращаемое значение</vt:lpstr>
      <vt:lpstr>Время жизни и область видимости локальных переменных</vt:lpstr>
      <vt:lpstr>const</vt:lpstr>
      <vt:lpstr>Значение возвращаемое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231</cp:revision>
  <dcterms:created xsi:type="dcterms:W3CDTF">2022-09-17T16:00:43Z</dcterms:created>
  <dcterms:modified xsi:type="dcterms:W3CDTF">2022-10-03T11:59:22Z</dcterms:modified>
</cp:coreProperties>
</file>