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79" r:id="rId4"/>
    <p:sldId id="302" r:id="rId5"/>
    <p:sldId id="323" r:id="rId6"/>
    <p:sldId id="324" r:id="rId7"/>
    <p:sldId id="303" r:id="rId8"/>
    <p:sldId id="304" r:id="rId9"/>
    <p:sldId id="307" r:id="rId10"/>
    <p:sldId id="305" r:id="rId11"/>
    <p:sldId id="343" r:id="rId12"/>
    <p:sldId id="344" r:id="rId13"/>
    <p:sldId id="306" r:id="rId14"/>
    <p:sldId id="308" r:id="rId15"/>
    <p:sldId id="309" r:id="rId16"/>
    <p:sldId id="325" r:id="rId17"/>
    <p:sldId id="326" r:id="rId18"/>
    <p:sldId id="310" r:id="rId19"/>
    <p:sldId id="311" r:id="rId20"/>
    <p:sldId id="313" r:id="rId21"/>
    <p:sldId id="312" r:id="rId22"/>
    <p:sldId id="327" r:id="rId23"/>
    <p:sldId id="329" r:id="rId24"/>
    <p:sldId id="328" r:id="rId25"/>
    <p:sldId id="314" r:id="rId26"/>
    <p:sldId id="315" r:id="rId27"/>
    <p:sldId id="330" r:id="rId28"/>
    <p:sldId id="332" r:id="rId29"/>
    <p:sldId id="339" r:id="rId30"/>
    <p:sldId id="340" r:id="rId31"/>
    <p:sldId id="341" r:id="rId32"/>
    <p:sldId id="316" r:id="rId33"/>
    <p:sldId id="317" r:id="rId34"/>
    <p:sldId id="322" r:id="rId35"/>
    <p:sldId id="337" r:id="rId36"/>
    <p:sldId id="319" r:id="rId37"/>
    <p:sldId id="335" r:id="rId38"/>
    <p:sldId id="333" r:id="rId39"/>
    <p:sldId id="334" r:id="rId40"/>
    <p:sldId id="338" r:id="rId41"/>
    <p:sldId id="342" r:id="rId42"/>
    <p:sldId id="320" r:id="rId43"/>
    <p:sldId id="321" r:id="rId44"/>
    <p:sldId id="33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LbN9rAyUwpStKe6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NHDaTZVTkHQp9Fe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cvJiXAjcTIFIoXy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XvyRjmzdXqzuYK8J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5ir50qdVn3bPaQ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3N9a0jlmHBcv8K3F" TargetMode="External"/><Relationship Id="rId2" Type="http://schemas.openxmlformats.org/officeDocument/2006/relationships/hyperlink" Target="https://wandbox.org/permlink/BUaCA5G6MCjDN71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oFxagj2xXsI7dpH0" TargetMode="External"/><Relationship Id="rId2" Type="http://schemas.openxmlformats.org/officeDocument/2006/relationships/hyperlink" Target="https://radioprog.ru/post/114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VYW2yq2t3ZNj7O2P" TargetMode="External"/><Relationship Id="rId2" Type="http://schemas.openxmlformats.org/officeDocument/2006/relationships/hyperlink" Target="https://wandbox.org/permlink/oFxagj2xXsI7dpH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ndbox.org/permlink/9yGKKuDanibsJsPb" TargetMode="External"/><Relationship Id="rId4" Type="http://schemas.openxmlformats.org/officeDocument/2006/relationships/hyperlink" Target="https://wandbox.org/permlink/Pp6g2vqi6zkAh8NB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PtTpLNcMw1OdCe2O" TargetMode="External"/><Relationship Id="rId2" Type="http://schemas.openxmlformats.org/officeDocument/2006/relationships/hyperlink" Target="https://wandbox.org/permlink/oFxagj2xXsI7dpH0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zF4ch6PDayqXEqt1" TargetMode="External"/><Relationship Id="rId2" Type="http://schemas.openxmlformats.org/officeDocument/2006/relationships/hyperlink" Target="https://wandbox.org/permlink/oFxagj2xXsI7dpH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/>
              <a:t>Лекция 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Тернарный оператор</a:t>
            </a:r>
            <a:r>
              <a:rPr lang="en-US" dirty="0">
                <a:solidFill>
                  <a:srgbClr val="333333"/>
                </a:solidFill>
              </a:rPr>
              <a:t> (?:)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&gt; b ? a : b;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1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результат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условие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1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2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600" dirty="0"/>
              <a:t>* выражение 1 и выражение 2 должны быть одного или приводимого к одному типу</a:t>
            </a:r>
            <a:endParaRPr lang="ru-RU" sz="1600" b="0" dirty="0"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FB5D69C-7461-2A8A-8398-6334FAB74280}"/>
              </a:ext>
            </a:extLst>
          </p:cNvPr>
          <p:cNvGrpSpPr/>
          <p:nvPr/>
        </p:nvGrpSpPr>
        <p:grpSpPr>
          <a:xfrm>
            <a:off x="4340888" y="3299468"/>
            <a:ext cx="5336512" cy="1788550"/>
            <a:chOff x="4340888" y="3137543"/>
            <a:chExt cx="5336512" cy="178855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5E37A6AF-12E5-DB5C-7CA7-1350246341CE}"/>
                </a:ext>
              </a:extLst>
            </p:cNvPr>
            <p:cNvCxnSpPr/>
            <p:nvPr/>
          </p:nvCxnSpPr>
          <p:spPr>
            <a:xfrm flipV="1">
              <a:off x="4340888" y="3506875"/>
              <a:ext cx="0" cy="281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A8DB7A0-7AD9-975A-C8B1-9355FD1A8424}"/>
                </a:ext>
              </a:extLst>
            </p:cNvPr>
            <p:cNvCxnSpPr>
              <a:cxnSpLocks/>
            </p:cNvCxnSpPr>
            <p:nvPr/>
          </p:nvCxnSpPr>
          <p:spPr>
            <a:xfrm>
              <a:off x="4340888" y="3506875"/>
              <a:ext cx="24015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B48A2C9-F761-52D2-D690-99FB1D120F66}"/>
                </a:ext>
              </a:extLst>
            </p:cNvPr>
            <p:cNvCxnSpPr/>
            <p:nvPr/>
          </p:nvCxnSpPr>
          <p:spPr>
            <a:xfrm>
              <a:off x="6747159" y="3506875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55AAC0-B804-D9DA-1032-50BA63625E02}"/>
                </a:ext>
              </a:extLst>
            </p:cNvPr>
            <p:cNvSpPr txBox="1"/>
            <p:nvPr/>
          </p:nvSpPr>
          <p:spPr>
            <a:xfrm>
              <a:off x="5252164" y="313754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  <a:endParaRPr lang="ru-RU" dirty="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2EAD4A2-63D0-FBCC-227F-A0ECC15E6025}"/>
                </a:ext>
              </a:extLst>
            </p:cNvPr>
            <p:cNvCxnSpPr/>
            <p:nvPr/>
          </p:nvCxnSpPr>
          <p:spPr>
            <a:xfrm>
              <a:off x="4340888" y="4267200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B713BC9F-67A6-38E7-A939-79842666374B}"/>
                </a:ext>
              </a:extLst>
            </p:cNvPr>
            <p:cNvCxnSpPr/>
            <p:nvPr/>
          </p:nvCxnSpPr>
          <p:spPr>
            <a:xfrm>
              <a:off x="4340888" y="4549140"/>
              <a:ext cx="5336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80867570-09F7-B843-6D93-4D75D2A12570}"/>
                </a:ext>
              </a:extLst>
            </p:cNvPr>
            <p:cNvCxnSpPr/>
            <p:nvPr/>
          </p:nvCxnSpPr>
          <p:spPr>
            <a:xfrm flipV="1">
              <a:off x="9677400" y="418338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8679DD-194A-B900-DE3D-89FB79B20073}"/>
                </a:ext>
              </a:extLst>
            </p:cNvPr>
            <p:cNvSpPr txBox="1"/>
            <p:nvPr/>
          </p:nvSpPr>
          <p:spPr>
            <a:xfrm>
              <a:off x="6699444" y="455676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73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800" dirty="0"/>
              <a:t>Логические операторы применяются только к операндам типа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, поэтому перед их применением будет попытка преобразовать операнды в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. Если это не возможно, то получаем ошибку.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dirty="0">
                <a:effectLst/>
              </a:rPr>
              <a:t>Операторы </a:t>
            </a:r>
            <a:r>
              <a:rPr lang="ru-RU" sz="1800" dirty="0"/>
              <a:t>И </a:t>
            </a:r>
            <a:r>
              <a:rPr lang="ru-RU" sz="1800" dirty="0" err="1"/>
              <a:t>и</a:t>
            </a:r>
            <a:r>
              <a:rPr lang="ru-RU" sz="1800" dirty="0"/>
              <a:t> ИЛИ вычисляются по сокращённым правилам, т.к. если результат можно получить вычислив первый аргумент, второй не вычисляется: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пусто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51B323FB-86CA-2F23-AD9D-CE787692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82169"/>
              </p:ext>
            </p:extLst>
          </p:nvPr>
        </p:nvGraphicFramePr>
        <p:xfrm>
          <a:off x="1188974" y="1886427"/>
          <a:ext cx="4668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746379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1039304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Название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выглядит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использовать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||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or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612D97-C4FA-DD33-EBFD-8A3A73068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73675"/>
              </p:ext>
            </p:extLst>
          </p:nvPr>
        </p:nvGraphicFramePr>
        <p:xfrm>
          <a:off x="6856094" y="1701007"/>
          <a:ext cx="37376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798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665798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and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or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a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4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/>
              <a:t>Последнее выражение вычисляется последовательно: </a:t>
            </a:r>
            <a:r>
              <a:rPr lang="ru-RU" sz="1800" dirty="0"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–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&gt;  true &lt;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2</a:t>
            </a: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если хотите получить результат по математическим правилам</a:t>
            </a:r>
            <a:r>
              <a:rPr lang="en-US" sz="1800" dirty="0"/>
              <a:t> </a:t>
            </a:r>
            <a:r>
              <a:rPr lang="ru-RU" sz="1800" dirty="0"/>
              <a:t>пишите: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4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Даны 3 целых числа. Выведите на экран наибольшее из них. Если числа равны, то выведите любое из заданных чисел</a:t>
            </a:r>
            <a:r>
              <a:rPr lang="en-US" sz="2000" dirty="0"/>
              <a:t>.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https://wandbox.org/permlink/LbN9rAyUwpStKe6h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535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Дано число, которое означает количество секунд на таймере. Выведите на экран это число и соответствующее количеству секунд слово, например: 1 секунда, 2 секунды, 5 секунд и т.д.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https://wandbox.org/permlink/NHDaTZVTkHQp9FeC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74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925684" y="3400425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65063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56201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324350" y="1825625"/>
            <a:ext cx="771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cxnSpLocks/>
          </p:cNvCxnSpPr>
          <p:nvPr/>
        </p:nvCxnSpPr>
        <p:spPr>
          <a:xfrm flipV="1">
            <a:off x="2891287" y="3209925"/>
            <a:ext cx="1909313" cy="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8ED88C2-1ED0-5F35-714D-B566213219E3}"/>
              </a:ext>
            </a:extLst>
          </p:cNvPr>
          <p:cNvCxnSpPr>
            <a:cxnSpLocks/>
          </p:cNvCxnSpPr>
          <p:nvPr/>
        </p:nvCxnSpPr>
        <p:spPr>
          <a:xfrm flipV="1">
            <a:off x="2891287" y="2576528"/>
            <a:ext cx="988051" cy="85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BCB3F9C-72D8-7B9B-7254-ACECBF6A1B86}"/>
              </a:ext>
            </a:extLst>
          </p:cNvPr>
          <p:cNvCxnSpPr>
            <a:cxnSpLocks/>
          </p:cNvCxnSpPr>
          <p:nvPr/>
        </p:nvCxnSpPr>
        <p:spPr>
          <a:xfrm>
            <a:off x="2853187" y="3838575"/>
            <a:ext cx="988051" cy="8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DE878A-9C2C-FFE5-478D-55EE7D201568}"/>
              </a:ext>
            </a:extLst>
          </p:cNvPr>
          <p:cNvCxnSpPr>
            <a:cxnSpLocks/>
          </p:cNvCxnSpPr>
          <p:nvPr/>
        </p:nvCxnSpPr>
        <p:spPr>
          <a:xfrm flipV="1">
            <a:off x="2809875" y="2162205"/>
            <a:ext cx="552450" cy="12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 перечислимого типа (целого),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ru-RU" sz="2000" dirty="0"/>
              <a:t>или что-то, что можно преобразовать в эти типы.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502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выражение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1825625"/>
            <a:ext cx="900112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res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":)"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":("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42359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0467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762375" y="2839212"/>
            <a:ext cx="2571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Модифицируйте код предыдущей задачи, чтобы можно было вводить данные многократно без необходимости перезапускать программу после каждого ввода. Выход из программы должен осуществляться если пользователь ввёл отрицательное число.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https://wandbox.org/permlink/cvJiXAjcTIFIoXym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39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goto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1825625"/>
            <a:ext cx="70294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</a:t>
            </a:r>
            <a:r>
              <a:rPr lang="en-US" sz="1600" dirty="0"/>
              <a:t>label –</a:t>
            </a:r>
            <a:r>
              <a:rPr lang="ru-RU" sz="1600" dirty="0"/>
              <a:t> обычный идентификатор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5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Даны 2 целых числа. Выведите на экран наибольшее из них. Если числа равны, то выведите любое из заданных чисел</a:t>
            </a:r>
            <a:r>
              <a:rPr lang="en-US" sz="2000" dirty="0"/>
              <a:t>.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https://wandbox.org/permlink/XvyRjmzdXqzuYK8J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401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Пользователь вводит числа и после каждого числа нажимает Enter. После того, как пользователь введёт число 0, ввод считается завершенным и на экран нужно вывести получившуюся сумму.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https://wandbox.org/permlink/95ir50qdVn3bPaQc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06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4B1B1-A785-73BD-CC48-E6D3CEC5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0" b="1844"/>
          <a:stretch/>
        </p:blipFill>
        <p:spPr>
          <a:xfrm>
            <a:off x="1181100" y="1423988"/>
            <a:ext cx="10515600" cy="465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E311D-69C9-1FA2-DE07-F7C4F28ECA53}"/>
              </a:ext>
            </a:extLst>
          </p:cNvPr>
          <p:cNvSpPr txBox="1"/>
          <p:nvPr/>
        </p:nvSpPr>
        <p:spPr>
          <a:xfrm>
            <a:off x="3048000" y="609576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8024-A17E-B16A-1DE5-14DA6950B6FE}"/>
              </a:ext>
            </a:extLst>
          </p:cNvPr>
          <p:cNvSpPr txBox="1"/>
          <p:nvPr/>
        </p:nvSpPr>
        <p:spPr>
          <a:xfrm>
            <a:off x="8734425" y="6083062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do-while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647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141804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5139028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7178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418049" y="373377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11758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77498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00851" y="2090798"/>
            <a:ext cx="1555072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8373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8053959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5313045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769989" y="2261616"/>
            <a:ext cx="265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686986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584682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811110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32257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668542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43546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31380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do-while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211137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570449" y="313560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403338" y="4211394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089181" y="197736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3619500" y="3425190"/>
            <a:ext cx="728001" cy="2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>
            <a:cxnSpLocks/>
          </p:cNvCxnSpPr>
          <p:nvPr/>
        </p:nvCxnSpPr>
        <p:spPr>
          <a:xfrm flipV="1">
            <a:off x="6132576" y="4125669"/>
            <a:ext cx="0" cy="21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425309" y="237829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522595" y="4111594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999620" y="254911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8749665" y="254911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7628001" y="405917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0AB34ED-D937-BF10-B23A-257F633ED090}"/>
              </a:ext>
            </a:extLst>
          </p:cNvPr>
          <p:cNvCxnSpPr>
            <a:cxnSpLocks/>
          </p:cNvCxnSpPr>
          <p:nvPr/>
        </p:nvCxnSpPr>
        <p:spPr>
          <a:xfrm flipV="1">
            <a:off x="3591922" y="2929890"/>
            <a:ext cx="391578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24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299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6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Пользователь вводит целое положительное число </a:t>
            </a:r>
            <a:r>
              <a:rPr lang="ru-RU" sz="2000" b="1" i="1" dirty="0"/>
              <a:t>n</a:t>
            </a:r>
            <a:r>
              <a:rPr lang="ru-RU" sz="2000" dirty="0"/>
              <a:t>. Затем в следующей строке, через пробел, вводятся </a:t>
            </a:r>
            <a:r>
              <a:rPr lang="ru-RU" sz="2000" b="1" i="1" dirty="0"/>
              <a:t>n</a:t>
            </a:r>
            <a:r>
              <a:rPr lang="ru-RU" sz="2000" dirty="0"/>
              <a:t> чисел. Посчитайте их среднее значение, минимум и максимум. Результат вывести на экран.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https://wandbox.org/permlink/BUaCA5G6MCjDN71g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https://wandbox.org/permlink/3N9a0jlmHBcv8K3F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5979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r>
              <a:rPr lang="en-US" dirty="0">
                <a:solidFill>
                  <a:srgbClr val="333333"/>
                </a:solidFill>
              </a:rPr>
              <a:t> for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A15E2-6E61-595D-FB56-234B2D4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6" y="1476375"/>
            <a:ext cx="8232206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93180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27993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9654159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8255888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961605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19037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1094041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981875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5225151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9996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639C41-214B-9A16-357D-8C1DF418493D}"/>
              </a:ext>
            </a:extLst>
          </p:cNvPr>
          <p:cNvSpPr txBox="1"/>
          <p:nvPr/>
        </p:nvSpPr>
        <p:spPr>
          <a:xfrm>
            <a:off x="6853729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ED1E236-A386-9659-318E-496F749CC0C2}"/>
              </a:ext>
            </a:extLst>
          </p:cNvPr>
          <p:cNvCxnSpPr/>
          <p:nvPr/>
        </p:nvCxnSpPr>
        <p:spPr>
          <a:xfrm>
            <a:off x="7628202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8242CA7-CC3F-91A8-6902-0805FEE1A89C}"/>
              </a:ext>
            </a:extLst>
          </p:cNvPr>
          <p:cNvCxnSpPr>
            <a:cxnSpLocks/>
          </p:cNvCxnSpPr>
          <p:nvPr/>
        </p:nvCxnSpPr>
        <p:spPr>
          <a:xfrm>
            <a:off x="7301403" y="2267712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3300703" y="3736654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4046601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5225151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5999624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5168000" y="4313678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2B32A4-5D36-1474-AE84-3E5BF76D2825}"/>
              </a:ext>
            </a:extLst>
          </p:cNvPr>
          <p:cNvSpPr txBox="1"/>
          <p:nvPr/>
        </p:nvSpPr>
        <p:spPr>
          <a:xfrm>
            <a:off x="6853729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AB2900-69BB-ED1C-5422-1FD764D6865B}"/>
              </a:ext>
            </a:extLst>
          </p:cNvPr>
          <p:cNvCxnSpPr/>
          <p:nvPr/>
        </p:nvCxnSpPr>
        <p:spPr>
          <a:xfrm>
            <a:off x="7628202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0B33713-B17A-3BEF-AC4A-FD58C30CAEC7}"/>
              </a:ext>
            </a:extLst>
          </p:cNvPr>
          <p:cNvCxnSpPr>
            <a:cxnSpLocks/>
          </p:cNvCxnSpPr>
          <p:nvPr/>
        </p:nvCxnSpPr>
        <p:spPr>
          <a:xfrm>
            <a:off x="7301403" y="4313678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2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ru-RU" sz="4000" dirty="0"/>
              <a:t>выражение</a:t>
            </a:r>
            <a:r>
              <a:rPr lang="en-US" sz="4000" dirty="0"/>
              <a:t>1; </a:t>
            </a:r>
            <a:r>
              <a:rPr lang="ru-RU" sz="4000" dirty="0"/>
              <a:t>выражение</a:t>
            </a:r>
            <a:r>
              <a:rPr lang="en-US" sz="4000" dirty="0"/>
              <a:t>2; </a:t>
            </a:r>
            <a:r>
              <a:rPr lang="ru-RU" sz="4000" dirty="0"/>
              <a:t>выражение</a:t>
            </a:r>
            <a:r>
              <a:rPr lang="en-US" sz="4000" dirty="0"/>
              <a:t>3)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1</a:t>
            </a:r>
            <a:r>
              <a:rPr lang="ru-RU" sz="2000" dirty="0"/>
              <a:t> – любое выражение или инициализация переменной</a:t>
            </a:r>
            <a:r>
              <a:rPr lang="en-US" sz="2000" dirty="0"/>
              <a:t>. </a:t>
            </a:r>
            <a:r>
              <a:rPr lang="ru-RU" sz="2000" dirty="0"/>
              <a:t>Обычно - инициализация</a:t>
            </a:r>
            <a:r>
              <a:rPr lang="en-US" sz="2000" dirty="0"/>
              <a:t> </a:t>
            </a:r>
            <a:r>
              <a:rPr lang="ru-RU" sz="2000" dirty="0"/>
              <a:t>переменной счётчика или нескольких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2</a:t>
            </a:r>
            <a:r>
              <a:rPr lang="ru-RU" sz="2000" dirty="0"/>
              <a:t> – любое выражение или инициализация переменной. Обычно - выражение проверяющее условие работы цикла. Если выражение не указано, то считается, что оно равно </a:t>
            </a:r>
            <a:r>
              <a:rPr lang="en-US" sz="2000" dirty="0">
                <a:latin typeface="Consolas" panose="020B0609020204030204" pitchFamily="49" charset="0"/>
              </a:rPr>
              <a:t>true</a:t>
            </a:r>
            <a:r>
              <a:rPr lang="ru-RU" sz="20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3</a:t>
            </a:r>
            <a:r>
              <a:rPr lang="ru-RU" sz="2000" dirty="0"/>
              <a:t> – выражение. Обычно инкремент/декремент счётчика(</a:t>
            </a:r>
            <a:r>
              <a:rPr lang="ru-RU" sz="2000" dirty="0" err="1"/>
              <a:t>ов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1700" dirty="0"/>
              <a:t>* каждое из выражение не обязательное (можно не писать), но точки с запятой писать нужно.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625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: array)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[key, value] :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mymap)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Переменная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5749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76570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7911084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512813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1010183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676145" y="4305523"/>
            <a:ext cx="2791955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4996551" y="1681163"/>
            <a:ext cx="135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Контейнер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6567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013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4319878" y="3736654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Переменный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5122926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324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6987276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7761749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7296150" y="4304153"/>
            <a:ext cx="955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6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Условный оператор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1CA0D-BE85-20D4-21F6-87F25116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452563"/>
            <a:ext cx="9763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4000" dirty="0"/>
              <a:t> 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2000" dirty="0"/>
              <a:t>	 –</a:t>
            </a:r>
            <a:r>
              <a:rPr lang="ru-RU" sz="2000" dirty="0"/>
              <a:t> любое выражение, представляющее последовательность элементов (либо массив, либо объект, для которого определены методы или функции </a:t>
            </a:r>
            <a:r>
              <a:rPr lang="ru-RU" sz="2000" dirty="0" err="1">
                <a:latin typeface="Consolas" panose="020B0609020204030204" pitchFamily="49" charset="0"/>
              </a:rPr>
              <a:t>begin</a:t>
            </a:r>
            <a:r>
              <a:rPr lang="ru-RU" sz="2000" dirty="0"/>
              <a:t> и </a:t>
            </a:r>
            <a:r>
              <a:rPr lang="ru-RU" sz="2000" dirty="0" err="1">
                <a:latin typeface="Consolas" panose="020B0609020204030204" pitchFamily="49" charset="0"/>
              </a:rPr>
              <a:t>end</a:t>
            </a:r>
            <a:r>
              <a:rPr lang="ru-RU" sz="2000" dirty="0"/>
              <a:t>) или список инициализации.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en-US" sz="2000" dirty="0"/>
              <a:t> – </a:t>
            </a:r>
            <a:r>
              <a:rPr lang="ru-RU" sz="2000" dirty="0"/>
              <a:t>объявление именованной переменной, тип которой является типом элемента последовательности, представленного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ru-RU" sz="2000" dirty="0"/>
              <a:t>, или ссылкой на этот тип. Часто использует</a:t>
            </a:r>
            <a:r>
              <a:rPr lang="en-US" sz="2000" dirty="0"/>
              <a:t> </a:t>
            </a:r>
            <a:r>
              <a:rPr lang="ru-RU" sz="2000" dirty="0"/>
              <a:t>спецификатор </a:t>
            </a:r>
            <a:r>
              <a:rPr lang="en-US" sz="2000" dirty="0">
                <a:latin typeface="Consolas" panose="020B0609020204030204" pitchFamily="49" charset="0"/>
              </a:rPr>
              <a:t>auto</a:t>
            </a:r>
            <a:r>
              <a:rPr lang="ru-RU" sz="2000" dirty="0"/>
              <a:t> для автоматического определения типа. </a:t>
            </a:r>
          </a:p>
        </p:txBody>
      </p:sp>
    </p:spTree>
    <p:extLst>
      <p:ext uri="{BB962C8B-B14F-4D97-AF65-F5344CB8AC3E}">
        <p14:creationId xmlns:p14="http://schemas.microsoft.com/office/powerpoint/2010/main" val="899123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5"/>
            <a:ext cx="111168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for(</a:t>
            </a:r>
            <a:r>
              <a:rPr lang="ru-RU" sz="3600" dirty="0"/>
              <a:t>инициализация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3600" dirty="0"/>
              <a:t> 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1825625"/>
            <a:ext cx="96678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= {1,2,3}; </a:t>
            </a:r>
            <a:r>
              <a:rPr lang="nn-NO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auto 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n-NO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381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</a:t>
            </a:r>
            <a:r>
              <a:rPr lang="en-US" b="1" dirty="0"/>
              <a:t>7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Дана строка состоящая из круглы скобок, например: </a:t>
            </a:r>
            <a:r>
              <a:rPr lang="ru-RU" sz="2000" dirty="0">
                <a:latin typeface="Consolas" panose="020B0609020204030204" pitchFamily="49" charset="0"/>
              </a:rPr>
              <a:t>(), ((())), ()()(())</a:t>
            </a:r>
            <a:r>
              <a:rPr lang="ru-RU" sz="2000" dirty="0"/>
              <a:t>, Проверьте баланс и правильность порядка скобок в строке. Если скобочная последовательность правильная, выведите OK иначе NOT. Примеры не правильных скобочных последовательностей: </a:t>
            </a:r>
            <a:r>
              <a:rPr lang="ru-RU" sz="2000" dirty="0">
                <a:latin typeface="Consolas" panose="020B0609020204030204" pitchFamily="49" charset="0"/>
              </a:rPr>
              <a:t>()()), )(, (</a:t>
            </a:r>
            <a:r>
              <a:rPr lang="ru-RU" sz="2000" dirty="0"/>
              <a:t>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break </a:t>
            </a:r>
            <a:r>
              <a:rPr lang="ru-RU" sz="2000" dirty="0">
                <a:hlinkClick r:id="rId2"/>
              </a:rPr>
              <a:t>и </a:t>
            </a:r>
            <a:r>
              <a:rPr lang="en-US" sz="2000" dirty="0">
                <a:hlinkClick r:id="rId2"/>
              </a:rPr>
              <a:t>continue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https://wandbox.org/permlink/oFxagj2xXsI7dpH0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0013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C3FE3-0232-C3F3-5E4B-48F7C5DA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7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Статические :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Динамические: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STL: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(10)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59258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F7FF86-FD9E-B255-5C52-AC7CE910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5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05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1F66B-D7A2-2A74-CA24-F5F16DA3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7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Дана строка, состоящая только из строчных английских символов и цифр. Выведите ОК, если строка палиндром и NOT если не палиндром</a:t>
            </a:r>
            <a:r>
              <a:rPr lang="en-US" sz="2000" dirty="0"/>
              <a:t>.</a:t>
            </a:r>
            <a:endParaRPr lang="ru-RU" sz="20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https://wandbox.org/permlink/VYW2yq2t3ZNj7O2P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4"/>
              </a:rPr>
              <a:t>https://wandbox.org/permlink/Pp6g2vqi6zkAh8NB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>
                <a:hlinkClick r:id="rId5"/>
              </a:rPr>
              <a:t>https://wandbox.org/permlink/9yGKKuDanibsJsPb</a:t>
            </a:r>
            <a:endParaRPr lang="en-US" sz="200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08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Итератор — это структура данных, предназначенная, для того чтобы перебирать элементы контейнера (последовательности), при этом не задумываясь, с каким именно контейнером происходит работа. 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Получить итераторы у контейнера можно через: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/>
              <a:t>методы </a:t>
            </a:r>
            <a:r>
              <a:rPr lang="en-US" sz="2000" dirty="0">
                <a:latin typeface="Consolas" panose="020B0609020204030204" pitchFamily="49" charset="0"/>
              </a:rPr>
              <a:t>begin()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nsolas" panose="020B0609020204030204" pitchFamily="49" charset="0"/>
              </a:rPr>
              <a:t>end()</a:t>
            </a:r>
            <a:r>
              <a:rPr lang="en-US" sz="2000" dirty="0"/>
              <a:t>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одноимённые функции: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(array);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Чтобы ходить по контейнеру в обратном направлении используются реверс-итераторы: </a:t>
            </a:r>
            <a:r>
              <a:rPr lang="en-US" sz="2000" dirty="0" err="1"/>
              <a:t>r</a:t>
            </a:r>
            <a:r>
              <a:rPr lang="en-US" sz="2000" dirty="0" err="1">
                <a:latin typeface="Consolas" panose="020B0609020204030204" pitchFamily="49" charset="0"/>
              </a:rPr>
              <a:t>begin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r</a:t>
            </a:r>
            <a:r>
              <a:rPr lang="en-US" sz="2000" dirty="0">
                <a:latin typeface="Consolas" panose="020B0609020204030204" pitchFamily="49" charset="0"/>
              </a:rPr>
              <a:t>end().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4892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ACA27-3297-9A02-64F3-7A49FA5A0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0887" y="2238375"/>
            <a:ext cx="5610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741774" y="169068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10303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3082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741774" y="3733770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7933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30825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10711" y="2090798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7644384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5541264" y="2261616"/>
            <a:ext cx="4044863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010711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64438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447170" y="4305523"/>
            <a:ext cx="394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387840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266176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91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8BC28F44-9F9B-0AC4-5955-AC5E5474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769"/>
          <a:stretch/>
        </p:blipFill>
        <p:spPr>
          <a:xfrm>
            <a:off x="2756786" y="1885155"/>
            <a:ext cx="6678427" cy="3795713"/>
          </a:xfrm>
        </p:spPr>
      </p:pic>
    </p:spTree>
    <p:extLst>
      <p:ext uri="{BB962C8B-B14F-4D97-AF65-F5344CB8AC3E}">
        <p14:creationId xmlns:p14="http://schemas.microsoft.com/office/powerpoint/2010/main" val="799735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6AD68B-F8DB-FD62-ED17-AC89573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338" y="1882775"/>
            <a:ext cx="5845324" cy="4351338"/>
          </a:xfrm>
        </p:spPr>
      </p:pic>
    </p:spTree>
    <p:extLst>
      <p:ext uri="{BB962C8B-B14F-4D97-AF65-F5344CB8AC3E}">
        <p14:creationId xmlns:p14="http://schemas.microsoft.com/office/powerpoint/2010/main" val="1827946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Дано целых </a:t>
            </a:r>
            <a:r>
              <a:rPr lang="ru-RU" sz="2000" dirty="0">
                <a:latin typeface="Consolas" panose="020B0609020204030204" pitchFamily="49" charset="0"/>
              </a:rPr>
              <a:t>n</a:t>
            </a:r>
            <a:r>
              <a:rPr lang="ru-RU" sz="2000" dirty="0"/>
              <a:t> чисел. Определите и выведите на экран минимальное из них.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https://wandbox.org/permlink/PtTpLNcMw1OdCe2O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22629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Учебная задача 10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Дано </a:t>
            </a:r>
            <a:r>
              <a:rPr lang="ru-RU" sz="2000" dirty="0">
                <a:latin typeface="Consolas" panose="020B0609020204030204" pitchFamily="49" charset="0"/>
              </a:rPr>
              <a:t>n</a:t>
            </a:r>
            <a:r>
              <a:rPr lang="ru-RU" sz="2000" dirty="0"/>
              <a:t> целых чисел. Выведите числа в порядке от меньшего к большему.</a:t>
            </a:r>
            <a:endParaRPr lang="ru-RU" sz="20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3"/>
              </a:rPr>
              <a:t>https://wandbox.org/permlink/zF4ch6PDayqXEqt1</a:t>
            </a: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2473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3D1B55-1AE6-22CD-2363-B71C9438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проверка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b; res)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2834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942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2505075" y="2839212"/>
            <a:ext cx="2981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f-else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325994" y="1840446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893058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10192618" y="183219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93058" y="3286095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1829562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3687030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3863944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B8B398-DA59-3DDF-6B86-E9E2E8BE5F2F}"/>
              </a:ext>
            </a:extLst>
          </p:cNvPr>
          <p:cNvSpPr txBox="1"/>
          <p:nvPr/>
        </p:nvSpPr>
        <p:spPr>
          <a:xfrm>
            <a:off x="325994" y="2371264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2E3D-45FA-E08B-1617-6390EF7D7855}"/>
              </a:ext>
            </a:extLst>
          </p:cNvPr>
          <p:cNvSpPr txBox="1"/>
          <p:nvPr/>
        </p:nvSpPr>
        <p:spPr>
          <a:xfrm>
            <a:off x="10192618" y="2372881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stCxn id="6" idx="3"/>
          </p:cNvCxnSpPr>
          <p:nvPr/>
        </p:nvCxnSpPr>
        <p:spPr>
          <a:xfrm>
            <a:off x="2863868" y="2040501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93358A4-7518-F872-C080-B57BDFA2A863}"/>
              </a:ext>
            </a:extLst>
          </p:cNvPr>
          <p:cNvCxnSpPr>
            <a:stCxn id="5" idx="3"/>
          </p:cNvCxnSpPr>
          <p:nvPr/>
        </p:nvCxnSpPr>
        <p:spPr>
          <a:xfrm>
            <a:off x="3012948" y="257131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3AECB44-612E-FBEF-5CAE-B1ED0065FB35}"/>
              </a:ext>
            </a:extLst>
          </p:cNvPr>
          <p:cNvCxnSpPr>
            <a:stCxn id="9" idx="1"/>
          </p:cNvCxnSpPr>
          <p:nvPr/>
        </p:nvCxnSpPr>
        <p:spPr>
          <a:xfrm flipH="1">
            <a:off x="9705975" y="2032252"/>
            <a:ext cx="486643" cy="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11C0162-2E35-D14C-34B3-111A6A5C0AF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266176" y="2571319"/>
            <a:ext cx="1926442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C346C0-2706-E1CF-DED9-B3F281B17EAD}"/>
              </a:ext>
            </a:extLst>
          </p:cNvPr>
          <p:cNvSpPr txBox="1"/>
          <p:nvPr/>
        </p:nvSpPr>
        <p:spPr>
          <a:xfrm>
            <a:off x="379210" y="38896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57481-3784-5B57-A878-146B45FB3488}"/>
              </a:ext>
            </a:extLst>
          </p:cNvPr>
          <p:cNvSpPr txBox="1"/>
          <p:nvPr/>
        </p:nvSpPr>
        <p:spPr>
          <a:xfrm>
            <a:off x="379210" y="4915745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161A08B-9EE4-C005-8F3A-177105D9766F}"/>
              </a:ext>
            </a:extLst>
          </p:cNvPr>
          <p:cNvCxnSpPr>
            <a:stCxn id="36" idx="3"/>
          </p:cNvCxnSpPr>
          <p:nvPr/>
        </p:nvCxnSpPr>
        <p:spPr>
          <a:xfrm>
            <a:off x="2917084" y="4089682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CFAEE2-963E-F599-7E28-C8F786D40B18}"/>
              </a:ext>
            </a:extLst>
          </p:cNvPr>
          <p:cNvCxnSpPr>
            <a:stCxn id="37" idx="3"/>
          </p:cNvCxnSpPr>
          <p:nvPr/>
        </p:nvCxnSpPr>
        <p:spPr>
          <a:xfrm>
            <a:off x="3066164" y="51158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8A4D-C1A5-1734-4D20-8E4D72CA9D27}"/>
              </a:ext>
            </a:extLst>
          </p:cNvPr>
          <p:cNvSpPr txBox="1"/>
          <p:nvPr/>
        </p:nvSpPr>
        <p:spPr>
          <a:xfrm>
            <a:off x="10192618" y="440394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687DAC-8074-1BDF-F8C1-B2E6BEDE9B03}"/>
              </a:ext>
            </a:extLst>
          </p:cNvPr>
          <p:cNvSpPr txBox="1"/>
          <p:nvPr/>
        </p:nvSpPr>
        <p:spPr>
          <a:xfrm>
            <a:off x="10192618" y="548755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17525B5-83B0-CA38-4B29-0648FECB01D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24850" y="4604002"/>
            <a:ext cx="186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3E7A687-C8A0-3454-F105-8AA68D596D5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991475" y="5687611"/>
            <a:ext cx="220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2F7F914-885C-A760-077E-BF9788F4CC8D}"/>
              </a:ext>
            </a:extLst>
          </p:cNvPr>
          <p:cNvCxnSpPr/>
          <p:nvPr/>
        </p:nvCxnSpPr>
        <p:spPr>
          <a:xfrm>
            <a:off x="8324850" y="3889627"/>
            <a:ext cx="0" cy="122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4F68243-1405-3015-9149-D7068DEE6717}"/>
              </a:ext>
            </a:extLst>
          </p:cNvPr>
          <p:cNvCxnSpPr/>
          <p:nvPr/>
        </p:nvCxnSpPr>
        <p:spPr>
          <a:xfrm>
            <a:off x="7991475" y="5115800"/>
            <a:ext cx="0" cy="1227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95E085-F734-E3DC-57A8-DFDE5A9BF248}"/>
              </a:ext>
            </a:extLst>
          </p:cNvPr>
          <p:cNvSpPr/>
          <p:nvPr/>
        </p:nvSpPr>
        <p:spPr>
          <a:xfrm>
            <a:off x="941787" y="1274823"/>
            <a:ext cx="2016253" cy="1033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87F455-9174-6C98-5780-398DB215CE57}"/>
              </a:ext>
            </a:extLst>
          </p:cNvPr>
          <p:cNvSpPr/>
          <p:nvPr/>
        </p:nvSpPr>
        <p:spPr>
          <a:xfrm>
            <a:off x="3238262" y="1274823"/>
            <a:ext cx="2105031" cy="19873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034A5AB-67C8-8FC4-F568-B9649D462BE8}"/>
              </a:ext>
            </a:extLst>
          </p:cNvPr>
          <p:cNvSpPr/>
          <p:nvPr/>
        </p:nvSpPr>
        <p:spPr>
          <a:xfrm>
            <a:off x="5623515" y="1274823"/>
            <a:ext cx="2822452" cy="2962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1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2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092ACDB-C974-ED1B-6AAF-DB88B2624247}"/>
              </a:ext>
            </a:extLst>
          </p:cNvPr>
          <p:cNvSpPr/>
          <p:nvPr/>
        </p:nvSpPr>
        <p:spPr>
          <a:xfrm>
            <a:off x="8725351" y="1274823"/>
            <a:ext cx="2521655" cy="51554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7F1D-B901-9677-2CDE-705113712730}"/>
              </a:ext>
            </a:extLst>
          </p:cNvPr>
          <p:cNvSpPr txBox="1"/>
          <p:nvPr/>
        </p:nvSpPr>
        <p:spPr>
          <a:xfrm>
            <a:off x="941787" y="747075"/>
            <a:ext cx="20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D6AEB-91C4-6132-8E5C-B31F2C682892}"/>
              </a:ext>
            </a:extLst>
          </p:cNvPr>
          <p:cNvSpPr txBox="1"/>
          <p:nvPr/>
        </p:nvSpPr>
        <p:spPr>
          <a:xfrm>
            <a:off x="3238262" y="747075"/>
            <a:ext cx="21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CFB0-F05E-2F6C-1204-7614F014D4C4}"/>
              </a:ext>
            </a:extLst>
          </p:cNvPr>
          <p:cNvSpPr txBox="1"/>
          <p:nvPr/>
        </p:nvSpPr>
        <p:spPr>
          <a:xfrm>
            <a:off x="5623515" y="747075"/>
            <a:ext cx="28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 if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D768C-71CB-E231-A8C1-A8CFEAAFF6D0}"/>
              </a:ext>
            </a:extLst>
          </p:cNvPr>
          <p:cNvSpPr txBox="1"/>
          <p:nvPr/>
        </p:nvSpPr>
        <p:spPr>
          <a:xfrm>
            <a:off x="8725352" y="742455"/>
            <a:ext cx="252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Вложенный</a:t>
            </a:r>
            <a:r>
              <a:rPr lang="en-US" b="1" dirty="0"/>
              <a:t> if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132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If-else</a:t>
            </a:r>
            <a:r>
              <a:rPr lang="ru-RU" dirty="0">
                <a:solidFill>
                  <a:srgbClr val="333333"/>
                </a:solidFill>
              </a:rPr>
              <a:t> (ошибки)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4" y="1825625"/>
            <a:ext cx="82010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ru-RU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c)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1711</Words>
  <Application>Microsoft Office PowerPoint</Application>
  <PresentationFormat>Широкоэкранный</PresentationFormat>
  <Paragraphs>452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Учебная задача 1</vt:lpstr>
      <vt:lpstr>Условный оператор</vt:lpstr>
      <vt:lpstr>if</vt:lpstr>
      <vt:lpstr>if (выражение)</vt:lpstr>
      <vt:lpstr>if(инициализация; проверка)</vt:lpstr>
      <vt:lpstr>if-else</vt:lpstr>
      <vt:lpstr>Презентация PowerPoint</vt:lpstr>
      <vt:lpstr>If-else (ошибки)</vt:lpstr>
      <vt:lpstr>Тернарный оператор (?:)</vt:lpstr>
      <vt:lpstr>Логические операторы</vt:lpstr>
      <vt:lpstr>Логические операторы</vt:lpstr>
      <vt:lpstr>Учебная задача 2</vt:lpstr>
      <vt:lpstr>Учебная задача 3</vt:lpstr>
      <vt:lpstr>switch</vt:lpstr>
      <vt:lpstr>switch (выражение)</vt:lpstr>
      <vt:lpstr>switch(инициализация; выражение)</vt:lpstr>
      <vt:lpstr>Учебная задача 4</vt:lpstr>
      <vt:lpstr>goto</vt:lpstr>
      <vt:lpstr>Учебная задача 5</vt:lpstr>
      <vt:lpstr>Оператор цикла</vt:lpstr>
      <vt:lpstr>while</vt:lpstr>
      <vt:lpstr>do-while</vt:lpstr>
      <vt:lpstr>while (выражение)</vt:lpstr>
      <vt:lpstr>Учебная задача 6</vt:lpstr>
      <vt:lpstr>Оператор цикла for</vt:lpstr>
      <vt:lpstr>for</vt:lpstr>
      <vt:lpstr>for (выражение1; выражение2; выражение3)</vt:lpstr>
      <vt:lpstr>range-based for</vt:lpstr>
      <vt:lpstr>for (range-declaration : range-expression)</vt:lpstr>
      <vt:lpstr>for(инициализация; range-declaration : range-expression)</vt:lpstr>
      <vt:lpstr>Учебная задача 7</vt:lpstr>
      <vt:lpstr>Презентация PowerPoint</vt:lpstr>
      <vt:lpstr>Массивы</vt:lpstr>
      <vt:lpstr>Презентация PowerPoint</vt:lpstr>
      <vt:lpstr>Презентация PowerPoint</vt:lpstr>
      <vt:lpstr>Учебная задача 8</vt:lpstr>
      <vt:lpstr>Итераторы (начало)</vt:lpstr>
      <vt:lpstr>Итераторы (начало)</vt:lpstr>
      <vt:lpstr>Итераторы (начало)</vt:lpstr>
      <vt:lpstr>Итераторы (начало)</vt:lpstr>
      <vt:lpstr>Учебная задача 9</vt:lpstr>
      <vt:lpstr>Учебная задача 10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188</cp:revision>
  <dcterms:created xsi:type="dcterms:W3CDTF">2022-09-17T16:00:43Z</dcterms:created>
  <dcterms:modified xsi:type="dcterms:W3CDTF">2022-09-26T17:29:32Z</dcterms:modified>
</cp:coreProperties>
</file>