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3" r:id="rId4"/>
    <p:sldId id="272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65" r:id="rId13"/>
    <p:sldId id="273" r:id="rId14"/>
    <p:sldId id="274" r:id="rId15"/>
    <p:sldId id="275" r:id="rId16"/>
    <p:sldId id="302" r:id="rId17"/>
    <p:sldId id="303" r:id="rId18"/>
    <p:sldId id="278" r:id="rId19"/>
    <p:sldId id="276" r:id="rId20"/>
    <p:sldId id="279" r:id="rId21"/>
    <p:sldId id="277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SMPWvcgfM0_Zvoet8sF-B6_vPutoaIJooca8dl4mkN2crAw/viewform?usp=sf_link" TargetMode="External"/><Relationship Id="rId2" Type="http://schemas.openxmlformats.org/officeDocument/2006/relationships/hyperlink" Target="https://contest.yandex.ru/contest/3/ente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crKTiDd9M6aRABosdffIj5iTKVZzttOSqdJXlJuaYR-5uPBA/viewform?usp=sf_lin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" TargetMode="External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nlinegdb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en.cppreference.com/w/cpp/link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BkvEivNhbGzB3WKP" TargetMode="External"/><Relationship Id="rId2" Type="http://schemas.openxmlformats.org/officeDocument/2006/relationships/hyperlink" Target="https://wandbox.org/permlink/0wrO9G4BX8yBQob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g919ArA0C3dqefZ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godbolt.org/z/13sz51z7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id444710087" TargetMode="External"/><Relationship Id="rId2" Type="http://schemas.openxmlformats.org/officeDocument/2006/relationships/hyperlink" Target="mailto:chabanov.vv@cfuv.r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learn.microsoft.com/ru-ru/cpp/cpp/string-and-character-literals-cpp?view=msvc-17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cVarPaK0CTP1FOk5" TargetMode="External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io/manip/flush" TargetMode="External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cppreference.com/w/cpp/io/manip/end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wandbox.org/permlink/PYdzmMurBeD3cRNh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wandbox.org/permlink/zEhVfp9IF76ObK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wandbox.org/permlink/31tYRalnrIBFtzOc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kaZTchDsod9Tune0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5h6GTJDDUIkgN5g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cppreference.com/w/cpp/language/floating_literal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ru.cppreference.com/w/cpp/language/integer_liter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andbox.org/" TargetMode="External"/><Relationship Id="rId5" Type="http://schemas.openxmlformats.org/officeDocument/2006/relationships/hyperlink" Target="https://wandbox.org/permlink/D43p9IH5dnVrMhat" TargetMode="External"/><Relationship Id="rId4" Type="http://schemas.openxmlformats.org/officeDocument/2006/relationships/hyperlink" Target="https://en.cppreference.com/w/cpp/header/iomanip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cppreference.com/w/cpp/string/basic_string/stof" TargetMode="External"/><Relationship Id="rId7" Type="http://schemas.openxmlformats.org/officeDocument/2006/relationships/hyperlink" Target="https://wandbox.org/permlink/AGSfq3yuvR3gulz5" TargetMode="External"/><Relationship Id="rId2" Type="http://schemas.openxmlformats.org/officeDocument/2006/relationships/hyperlink" Target="https://ru.cppreference.com/w/cpp/string/basic_string/sto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andbox.org/permlink/tGt5JH6N6ihdX5TI" TargetMode="External"/><Relationship Id="rId5" Type="http://schemas.openxmlformats.org/officeDocument/2006/relationships/hyperlink" Target="https://ru.cppreference.com/w/cpp/language/auto" TargetMode="External"/><Relationship Id="rId4" Type="http://schemas.openxmlformats.org/officeDocument/2006/relationships/hyperlink" Target="https://ru.cppreference.com/w/cpp/string/basic_string/to_string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cppreference.com/w/cpp/language/operator_arithmetic" TargetMode="External"/><Relationship Id="rId7" Type="http://schemas.openxmlformats.org/officeDocument/2006/relationships/hyperlink" Target="https://wandbox.org/" TargetMode="External"/><Relationship Id="rId2" Type="http://schemas.openxmlformats.org/officeDocument/2006/relationships/hyperlink" Target="https://ru.cppreference.com/w/cpp/io/basic_istream/ign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andbox.org/permlink/c6xsZrWvUbXUTm7K" TargetMode="External"/><Relationship Id="rId5" Type="http://schemas.openxmlformats.org/officeDocument/2006/relationships/hyperlink" Target="https://wandbox.org/permlink/tms9z0eFCpPHYDJa" TargetMode="External"/><Relationship Id="rId4" Type="http://schemas.openxmlformats.org/officeDocument/2006/relationships/hyperlink" Target="https://wandbox.org/permlink/w5orQu7iTxO83Emv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ru.cppreference.com/w/cpp/language/ub" TargetMode="External"/><Relationship Id="rId7" Type="http://schemas.openxmlformats.org/officeDocument/2006/relationships/hyperlink" Target="https://wandbox.org/" TargetMode="External"/><Relationship Id="rId2" Type="http://schemas.openxmlformats.org/officeDocument/2006/relationships/hyperlink" Target="https://ru.wikipedia.org/wiki/&#1062;&#1077;&#1083;&#1086;&#1095;&#1080;&#1089;&#1083;&#1077;&#1085;&#1085;&#1086;&#1077;_&#1087;&#1077;&#1088;&#1077;&#1087;&#1086;&#1083;&#1085;&#1077;&#1085;&#1080;&#1077;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andbox.org/permlink/2mk5vioEK8DXFR1J" TargetMode="External"/><Relationship Id="rId5" Type="http://schemas.openxmlformats.org/officeDocument/2006/relationships/hyperlink" Target="https://en.cppreference.com/w/cpp/language/sizeof" TargetMode="External"/><Relationship Id="rId4" Type="http://schemas.openxmlformats.org/officeDocument/2006/relationships/hyperlink" Target="https://ru.cppreference.com/w/cpp/types/numeric_limits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wandbox.org/permlink/c5B7bnP8RGY9NTg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cppreference.com/w/cpp/language/explicit_cast" TargetMode="External"/><Relationship Id="rId2" Type="http://schemas.openxmlformats.org/officeDocument/2006/relationships/hyperlink" Target="https://en.cppreference.com/w/cpp/numeric/math/roun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andbox.org/" TargetMode="External"/><Relationship Id="rId4" Type="http://schemas.openxmlformats.org/officeDocument/2006/relationships/hyperlink" Target="https://wandbox.org/permlink/KB3rXoIEaAlxM1X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DOn1wkQdRayd8t32" TargetMode="External"/><Relationship Id="rId2" Type="http://schemas.openxmlformats.org/officeDocument/2006/relationships/hyperlink" Target="https://ru.cppreference.com/w/cpp/language/operator_compari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ndbox.or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cppreference.com/w/cpp/language/static_assert" TargetMode="External"/><Relationship Id="rId7" Type="http://schemas.openxmlformats.org/officeDocument/2006/relationships/hyperlink" Target="https://wandbox.org/" TargetMode="External"/><Relationship Id="rId2" Type="http://schemas.openxmlformats.org/officeDocument/2006/relationships/hyperlink" Target="https://en.cppreference.com/w/cpp/error/asse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keMirzayanov/testlib/blob/7fd543d7e6ae36a04bb382c5ebb4eee254362c6a/testlib.h#L4304" TargetMode="External"/><Relationship Id="rId5" Type="http://schemas.openxmlformats.org/officeDocument/2006/relationships/hyperlink" Target="https://wandbox.org/permlink/8owSOyhi66nxgwdY" TargetMode="External"/><Relationship Id="rId4" Type="http://schemas.openxmlformats.org/officeDocument/2006/relationships/hyperlink" Target="https://wandbox.org/permlink/m3cKnUElYupToS16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ru/vs/community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imirChabanov/alg_and_prog_2year" TargetMode="External"/><Relationship Id="rId2" Type="http://schemas.openxmlformats.org/officeDocument/2006/relationships/hyperlink" Target="https://moodle.cfuv.ru/course/view.php?id=2169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Алгоритмизация 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Лекция 1</a:t>
            </a:r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оценивания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6266058-B514-18B6-985D-0FA3D19A4D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spcBef>
                    <a:spcPts val="960"/>
                  </a:spcBef>
                  <a:spcAft>
                    <a:spcPts val="960"/>
                  </a:spcAft>
                  <a:buNone/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Экзамен проходит в 2 этапа:</a:t>
                </a:r>
              </a:p>
              <a:p>
                <a:pPr marL="342900" lvl="0" indent="-342900"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Тестирование. Проверяет полноту освоения курса (простое вопросы, но по всем темам);</a:t>
                </a:r>
              </a:p>
              <a:p>
                <a:pPr marL="342900" lvl="0" indent="-342900"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Опрос по билетам. Проверяет глубину освоения материала (несколько вопросов, но подробно).</a:t>
                </a:r>
              </a:p>
              <a:p>
                <a:pPr marL="0" indent="0" algn="l">
                  <a:spcBef>
                    <a:spcPts val="960"/>
                  </a:spcBef>
                  <a:spcAft>
                    <a:spcPts val="960"/>
                  </a:spcAft>
                  <a:buNone/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Каждый этап оценивается отдельно, по 100 балльной шкале. Итоговая оценка за экзамен определяется по формуле:</a:t>
                </a:r>
              </a:p>
              <a:p>
                <a:pPr marL="0" indent="0">
                  <a:spcBef>
                    <a:spcPts val="960"/>
                  </a:spcBef>
                  <a:spcAft>
                    <a:spcPts val="96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effectLst/>
                              <a:latin typeface="Cambria Math" panose="02040503050406030204" pitchFamily="18" charset="0"/>
                            </a:rPr>
                            <m:t>Б</m:t>
                          </m:r>
                        </m:e>
                        <m:sub>
                          <m:r>
                            <a:rPr lang="ru-RU" sz="2000" b="0" i="1" smtClean="0">
                              <a:effectLst/>
                              <a:latin typeface="Cambria Math" panose="02040503050406030204" pitchFamily="18" charset="0"/>
                            </a:rPr>
                            <m:t>экз</m:t>
                          </m:r>
                        </m:sub>
                      </m:sSub>
                      <m:r>
                        <a:rPr lang="ru-RU" sz="2000" b="0" i="1" smtClean="0">
                          <a:effectLst/>
                          <a:latin typeface="Cambria Math" panose="02040503050406030204" pitchFamily="18" charset="0"/>
                        </a:rPr>
                        <m:t>=40</m:t>
                      </m:r>
                      <m:r>
                        <a:rPr lang="ru-RU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ru-RU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Б</m:t>
                              </m:r>
                            </m:e>
                            <m:sub>
                              <m:r>
                                <a:rPr lang="ru-RU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ru-RU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ru-R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Б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ru-RU" sz="2000" dirty="0">
                  <a:effectLst/>
                  <a:ea typeface="Times New Roman" panose="02020603050405020304" pitchFamily="18" charset="0"/>
                </a:endParaRPr>
              </a:p>
              <a:p>
                <a:pPr marL="0" indent="0" algn="l">
                  <a:lnSpc>
                    <a:spcPct val="107000"/>
                  </a:lnSpc>
                  <a:spcBef>
                    <a:spcPts val="960"/>
                  </a:spcBef>
                  <a:spcAft>
                    <a:spcPts val="800"/>
                  </a:spcAft>
                  <a:buNone/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Если за первый этап получена оценка ниже 50 баллов, то за весь экзамен выставляется оценка </a:t>
                </a:r>
                <a:r>
                  <a:rPr lang="ru-RU" sz="2000" i="1" dirty="0" err="1">
                    <a:effectLst/>
                    <a:ea typeface="Times New Roman" panose="02020603050405020304" pitchFamily="18" charset="0"/>
                  </a:rPr>
                  <a:t>НЕудовлетворительно</a:t>
                </a: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, т.к.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0" i="0" smtClean="0">
                            <a:effectLst/>
                            <a:latin typeface="Cambria Math" panose="02040503050406030204" pitchFamily="18" charset="0"/>
                          </a:rPr>
                          <m:t>Б</m:t>
                        </m:r>
                      </m:e>
                      <m:sub>
                        <m:r>
                          <a:rPr lang="ru-RU" sz="2000" b="0" i="0" smtClean="0">
                            <a:effectLst/>
                            <a:latin typeface="Cambria Math" panose="02040503050406030204" pitchFamily="18" charset="0"/>
                          </a:rPr>
                          <m:t>экз</m:t>
                        </m:r>
                      </m:sub>
                    </m:sSub>
                    <m:r>
                      <a:rPr lang="ru-RU" sz="20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 гарантировано будет меньше 20 баллов. </a:t>
                </a:r>
                <a:r>
                  <a:rPr lang="ru-RU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ru-RU" sz="20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6266058-B514-18B6-985D-0FA3D19A4D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1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Крайне желательно приносить с собой ноутбук.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Практические и контрольные задания размещены в системе </a:t>
            </a:r>
            <a:r>
              <a:rPr lang="ru-RU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Яндекс.Контест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Доступ к практическим заданиям: </a:t>
            </a:r>
            <a:r>
              <a:rPr lang="ru-RU" sz="2000" u="none" strike="noStrike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заполните форму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endParaRPr lang="ru-RU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8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4B387-3251-E9EF-6818-70A6EB18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CD58EF-3CCF-5EE7-FB2C-5588BDBCB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hlinkClick r:id="rId2"/>
            </a:endParaRPr>
          </a:p>
          <a:p>
            <a:pPr marL="0" indent="0">
              <a:buNone/>
            </a:pPr>
            <a:endParaRPr lang="ru-RU" sz="2000" dirty="0">
              <a:hlinkClick r:id="rId2"/>
            </a:endParaRPr>
          </a:p>
          <a:p>
            <a:pPr marL="0" indent="0">
              <a:buNone/>
            </a:pPr>
            <a:endParaRPr lang="ru-RU" sz="2000" dirty="0">
              <a:hlinkClick r:id="rId2"/>
            </a:endParaRPr>
          </a:p>
          <a:p>
            <a:pPr marL="0" indent="0">
              <a:buNone/>
            </a:pPr>
            <a:endParaRPr lang="ru-RU" sz="2000" dirty="0">
              <a:hlinkClick r:id="rId2"/>
            </a:endParaRPr>
          </a:p>
          <a:p>
            <a:pPr marL="0" indent="0">
              <a:buNone/>
            </a:pPr>
            <a:r>
              <a:rPr lang="ru-RU" sz="2000" dirty="0">
                <a:hlinkClick r:id="rId2"/>
              </a:rPr>
              <a:t>Опрос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2332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Где писать код?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Локально на своей машине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Онлайн-компиляторы.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73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Онлайн-компиляторы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b="1" u="sng" dirty="0" err="1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2"/>
              </a:rPr>
              <a:t>Wandbox</a:t>
            </a:r>
            <a:endParaRPr lang="ru-RU" sz="2000" b="1" u="sng" dirty="0">
              <a:solidFill>
                <a:srgbClr val="4183C4"/>
              </a:solidFill>
              <a:effectLst/>
              <a:ea typeface="Times New Roman" panose="02020603050405020304" pitchFamily="18" charset="0"/>
              <a:hlinkClick r:id="rId2"/>
            </a:endParaRPr>
          </a:p>
          <a:p>
            <a:pPr>
              <a:spcBef>
                <a:spcPts val="960"/>
              </a:spcBef>
              <a:spcAft>
                <a:spcPts val="960"/>
              </a:spcAft>
              <a:buSzPts val="1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доступно большое количество языков (не только С++);</a:t>
            </a:r>
            <a:endParaRPr lang="ru-RU" sz="2000" dirty="0">
              <a:effectLst/>
              <a:ea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spcBef>
                <a:spcPts val="960"/>
              </a:spcBef>
              <a:spcAft>
                <a:spcPts val="960"/>
              </a:spcAft>
              <a:buNone/>
            </a:pPr>
            <a:r>
              <a:rPr lang="ru-RU" sz="2000" b="1" u="sng" dirty="0" err="1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Compiler</a:t>
            </a:r>
            <a:r>
              <a:rPr lang="ru-RU" sz="2000" b="1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 Explorer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>
              <a:buSzPts val="1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доступно большое количество языков (не только С++);</a:t>
            </a:r>
          </a:p>
          <a:p>
            <a:pPr>
              <a:buSzPts val="1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для С++ доступно множество различных компиляторов в том числе экспериментальных;</a:t>
            </a:r>
          </a:p>
          <a:p>
            <a:pPr>
              <a:buSzPts val="1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позволяет посмотреть ассемблерный код и сравнить его для разных вариантов сборки;</a:t>
            </a:r>
          </a:p>
          <a:p>
            <a:pPr>
              <a:buSzPts val="1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есть встроенная поддержка некоторых популярных библиотек;</a:t>
            </a:r>
          </a:p>
          <a:p>
            <a:pPr marL="0" indent="0" algn="l">
              <a:lnSpc>
                <a:spcPct val="107000"/>
              </a:lnSpc>
              <a:spcBef>
                <a:spcPts val="960"/>
              </a:spcBef>
              <a:spcAft>
                <a:spcPts val="800"/>
              </a:spcAft>
              <a:buNone/>
            </a:pPr>
            <a:r>
              <a:rPr lang="ru-RU" sz="2000" b="1" u="sng" dirty="0" err="1">
                <a:solidFill>
                  <a:srgbClr val="0563C1"/>
                </a:solidFill>
                <a:effectLst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OnlineGDB</a:t>
            </a:r>
            <a:endParaRPr lang="en-US" sz="2000" b="1" u="sng" dirty="0">
              <a:solidFill>
                <a:srgbClr val="0563C1"/>
              </a:solidFill>
              <a:effectLst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960"/>
              </a:spcBef>
              <a:spcAft>
                <a:spcPts val="800"/>
              </a:spcAft>
              <a:buSzPct val="50000"/>
            </a:pPr>
            <a:r>
              <a:rPr lang="ru-RU" sz="2000" dirty="0"/>
              <a:t>можно запустить </a:t>
            </a:r>
            <a:r>
              <a:rPr lang="ru-RU" sz="2000" dirty="0" err="1"/>
              <a:t>дебагер</a:t>
            </a:r>
            <a:r>
              <a:rPr lang="en-US" sz="2000" dirty="0"/>
              <a:t>.</a:t>
            </a: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783724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код?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b="0" i="0" dirty="0">
                <a:effectLst/>
              </a:rPr>
              <a:t>Это текстовый файл с определённым расширение</a:t>
            </a:r>
            <a:r>
              <a:rPr lang="ru-RU" sz="2000" dirty="0"/>
              <a:t>м</a:t>
            </a:r>
            <a:r>
              <a:rPr lang="ru-RU" sz="2000" b="0" i="0" dirty="0">
                <a:effectLst/>
              </a:rPr>
              <a:t> (для С++: .</a:t>
            </a:r>
            <a:r>
              <a:rPr lang="en-US" sz="2000" b="0" i="0" dirty="0" err="1">
                <a:effectLst/>
              </a:rPr>
              <a:t>cpp</a:t>
            </a:r>
            <a:r>
              <a:rPr lang="en-US" sz="2000" b="0" i="0" dirty="0">
                <a:effectLst/>
              </a:rPr>
              <a:t> .h . </a:t>
            </a:r>
            <a:r>
              <a:rPr lang="en-US" sz="2000" b="0" i="0" dirty="0" err="1">
                <a:effectLst/>
              </a:rPr>
              <a:t>hpp</a:t>
            </a:r>
            <a:r>
              <a:rPr lang="ru-RU" sz="2000" b="0" i="0" dirty="0">
                <a:effectLst/>
              </a:rPr>
              <a:t>)</a:t>
            </a:r>
            <a:r>
              <a:rPr lang="en-US" sz="2000" b="0" i="0" dirty="0">
                <a:effectLst/>
              </a:rPr>
              <a:t>;</a:t>
            </a: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dirty="0"/>
              <a:t>Код должен быть написан в соответствии с "правилами" языка (</a:t>
            </a:r>
            <a:r>
              <a:rPr lang="ru-RU" sz="2000" dirty="0">
                <a:hlinkClick r:id="rId2"/>
              </a:rPr>
              <a:t>стандарт языка</a:t>
            </a:r>
            <a:r>
              <a:rPr lang="ru-RU" sz="2000" dirty="0"/>
              <a:t>).  </a:t>
            </a:r>
            <a:endParaRPr lang="ru-RU" sz="2000" b="0" i="0" dirty="0">
              <a:effectLst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03313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Минимальная программа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dirty="0"/>
              <a:t>Минимальная программа на С++: </a:t>
            </a:r>
            <a:r>
              <a:rPr lang="en-US" sz="2000" dirty="0">
                <a:hlinkClick r:id="rId2"/>
              </a:rPr>
              <a:t>https://wandbox.org/permlink/0wrO9G4BX8yBQobx</a:t>
            </a:r>
            <a:endParaRPr lang="en-US" sz="2000" dirty="0"/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dirty="0"/>
              <a:t>Варианты функции </a:t>
            </a:r>
            <a:r>
              <a:rPr lang="en-US" sz="2000" dirty="0"/>
              <a:t>main: </a:t>
            </a:r>
            <a:r>
              <a:rPr lang="en-US" sz="2000" dirty="0">
                <a:hlinkClick r:id="rId3"/>
              </a:rPr>
              <a:t>https://wandbox.org/permlink/BkvEivNhbGzB3WKP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02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Комментарии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2"/>
              </a:rPr>
              <a:t>https://wandbox.org/permlink/g919ArA0C3dqefZm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8065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Выведите на экран консоли две строки: "</a:t>
            </a:r>
            <a:r>
              <a:rPr lang="ru-RU" sz="2000" dirty="0" err="1"/>
              <a:t>Wake</a:t>
            </a:r>
            <a:r>
              <a:rPr lang="ru-RU" sz="2000" dirty="0"/>
              <a:t> </a:t>
            </a:r>
            <a:r>
              <a:rPr lang="ru-RU" sz="2000" dirty="0" err="1"/>
              <a:t>up</a:t>
            </a:r>
            <a:r>
              <a:rPr lang="ru-RU" sz="2000" dirty="0"/>
              <a:t>, Neo..." и "The Matrix </a:t>
            </a:r>
            <a:r>
              <a:rPr lang="ru-RU" sz="2000" dirty="0" err="1"/>
              <a:t>has</a:t>
            </a:r>
            <a:r>
              <a:rPr lang="ru-RU" sz="2000" dirty="0"/>
              <a:t> </a:t>
            </a:r>
            <a:r>
              <a:rPr lang="ru-RU" sz="2000" dirty="0" err="1"/>
              <a:t>you</a:t>
            </a:r>
            <a:r>
              <a:rPr lang="ru-RU" sz="2000" dirty="0"/>
              <a:t>..".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Вторую вывести под первой.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2"/>
              </a:rPr>
              <a:t>https://godbolt.org/z/13sz51z7x</a:t>
            </a: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944010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Стандартные потоки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2A94278-F61A-24F3-830B-BA33D7A51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287" y="1690688"/>
            <a:ext cx="9115425" cy="4643438"/>
          </a:xfrm>
        </p:spPr>
      </p:pic>
    </p:spTree>
    <p:extLst>
      <p:ext uri="{BB962C8B-B14F-4D97-AF65-F5344CB8AC3E}">
        <p14:creationId xmlns:p14="http://schemas.microsoft.com/office/powerpoint/2010/main" val="174948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63B83-5E9C-13AE-7265-3BF71531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 преподавателях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680870-6965-F2E5-F0DC-AFD4A55B7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Times New Roman" panose="02020603050405020304" pitchFamily="18" charset="0"/>
              </a:rPr>
              <a:t>Чабанов Владимир Викторович, старший преподаватель Кафедры компьютерной инженерии и моделирования Физико-технического института.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1" dirty="0">
                <a:effectLst/>
                <a:ea typeface="Times New Roman" panose="02020603050405020304" pitchFamily="18" charset="0"/>
              </a:rPr>
              <a:t>Кафедра: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310А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E-mail: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2000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2"/>
              </a:rPr>
              <a:t>chabanov.vv@cfuv.ru</a:t>
            </a:r>
            <a:endParaRPr lang="en-US" sz="2000" u="sng" dirty="0">
              <a:solidFill>
                <a:srgbClr val="333333"/>
              </a:solidFill>
              <a:ea typeface="Times New Roman" panose="02020603050405020304" pitchFamily="18" charset="0"/>
              <a:hlinkClick r:id="rId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VK</a:t>
            </a:r>
            <a:r>
              <a:rPr lang="ru-RU" sz="20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: </a:t>
            </a:r>
            <a:r>
              <a:rPr lang="ru-RU" sz="2000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https://vk.com/id444710087</a:t>
            </a:r>
            <a:r>
              <a:rPr lang="ru-RU" sz="2000" u="sng" dirty="0">
                <a:solidFill>
                  <a:srgbClr val="333333"/>
                </a:solidFill>
                <a:effectLst/>
                <a:ea typeface="Times New Roman" panose="02020603050405020304" pitchFamily="18" charset="0"/>
                <a:hlinkClick r:id="rId2"/>
              </a:rPr>
              <a:t> 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05458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Строковый</a:t>
            </a:r>
            <a:r>
              <a:rPr lang="en-US" b="0" i="0" dirty="0">
                <a:solidFill>
                  <a:srgbClr val="333333"/>
                </a:solidFill>
                <a:effectLst/>
                <a:latin typeface="YS Text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и символьный литералы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i="0" dirty="0">
                <a:solidFill>
                  <a:srgbClr val="333333"/>
                </a:solidFill>
                <a:effectLst/>
              </a:rPr>
              <a:t>Строковый литерал – это последовательность символов заключённую в 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двойные кавычки</a:t>
            </a:r>
            <a:r>
              <a:rPr lang="ru-RU" sz="2000" b="1" dirty="0">
                <a:solidFill>
                  <a:srgbClr val="333333"/>
                </a:solidFill>
              </a:rPr>
              <a:t>:</a:t>
            </a:r>
            <a:r>
              <a:rPr lang="en-US" sz="2000" dirty="0">
                <a:solidFill>
                  <a:srgbClr val="333333"/>
                </a:solidFill>
              </a:rPr>
              <a:t> </a:t>
            </a:r>
            <a:r>
              <a:rPr lang="en-US" sz="2000" b="0" i="0" dirty="0">
                <a:solidFill>
                  <a:srgbClr val="A31515"/>
                </a:solidFill>
                <a:effectLst/>
              </a:rPr>
              <a:t>"Hello, </a:t>
            </a:r>
            <a:r>
              <a:rPr lang="en-US" sz="2000" dirty="0">
                <a:solidFill>
                  <a:srgbClr val="A31515"/>
                </a:solidFill>
              </a:rPr>
              <a:t>World"</a:t>
            </a:r>
            <a:endParaRPr lang="en-US" sz="2000" b="0" i="0" dirty="0">
              <a:solidFill>
                <a:srgbClr val="A31515"/>
              </a:solidFill>
              <a:effectLst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i="0" dirty="0">
                <a:solidFill>
                  <a:srgbClr val="333333"/>
                </a:solidFill>
                <a:effectLst/>
              </a:rPr>
              <a:t>Сырой строковый литерал: </a:t>
            </a:r>
            <a:r>
              <a:rPr lang="en-US" sz="2000" b="0" i="0" dirty="0">
                <a:solidFill>
                  <a:srgbClr val="A31515"/>
                </a:solidFill>
                <a:effectLst/>
              </a:rPr>
              <a:t>R"(Hello "Harlan's" world)"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i="0" dirty="0">
                <a:solidFill>
                  <a:srgbClr val="333333"/>
                </a:solidFill>
                <a:effectLst/>
              </a:rPr>
              <a:t>Символьный литерал – это один или несколько символов заключённые в 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одинарные кавычки</a:t>
            </a:r>
            <a:r>
              <a:rPr lang="ru-RU" sz="2000" b="1" dirty="0">
                <a:solidFill>
                  <a:srgbClr val="333333"/>
                </a:solidFill>
              </a:rPr>
              <a:t>: </a:t>
            </a:r>
            <a:r>
              <a:rPr lang="en-US" sz="2000" dirty="0">
                <a:solidFill>
                  <a:srgbClr val="A31515"/>
                </a:solidFill>
              </a:rPr>
              <a:t>'A',  '\n'</a:t>
            </a:r>
            <a:endParaRPr lang="ru-RU" sz="2000" dirty="0">
              <a:solidFill>
                <a:srgbClr val="A31515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/>
              <a:t>Escape-</a:t>
            </a:r>
            <a:r>
              <a:rPr lang="ru-RU" sz="2000" dirty="0"/>
              <a:t>последовательности</a:t>
            </a:r>
            <a:r>
              <a:rPr lang="en-US" sz="2000" dirty="0"/>
              <a:t> – </a:t>
            </a:r>
            <a:r>
              <a:rPr lang="ru-RU" sz="2000" dirty="0"/>
              <a:t>это управляющая последовательность: </a:t>
            </a:r>
            <a:r>
              <a:rPr lang="en-US" sz="2000" b="0" i="0" dirty="0">
                <a:solidFill>
                  <a:srgbClr val="A31515"/>
                </a:solidFill>
                <a:effectLst/>
              </a:rPr>
              <a:t>"Hello</a:t>
            </a:r>
            <a:r>
              <a:rPr lang="ru-RU" sz="2000" b="0" i="0" dirty="0">
                <a:solidFill>
                  <a:srgbClr val="A31515"/>
                </a:solidFill>
                <a:effectLst/>
              </a:rPr>
              <a:t>\</a:t>
            </a:r>
            <a:r>
              <a:rPr lang="en-US" sz="2000" b="0" i="0" dirty="0" err="1">
                <a:solidFill>
                  <a:srgbClr val="A31515"/>
                </a:solidFill>
                <a:effectLst/>
              </a:rPr>
              <a:t>n</a:t>
            </a:r>
            <a:r>
              <a:rPr lang="en-US" sz="2000" dirty="0" err="1">
                <a:solidFill>
                  <a:srgbClr val="A31515"/>
                </a:solidFill>
              </a:rPr>
              <a:t>World</a:t>
            </a:r>
            <a:r>
              <a:rPr lang="en-US" sz="2000" b="0" i="0" dirty="0">
                <a:solidFill>
                  <a:srgbClr val="A31515"/>
                </a:solidFill>
                <a:effectLst/>
              </a:rPr>
              <a:t>"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>
                <a:hlinkClick r:id="rId2"/>
              </a:rPr>
              <a:t>Подробнее </a:t>
            </a:r>
            <a:r>
              <a:rPr lang="en-US" sz="2000" dirty="0">
                <a:hlinkClick r:id="rId2"/>
              </a:rPr>
              <a:t>-&gt;</a:t>
            </a: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644901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Вывод сообщений об ошибке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3"/>
              </a:rPr>
              <a:t>https://wandbox.org/permlink/cVarPaK0CTP1FOk5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1025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Сброс </a:t>
            </a:r>
            <a:r>
              <a:rPr lang="ru-RU" b="1" i="0" dirty="0">
                <a:effectLst/>
              </a:rPr>
              <a:t>буфера </a:t>
            </a:r>
            <a:r>
              <a:rPr lang="ru-RU" b="1" dirty="0"/>
              <a:t>потока вручную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dirty="0"/>
              <a:t>Символ '\n’ просто переводит вывод на новую строку</a:t>
            </a:r>
            <a:r>
              <a:rPr lang="en-US" sz="2000" dirty="0"/>
              <a:t>;</a:t>
            </a:r>
            <a:r>
              <a:rPr lang="ru-RU" sz="2000" dirty="0"/>
              <a:t> </a:t>
            </a:r>
            <a:r>
              <a:rPr lang="ru-RU" sz="2000" dirty="0" err="1"/>
              <a:t>std</a:t>
            </a:r>
            <a:r>
              <a:rPr lang="ru-RU" sz="2000" dirty="0"/>
              <a:t>::</a:t>
            </a:r>
            <a:r>
              <a:rPr lang="ru-RU" sz="2000" dirty="0" err="1"/>
              <a:t>endl</a:t>
            </a:r>
            <a:r>
              <a:rPr lang="ru-RU" sz="2000" dirty="0"/>
              <a:t> дополнительно выполняет сброс буфера</a:t>
            </a: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std::flush</a:t>
            </a: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std::endl</a:t>
            </a: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157685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Выведите на экран строку: </a:t>
            </a:r>
            <a:r>
              <a:rPr lang="en-US" sz="2000" dirty="0"/>
              <a:t>"</a:t>
            </a:r>
            <a:r>
              <a:rPr lang="ru-RU" sz="2000" dirty="0"/>
              <a:t>Проснись, Нео…</a:t>
            </a:r>
            <a:r>
              <a:rPr lang="en-US" sz="2000" dirty="0"/>
              <a:t>".</a:t>
            </a: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2"/>
              </a:rPr>
              <a:t>https://wandbox.org/permlink/PYdzmMurBeD3cRNh</a:t>
            </a: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586062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Крокозябры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/>
              <a:t>Unix</a:t>
            </a:r>
            <a:r>
              <a:rPr lang="ru-RU" sz="2000" dirty="0"/>
              <a:t>: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/>
              <a:t>Windows: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F07654-27AF-0824-0F2D-7ACA27CD9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83" y="3798888"/>
            <a:ext cx="8116433" cy="19624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D43AE3-18B7-5A11-7D3F-A64814634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583" y="2339995"/>
            <a:ext cx="674464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23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setlocale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600" dirty="0"/>
              <a:t>Магия которая позволяет побороть крокозябры, но работает не всегда.</a:t>
            </a:r>
            <a:endParaRPr lang="en-US" sz="16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600" dirty="0"/>
              <a:t>Это не единственное решение, есть ещё множество вариантов.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600" dirty="0"/>
              <a:t>Исходники должны быть в кодировке 1251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windows.h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ru-RU" sz="1600" b="1" dirty="0"/>
          </a:p>
          <a:p>
            <a:pPr marL="0" indent="0">
              <a:buNone/>
            </a:pPr>
            <a:r>
              <a:rPr lang="ru-RU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SetConsoleCP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1251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    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установка кодовой страницы </a:t>
            </a:r>
            <a:r>
              <a:rPr lang="ru-RU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win-cp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1251 в поток ввода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SetConsoleOutputCP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1251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установка кодовой страницы </a:t>
            </a:r>
            <a:r>
              <a:rPr lang="ru-RU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win-cp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1251 в поток вывода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6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chcp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1251"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600" dirty="0">
              <a:hlinkClick r:id="rId2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dirty="0">
                <a:hlinkClick r:id="rId2"/>
              </a:rPr>
              <a:t>https://wandbox.org/permlink/zEhVfp9IF76ObKvA</a:t>
            </a:r>
            <a:endParaRPr lang="en-US" sz="16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4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4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4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4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809245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Откуда берутся крокозябры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i="0" dirty="0">
                <a:solidFill>
                  <a:srgbClr val="FF0000"/>
                </a:solidFill>
                <a:effectLst/>
              </a:rPr>
              <a:t>Кодировка </a:t>
            </a:r>
            <a:r>
              <a:rPr lang="en-US" sz="2000" i="0" dirty="0">
                <a:solidFill>
                  <a:srgbClr val="FF0000"/>
                </a:solidFill>
                <a:effectLst/>
              </a:rPr>
              <a:t>Windows-1251</a:t>
            </a:r>
            <a:r>
              <a:rPr lang="ru-RU" sz="2000" i="0" dirty="0">
                <a:solidFill>
                  <a:srgbClr val="FF0000"/>
                </a:solidFill>
                <a:effectLst/>
              </a:rPr>
              <a:t> (программа)                                                            </a:t>
            </a:r>
            <a:r>
              <a:rPr lang="ru-RU" sz="2000" i="0" dirty="0">
                <a:solidFill>
                  <a:srgbClr val="0070C0"/>
                </a:solidFill>
                <a:effectLst/>
              </a:rPr>
              <a:t>Кодировка </a:t>
            </a:r>
            <a:r>
              <a:rPr lang="ru-RU" sz="2000" dirty="0">
                <a:solidFill>
                  <a:srgbClr val="0070C0"/>
                </a:solidFill>
              </a:rPr>
              <a:t>866 (консоль)</a:t>
            </a:r>
            <a:endParaRPr lang="en-US" sz="2000" i="0" dirty="0">
              <a:solidFill>
                <a:srgbClr val="0070C0"/>
              </a:solidFill>
              <a:effectLst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FD228D-FE09-5E50-CAD2-8BB2AF71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2297192"/>
            <a:ext cx="8940800" cy="419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12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Напишите программу, которая запрашивает у пользователя имя (т.е. выводит текстовое сообщение с просьбой вести имя), после чего отображает на экране текст: "Привет, {Имя пользователя}".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Имя может состоять из нескольких слов, разделённых пробелом.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2"/>
              </a:rPr>
              <a:t>https://wandbox.org/permlink/31tYRalnrIBFtzOc</a:t>
            </a: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204920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Пробельные символы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Символы пробел, табуляция, перевод строки, возврат каретки, новая страница, вертикальная табуляция и новая строка называются пробельными, поскольку они имеют то же самое назначение, что и пробелы между словами и строками в тексте на естественном языке. Эти символы отделяют друг от друга лексемы, например константы и идентификаторы.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228481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Переменная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687AE9-648B-5C38-768F-B9760C45A9B0}"/>
              </a:ext>
            </a:extLst>
          </p:cNvPr>
          <p:cNvSpPr/>
          <p:nvPr/>
        </p:nvSpPr>
        <p:spPr>
          <a:xfrm>
            <a:off x="5314950" y="3390900"/>
            <a:ext cx="15621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7E18FA-5886-1F24-3A87-5FDA6CDF2944}"/>
              </a:ext>
            </a:extLst>
          </p:cNvPr>
          <p:cNvSpPr txBox="1"/>
          <p:nvPr/>
        </p:nvSpPr>
        <p:spPr>
          <a:xfrm>
            <a:off x="1615290" y="3494157"/>
            <a:ext cx="3281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Идентификатор</a:t>
            </a:r>
            <a:r>
              <a:rPr lang="en-US" sz="2000" dirty="0"/>
              <a:t>/</a:t>
            </a:r>
            <a:r>
              <a:rPr lang="ru-RU" sz="2000" dirty="0"/>
              <a:t>имя</a:t>
            </a:r>
            <a:r>
              <a:rPr lang="en-US" sz="2000" dirty="0"/>
              <a:t> (name)</a:t>
            </a:r>
          </a:p>
          <a:p>
            <a:pPr algn="ctr"/>
            <a:r>
              <a:rPr lang="ru-RU" sz="2000" dirty="0">
                <a:solidFill>
                  <a:schemeClr val="bg2">
                    <a:lumMod val="90000"/>
                  </a:schemeClr>
                </a:solidFill>
              </a:rPr>
              <a:t>может быть 0 или больше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0678E-BA8B-F05A-B3AE-39D8B9DE3143}"/>
              </a:ext>
            </a:extLst>
          </p:cNvPr>
          <p:cNvSpPr txBox="1"/>
          <p:nvPr/>
        </p:nvSpPr>
        <p:spPr>
          <a:xfrm>
            <a:off x="4734120" y="4514334"/>
            <a:ext cx="2723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Адрес (</a:t>
            </a:r>
            <a:r>
              <a:rPr lang="ru-RU" sz="2000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0x7ffd7ca6b9a0</a:t>
            </a:r>
            <a:r>
              <a:rPr lang="ru-RU" sz="20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594B0E-5980-5774-146C-53CD26A05A00}"/>
              </a:ext>
            </a:extLst>
          </p:cNvPr>
          <p:cNvSpPr txBox="1"/>
          <p:nvPr/>
        </p:nvSpPr>
        <p:spPr>
          <a:xfrm>
            <a:off x="4655540" y="2729939"/>
            <a:ext cx="2880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Значение (</a:t>
            </a:r>
            <a:r>
              <a:rPr lang="en-US" sz="2000" dirty="0"/>
              <a:t>"James Bond"</a:t>
            </a:r>
            <a:r>
              <a:rPr lang="ru-RU" sz="20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A398F-2C55-0C1A-B30D-13291DE8F70D}"/>
              </a:ext>
            </a:extLst>
          </p:cNvPr>
          <p:cNvSpPr txBox="1"/>
          <p:nvPr/>
        </p:nvSpPr>
        <p:spPr>
          <a:xfrm>
            <a:off x="7294914" y="3574893"/>
            <a:ext cx="1819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Тип (</a:t>
            </a:r>
            <a:r>
              <a:rPr lang="en-US" sz="2000" dirty="0"/>
              <a:t>std::string</a:t>
            </a:r>
            <a:r>
              <a:rPr lang="ru-RU" sz="20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5D79C-447D-B339-0489-F05F1720E345}"/>
              </a:ext>
            </a:extLst>
          </p:cNvPr>
          <p:cNvSpPr txBox="1"/>
          <p:nvPr/>
        </p:nvSpPr>
        <p:spPr>
          <a:xfrm>
            <a:off x="838200" y="16573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"James Bond"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7246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 курсе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Год поступления студентов: 2021;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Всего: 180 часов = 32 аудиторная работа + 148 самостоятельная работа;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Аудиторная работа: 32 часа = 16 часов лекций + 16 часов практики;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Самостоятельная работа: 148 часов = 112 + 36 (подготовка к экзамену);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Аттестация: экзамен;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Основной язык: С++;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US" sz="2000" dirty="0"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Bef>
                <a:spcPts val="960"/>
              </a:spcBef>
              <a:spcAft>
                <a:spcPts val="800"/>
              </a:spcAft>
              <a:buNone/>
            </a:pPr>
            <a:r>
              <a:rPr lang="ru-RU" sz="2000" i="1" dirty="0">
                <a:effectLst/>
                <a:ea typeface="Times New Roman" panose="02020603050405020304" pitchFamily="18" charset="0"/>
              </a:rPr>
              <a:t>* Академический час - 45 минут, т.е. пол пары. </a:t>
            </a:r>
            <a:r>
              <a:rPr lang="ru-RU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27185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Переменная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239993-7F14-B4DA-F10C-F4EE66EDA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7" y="1347788"/>
            <a:ext cx="90011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65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Переменная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300" dirty="0"/>
              <a:t>Создаём переменные:</a:t>
            </a:r>
            <a:endParaRPr lang="en-US" sz="2300" b="0" dirty="0">
              <a:effectLst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sz="2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"James Bond"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trash;</a:t>
            </a:r>
            <a:endParaRPr lang="ru-RU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300" dirty="0"/>
              <a:t>Модифицируем:</a:t>
            </a:r>
            <a:endParaRPr lang="en-US" sz="2300" b="0" dirty="0">
              <a:effectLst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"James"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43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trash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sz="2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300" dirty="0"/>
              <a:t>Читаем:</a:t>
            </a:r>
            <a:endParaRPr lang="ru-RU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name &lt;&lt; </a:t>
            </a:r>
            <a:r>
              <a:rPr lang="en-US" sz="2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answer &lt;&lt; </a:t>
            </a:r>
            <a:r>
              <a:rPr lang="en-US" sz="2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trash &lt;&lt; </a:t>
            </a:r>
            <a:r>
              <a:rPr lang="en-US" sz="2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pPr marL="0" indent="0">
              <a:buNone/>
            </a:pPr>
            <a:endParaRPr lang="ru-RU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https://wandbox.org/permlink/kaZTchDsod9Tune0</a:t>
            </a:r>
            <a:endParaRPr lang="ru-RU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73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definition rule (ODR)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</a:t>
            </a:r>
            <a:r>
              <a:rPr lang="en-US" sz="2000" b="0" dirty="0">
                <a:effectLst/>
              </a:rPr>
              <a:t>efinition – </a:t>
            </a:r>
            <a:r>
              <a:rPr lang="ru-RU" sz="2000" b="0" dirty="0">
                <a:effectLst/>
              </a:rPr>
              <a:t>определение.</a:t>
            </a:r>
          </a:p>
          <a:p>
            <a:pPr marL="0" indent="0">
              <a:buNone/>
            </a:pPr>
            <a:endParaRPr lang="en-US" sz="2000" b="0" dirty="0">
              <a:effectLst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ошибка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12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Область видимости (</a:t>
            </a:r>
            <a:r>
              <a:rPr lang="en-US" b="1" dirty="0"/>
              <a:t>scope</a:t>
            </a:r>
            <a:r>
              <a:rPr lang="ru-RU" b="1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0" i="0" dirty="0">
                <a:effectLst/>
              </a:rPr>
              <a:t>Каждое </a:t>
            </a:r>
            <a:r>
              <a:rPr lang="ru-RU" sz="2000" b="1" i="0" u="none" strike="noStrike" dirty="0">
                <a:effectLst/>
              </a:rPr>
              <a:t>имя</a:t>
            </a:r>
            <a:r>
              <a:rPr lang="ru-RU" sz="2000" b="0" i="0" dirty="0">
                <a:effectLst/>
              </a:rPr>
              <a:t>, которое появляется в программе на C++ действительно только в пределах некоторой части исходного кода, которая называется его </a:t>
            </a:r>
            <a:r>
              <a:rPr lang="ru-RU" sz="2000" b="0" i="1" dirty="0">
                <a:effectLst/>
              </a:rPr>
              <a:t>областью видимости</a:t>
            </a:r>
            <a:r>
              <a:rPr lang="ru-RU" sz="2000" b="0" i="0" dirty="0">
                <a:effectLst/>
              </a:rPr>
              <a:t>.</a:t>
            </a:r>
          </a:p>
          <a:p>
            <a:pPr marL="0" indent="0" algn="l">
              <a:buNone/>
            </a:pPr>
            <a:r>
              <a:rPr lang="ru-RU" sz="2000" b="0" i="0" dirty="0">
                <a:effectLst/>
              </a:rPr>
              <a:t>В пределах области видимости </a:t>
            </a:r>
            <a:r>
              <a:rPr lang="ru-RU" sz="2000" b="0" i="0" u="none" strike="noStrike" dirty="0">
                <a:effectLst/>
              </a:rPr>
              <a:t>поиск неполного имени</a:t>
            </a:r>
            <a:r>
              <a:rPr lang="ru-RU" sz="2000" b="0" i="0" dirty="0">
                <a:effectLst/>
              </a:rPr>
              <a:t> можно использовать для связывания имени с его объявлением.</a:t>
            </a:r>
          </a:p>
          <a:p>
            <a:pPr marL="0" indent="0" algn="l">
              <a:buNone/>
            </a:pPr>
            <a:r>
              <a:rPr lang="ru-RU" sz="2000" dirty="0"/>
              <a:t>Области видимости могут быть вложены друг в друга.</a:t>
            </a:r>
            <a:endParaRPr lang="ru-RU" sz="2000" b="0" i="0" dirty="0">
              <a:effectLst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https://wandbox.org/permlink/5h6GTJDDUIkgN5gG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847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AA9400-BB26-B88C-DC7D-CC0DAFCB83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Open Sans" panose="020B0606030504020204" pitchFamily="34" charset="0"/>
                  </a:rPr>
                  <a:t>Выведите на экран целое число 1337 и число </a:t>
                </a:r>
                <a14:m>
                  <m:oMath xmlns:m="http://schemas.openxmlformats.org/officeDocument/2006/math">
                    <m:r>
                      <a:rPr kumimoji="0" lang="el-GR" altLang="ru-RU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Open Sans" panose="020B0606030504020204" pitchFamily="34" charset="0"/>
                      </a:rPr>
                      <m:t>𝜋</m:t>
                    </m:r>
                  </m:oMath>
                </a14:m>
                <a:r>
                  <a:rPr kumimoji="0" lang="ru-RU" altLang="ru-RU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Open Sans" panose="020B0606030504020204" pitchFamily="34" charset="0"/>
                  </a:rPr>
                  <a:t> с точностью до </a:t>
                </a:r>
                <a:r>
                  <a:rPr kumimoji="0" lang="en-US" altLang="ru-RU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Open Sans" panose="020B0606030504020204" pitchFamily="34" charset="0"/>
                  </a:rPr>
                  <a:t>2</a:t>
                </a:r>
                <a:r>
                  <a:rPr kumimoji="0" lang="ru-RU" altLang="ru-RU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Open Sans" panose="020B0606030504020204" pitchFamily="34" charset="0"/>
                  </a:rPr>
                  <a:t>го знака после запятой</a:t>
                </a:r>
                <a:r>
                  <a:rPr lang="en-US" altLang="ru-RU" sz="2000" dirty="0">
                    <a:solidFill>
                      <a:schemeClr val="tx1"/>
                    </a:solidFill>
                    <a:ea typeface="Calibri" panose="020F0502020204030204" pitchFamily="34" charset="0"/>
                    <a:cs typeface="Open Sans" panose="020B0606030504020204" pitchFamily="34" charset="0"/>
                  </a:rPr>
                  <a:t>.</a:t>
                </a:r>
                <a:endParaRPr kumimoji="0" lang="ru-RU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r>
                  <a:rPr lang="ru-RU" sz="2000" dirty="0">
                    <a:hlinkClick r:id="rId2"/>
                  </a:rPr>
                  <a:t>Целочисленный литерал</a:t>
                </a:r>
                <a:endParaRPr lang="ru-RU" sz="2000" dirty="0"/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r>
                  <a:rPr lang="ru-RU" sz="2000" dirty="0">
                    <a:solidFill>
                      <a:schemeClr val="tx1"/>
                    </a:solidFill>
                    <a:hlinkClick r:id="rId3"/>
                  </a:rPr>
                  <a:t>Вещественный литерал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r>
                  <a:rPr lang="ru-RU" sz="2000" dirty="0">
                    <a:solidFill>
                      <a:schemeClr val="tx1"/>
                    </a:solidFill>
                    <a:hlinkClick r:id="rId4"/>
                  </a:rPr>
                  <a:t>Манипуляторы вывода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dirty="0"/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dirty="0"/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r>
                  <a:rPr lang="en-US" sz="2000" dirty="0">
                    <a:hlinkClick r:id="rId5"/>
                  </a:rPr>
                  <a:t>https://wandbox.org/permlink/D43p9IH5dnVrMhat</a:t>
                </a:r>
                <a:endParaRPr lang="ru-RU" sz="2000" dirty="0"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AA9400-BB26-B88C-DC7D-CC0DAFCB83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 l="-638" t="-700" b="-5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548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ea typeface="Calibri" panose="020F0502020204030204" pitchFamily="34" charset="0"/>
                <a:cs typeface="Open Sans" panose="020B0606030504020204" pitchFamily="34" charset="0"/>
              </a:rPr>
              <a:t>Пользователь через пробел вводит два числа. Первое целое, а второе вещественное. Нужно получить эти числа и вывести их в обратном порядке (сначала 2е, затем 1е)</a:t>
            </a:r>
            <a:endParaRPr lang="ru-RU" sz="2000" dirty="0">
              <a:solidFill>
                <a:schemeClr val="tx1"/>
              </a:solidFill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b="0" i="0" dirty="0" err="1">
                <a:solidFill>
                  <a:srgbClr val="000000"/>
                </a:solidFill>
                <a:effectLst/>
                <a:hlinkClick r:id="rId2"/>
              </a:rPr>
              <a:t>stoi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b="0" i="0" dirty="0" err="1">
                <a:solidFill>
                  <a:srgbClr val="000000"/>
                </a:solidFill>
                <a:effectLst/>
                <a:hlinkClick r:id="rId3"/>
              </a:rPr>
              <a:t>stod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b="0" i="0" dirty="0" err="1">
                <a:solidFill>
                  <a:srgbClr val="000000"/>
                </a:solidFill>
                <a:effectLst/>
                <a:hlinkClick r:id="rId4"/>
              </a:rPr>
              <a:t>to_string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hlinkClick r:id="rId5"/>
              </a:rPr>
              <a:t>auto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6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6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6"/>
              </a:rPr>
              <a:t>https://wandbox.org/permlink/tGt5JH6N6ihdX5TI</a:t>
            </a: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7"/>
              </a:rPr>
              <a:t>https://wandbox.org/permlink/AGSfq3yuvR3gulz5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4680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</a:t>
            </a:r>
            <a:r>
              <a:rPr lang="en-US" b="1" dirty="0"/>
              <a:t>6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ea typeface="Calibri" panose="020F0502020204030204" pitchFamily="34" charset="0"/>
                <a:cs typeface="Open Sans" panose="020B0606030504020204" pitchFamily="34" charset="0"/>
              </a:rPr>
              <a:t>Дана строка, в которой, через запятую перечислены 3 суммы в рублях. Все числа целые, без копеек. После числа, без пробела, написано слово </a:t>
            </a:r>
            <a:r>
              <a:rPr lang="ru-RU" altLang="ru-RU" sz="2000" b="1" dirty="0">
                <a:ea typeface="Calibri" panose="020F0502020204030204" pitchFamily="34" charset="0"/>
                <a:cs typeface="Open Sans" panose="020B0606030504020204" pitchFamily="34" charset="0"/>
              </a:rPr>
              <a:t>рубль</a:t>
            </a:r>
            <a:r>
              <a:rPr lang="ru-RU" altLang="ru-RU" sz="2000" dirty="0">
                <a:ea typeface="Calibri" panose="020F0502020204030204" pitchFamily="34" charset="0"/>
                <a:cs typeface="Open Sans" panose="020B0606030504020204" pitchFamily="34" charset="0"/>
              </a:rPr>
              <a:t> в соответствующем падеже. Например: "20рублей, 1рубль, 25рублей". Выведите итоговую сумму денег на экран (просто число).</a:t>
            </a:r>
            <a:endParaRPr lang="ru-RU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DejaVuSans"/>
                <a:hlinkClick r:id="rId2"/>
              </a:rPr>
              <a:t>ignore</a:t>
            </a:r>
            <a:endParaRPr lang="en-US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>
                <a:solidFill>
                  <a:srgbClr val="000000"/>
                </a:solidFill>
                <a:latin typeface="DejaVuSans"/>
                <a:hlinkClick r:id="rId3"/>
              </a:rPr>
              <a:t>Арифметические операции</a:t>
            </a:r>
            <a:endParaRPr lang="ru-RU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4"/>
              </a:rPr>
              <a:t>https://wandbox.org/permlink/w5orQu7iTxO83Emv</a:t>
            </a: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5"/>
              </a:rPr>
              <a:t>https://wandbox.org/permlink/tms9z0eFCpPHYDJa</a:t>
            </a: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6"/>
              </a:rPr>
              <a:t>https://wandbox.org/permlink/c6xsZrWvUbXUTm7K</a:t>
            </a: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273508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</a:t>
            </a:r>
            <a:r>
              <a:rPr lang="en-US" b="1" dirty="0"/>
              <a:t>7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AA9400-BB26-B88C-DC7D-CC0DAFCB83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ru-RU" altLang="ru-RU" sz="2000" dirty="0">
                    <a:ea typeface="Calibri" panose="020F0502020204030204" pitchFamily="34" charset="0"/>
                    <a:cs typeface="Open Sans" panose="020B0606030504020204" pitchFamily="34" charset="0"/>
                  </a:rPr>
                  <a:t>Существует лотерея в которой можно выиграть джекпот угадав 6 номеров из 36 доступных. Максимум в билете можно отметить 6 номеров (то есть нужно угадать все выпавшие). Определите вероятность выиграть джекпот: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ru-RU" sz="20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ru-RU" altLang="ru-RU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num>
                      <m:den>
                        <m:r>
                          <a:rPr lang="ru-RU" altLang="ru-RU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36</m:t>
                        </m:r>
                      </m:den>
                    </m:f>
                    <m:r>
                      <a:rPr lang="en-US" alt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Open Sans" panose="020B0606030504020204" pitchFamily="34" charset="0"/>
                      </a:rPr>
                      <m:t>∙</m:t>
                    </m:r>
                    <m:f>
                      <m:fPr>
                        <m:ctrlPr>
                          <a:rPr lang="en-US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ru-RU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num>
                      <m:den>
                        <m:r>
                          <a:rPr lang="ru-RU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3</m:t>
                        </m:r>
                        <m:r>
                          <a:rPr lang="ru-RU" altLang="ru-RU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5</m:t>
                        </m:r>
                      </m:den>
                    </m:f>
                    <m:r>
                      <a:rPr lang="en-US" alt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Open Sans" panose="020B0606030504020204" pitchFamily="34" charset="0"/>
                      </a:rPr>
                      <m:t>∙</m:t>
                    </m:r>
                    <m:f>
                      <m:fPr>
                        <m:ctrlPr>
                          <a:rPr lang="en-US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ru-RU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num>
                      <m:den>
                        <m:r>
                          <a:rPr lang="ru-RU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3</m:t>
                        </m:r>
                        <m:r>
                          <a:rPr lang="ru-RU" altLang="ru-RU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ru-RU" sz="2000" dirty="0">
                    <a:ea typeface="Calibri" panose="020F0502020204030204" pitchFamily="34" charset="0"/>
                    <a:cs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Open Sans" panose="020B0606030504020204" pitchFamily="34" charset="0"/>
                      </a:rPr>
                      <m:t>∙</m:t>
                    </m:r>
                    <m:f>
                      <m:fPr>
                        <m:ctrlPr>
                          <a:rPr lang="en-US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ru-RU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num>
                      <m:den>
                        <m:r>
                          <a:rPr lang="ru-RU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3</m:t>
                        </m:r>
                        <m:r>
                          <a:rPr lang="ru-RU" altLang="ru-RU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ru-RU" sz="2000" dirty="0">
                    <a:ea typeface="Calibri" panose="020F0502020204030204" pitchFamily="34" charset="0"/>
                    <a:cs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Open Sans" panose="020B0606030504020204" pitchFamily="34" charset="0"/>
                      </a:rPr>
                      <m:t>∙</m:t>
                    </m:r>
                    <m:f>
                      <m:fPr>
                        <m:ctrlPr>
                          <a:rPr lang="en-US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ru-RU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num>
                      <m:den>
                        <m:r>
                          <a:rPr lang="ru-RU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3</m:t>
                        </m:r>
                        <m:r>
                          <a:rPr lang="ru-RU" altLang="ru-RU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ru-RU" sz="2000" dirty="0">
                    <a:ea typeface="Calibri" panose="020F0502020204030204" pitchFamily="34" charset="0"/>
                    <a:cs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Open Sans" panose="020B0606030504020204" pitchFamily="34" charset="0"/>
                      </a:rPr>
                      <m:t>∙</m:t>
                    </m:r>
                    <m:f>
                      <m:fPr>
                        <m:ctrlPr>
                          <a:rPr lang="en-US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ru-RU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num>
                      <m:den>
                        <m:r>
                          <a:rPr lang="ru-RU" alt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3</m:t>
                        </m:r>
                        <m:r>
                          <a:rPr lang="ru-RU" altLang="ru-RU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ru-RU" sz="2000" b="0" i="0" dirty="0">
                    <a:solidFill>
                      <a:srgbClr val="000000"/>
                    </a:solidFill>
                    <a:effectLst/>
                    <a:latin typeface="DejaVuSans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1 402 410 240</m:t>
                        </m:r>
                      </m:den>
                    </m:f>
                  </m:oMath>
                </a14:m>
                <a:endParaRPr lang="ru-RU" sz="2000" b="0" i="0" dirty="0">
                  <a:solidFill>
                    <a:srgbClr val="000000"/>
                  </a:solidFill>
                  <a:effectLst/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dirty="0">
                  <a:solidFill>
                    <a:srgbClr val="000000"/>
                  </a:solidFill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r>
                  <a:rPr lang="ru-RU" sz="2000" dirty="0">
                    <a:solidFill>
                      <a:srgbClr val="000000"/>
                    </a:solidFill>
                    <a:latin typeface="DejaVuSans"/>
                    <a:hlinkClick r:id="rId2"/>
                  </a:rPr>
                  <a:t>Переполнение</a:t>
                </a:r>
                <a:endParaRPr lang="ru-RU" sz="2000" b="0" i="0" dirty="0">
                  <a:solidFill>
                    <a:srgbClr val="000000"/>
                  </a:solidFill>
                  <a:effectLst/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r>
                  <a:rPr lang="ru-RU" sz="2000" dirty="0">
                    <a:solidFill>
                      <a:srgbClr val="000000"/>
                    </a:solidFill>
                    <a:latin typeface="DejaVuSans"/>
                    <a:hlinkClick r:id="rId3"/>
                  </a:rPr>
                  <a:t>Неопределённое поведение</a:t>
                </a:r>
                <a:endParaRPr lang="ru-RU" sz="2000" dirty="0">
                  <a:solidFill>
                    <a:srgbClr val="000000"/>
                  </a:solidFill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r>
                  <a:rPr lang="en-US" sz="2000" dirty="0" err="1">
                    <a:solidFill>
                      <a:srgbClr val="000000"/>
                    </a:solidFill>
                    <a:latin typeface="DejaVuSans"/>
                    <a:hlinkClick r:id="rId4"/>
                  </a:rPr>
                  <a:t>numeric_limits</a:t>
                </a:r>
                <a:endParaRPr lang="ru-RU" sz="2000" dirty="0">
                  <a:solidFill>
                    <a:srgbClr val="000000"/>
                  </a:solidFill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r>
                  <a:rPr lang="en-US" sz="2000" b="0" i="0" dirty="0" err="1">
                    <a:solidFill>
                      <a:srgbClr val="000000"/>
                    </a:solidFill>
                    <a:effectLst/>
                    <a:latin typeface="DejaVuSans"/>
                    <a:hlinkClick r:id="rId5"/>
                  </a:rPr>
                  <a:t>sizeof</a:t>
                </a:r>
                <a:endParaRPr lang="en-US" sz="2000" b="0" i="0" dirty="0">
                  <a:solidFill>
                    <a:srgbClr val="000000"/>
                  </a:solidFill>
                  <a:effectLst/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dirty="0">
                  <a:solidFill>
                    <a:srgbClr val="000000"/>
                  </a:solidFill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b="0" i="0" dirty="0">
                  <a:solidFill>
                    <a:srgbClr val="000000"/>
                  </a:solidFill>
                  <a:effectLst/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dirty="0">
                  <a:solidFill>
                    <a:srgbClr val="000000"/>
                  </a:solidFill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b="0" i="0" dirty="0">
                  <a:solidFill>
                    <a:srgbClr val="000000"/>
                  </a:solidFill>
                  <a:effectLst/>
                  <a:latin typeface="DejaVuSans"/>
                </a:endParaRPr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r>
                  <a:rPr lang="en-US" sz="2000" dirty="0">
                    <a:hlinkClick r:id="rId6"/>
                  </a:rPr>
                  <a:t>https://wandbox.org/permlink/2mk5vioEK8DXFR1J</a:t>
                </a:r>
                <a:endParaRPr lang="ru-RU" sz="2000" dirty="0"/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dirty="0"/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dirty="0"/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dirty="0"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AA9400-BB26-B88C-DC7D-CC0DAFCB83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638" t="-700" b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403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</a:t>
            </a:r>
            <a:r>
              <a:rPr lang="en-US" b="1" dirty="0"/>
              <a:t>8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AA9400-BB26-B88C-DC7D-CC0DAFCB83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ru-RU" altLang="ru-RU" sz="2000" dirty="0">
                    <a:ea typeface="Calibri" panose="020F0502020204030204" pitchFamily="34" charset="0"/>
                    <a:cs typeface="Open Sans" panose="020B0606030504020204" pitchFamily="34" charset="0"/>
                  </a:rPr>
                  <a:t>Вычислите результат выражения: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000" i="1" smtClean="0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altLang="ru-RU" sz="2000" b="0" i="1" smtClean="0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b="0" i="1" smtClean="0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ru-RU" sz="2000" b="0" i="1" smtClean="0">
                        <a:latin typeface="Cambria Math" panose="02040503050406030204" pitchFamily="18" charset="0"/>
                        <a:cs typeface="Open Sans" panose="020B0606030504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ru-RU" sz="2000" b="0" i="1" smtClean="0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altLang="ru-RU" sz="2000" b="0" i="1" smtClean="0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ru-RU" sz="2000" b="0" i="1" smtClean="0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 panose="020B0606030504020204" pitchFamily="34" charset="0"/>
                      </a:rPr>
                      <m:t>∙</m:t>
                    </m:r>
                    <m:r>
                      <a:rPr lang="en-US" altLang="ru-RU" sz="2000" b="0" i="1" smtClean="0">
                        <a:latin typeface="Cambria Math" panose="02040503050406030204" pitchFamily="18" charset="0"/>
                        <a:cs typeface="Open Sans" panose="020B0606030504020204" pitchFamily="34" charset="0"/>
                      </a:rPr>
                      <m:t>𝑡</m:t>
                    </m:r>
                    <m:r>
                      <a:rPr lang="en-US" altLang="ru-RU" sz="2000" b="0" i="1" smtClean="0">
                        <a:latin typeface="Cambria Math" panose="02040503050406030204" pitchFamily="18" charset="0"/>
                        <a:cs typeface="Open Sans" panose="020B0606030504020204" pitchFamily="34" charset="0"/>
                      </a:rPr>
                      <m:t>+</m:t>
                    </m:r>
                    <m:f>
                      <m:fPr>
                        <m:ctrlPr>
                          <a:rPr lang="en-US" altLang="ru-RU" sz="2000" b="0" i="1" smtClean="0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sz="2000" b="0" i="1" smtClean="0">
                                <a:latin typeface="Cambria Math" panose="02040503050406030204" pitchFamily="18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ru-RU" sz="2000" b="0" i="1" smtClean="0">
                                <a:latin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ru-RU" sz="2000" b="0" i="1" smtClean="0">
                                <a:latin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∙</m:t>
                        </m:r>
                        <m:r>
                          <a:rPr lang="en-US" alt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𝑡</m:t>
                        </m:r>
                      </m:num>
                      <m:den>
                        <m:r>
                          <a:rPr lang="en-US" altLang="ru-RU" sz="2000" b="0" i="1" smtClean="0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altLang="ru-RU" sz="2000" dirty="0">
                    <a:ea typeface="Calibri" panose="020F0502020204030204" pitchFamily="34" charset="0"/>
                    <a:cs typeface="Open Sans" panose="020B0606030504020204" pitchFamily="34" charset="0"/>
                  </a:rPr>
                  <a:t> и выведите его на экран, с точностью 4 значащих цифры, при условии, что a = 9.8. Остальные данные вводятся пользователем в порядке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000" i="1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altLang="ru-RU" sz="2000" i="1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i="1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ru-RU" sz="2000" b="0" i="1" smtClean="0">
                        <a:latin typeface="Cambria Math" panose="02040503050406030204" pitchFamily="18" charset="0"/>
                        <a:cs typeface="Open Sans" panose="020B0606030504020204" pitchFamily="34" charset="0"/>
                      </a:rPr>
                      <m:t>,  </m:t>
                    </m:r>
                    <m:sSub>
                      <m:sSubPr>
                        <m:ctrlPr>
                          <a:rPr lang="en-US" altLang="ru-RU" sz="2000" i="1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altLang="ru-RU" sz="2000" i="1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ru-RU" sz="2000" i="1"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ru-RU" sz="2000" b="0" i="1" smtClean="0">
                        <a:latin typeface="Cambria Math" panose="02040503050406030204" pitchFamily="18" charset="0"/>
                        <a:cs typeface="Open Sans" panose="020B0606030504020204" pitchFamily="34" charset="0"/>
                      </a:rPr>
                      <m:t>,  </m:t>
                    </m:r>
                    <m:r>
                      <a:rPr lang="en-US" altLang="ru-RU" sz="2000" i="1">
                        <a:latin typeface="Cambria Math" panose="02040503050406030204" pitchFamily="18" charset="0"/>
                        <a:cs typeface="Open Sans" panose="020B0606030504020204" pitchFamily="34" charset="0"/>
                      </a:rPr>
                      <m:t>𝑡</m:t>
                    </m:r>
                    <m:r>
                      <a:rPr lang="en-US" altLang="ru-RU" sz="2000" i="1">
                        <a:latin typeface="Cambria Math" panose="02040503050406030204" pitchFamily="18" charset="0"/>
                        <a:cs typeface="Open Sans" panose="020B0606030504020204" pitchFamily="34" charset="0"/>
                      </a:rPr>
                      <m:t> </m:t>
                    </m:r>
                  </m:oMath>
                </a14:m>
                <a:r>
                  <a:rPr lang="ru-RU" altLang="ru-RU" sz="2000" dirty="0">
                    <a:ea typeface="Calibri" panose="020F0502020204030204" pitchFamily="34" charset="0"/>
                    <a:cs typeface="Open Sans" panose="020B0606030504020204" pitchFamily="34" charset="0"/>
                  </a:rPr>
                  <a:t>каждое значение в отдельной строке.</a:t>
                </a:r>
                <a:endParaRPr lang="ru-RU" sz="2000" b="0" i="0" dirty="0">
                  <a:solidFill>
                    <a:srgbClr val="000000"/>
                  </a:solidFill>
                  <a:effectLst/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dirty="0">
                  <a:solidFill>
                    <a:srgbClr val="000000"/>
                  </a:solidFill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dirty="0">
                  <a:solidFill>
                    <a:srgbClr val="000000"/>
                  </a:solidFill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b="0" i="0" dirty="0">
                  <a:solidFill>
                    <a:srgbClr val="000000"/>
                  </a:solidFill>
                  <a:effectLst/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dirty="0">
                  <a:solidFill>
                    <a:srgbClr val="000000"/>
                  </a:solidFill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b="0" i="0" dirty="0">
                  <a:solidFill>
                    <a:srgbClr val="000000"/>
                  </a:solidFill>
                  <a:effectLst/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dirty="0">
                  <a:solidFill>
                    <a:srgbClr val="000000"/>
                  </a:solidFill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b="0" i="0" dirty="0">
                  <a:solidFill>
                    <a:srgbClr val="000000"/>
                  </a:solidFill>
                  <a:effectLst/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b="0" i="0" dirty="0">
                  <a:solidFill>
                    <a:srgbClr val="000000"/>
                  </a:solidFill>
                  <a:effectLst/>
                  <a:latin typeface="DejaVuSans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b="0" i="0" dirty="0">
                  <a:solidFill>
                    <a:srgbClr val="000000"/>
                  </a:solidFill>
                  <a:effectLst/>
                  <a:latin typeface="DejaVuSans"/>
                </a:endParaRPr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r>
                  <a:rPr lang="en-US" sz="2000" dirty="0">
                    <a:hlinkClick r:id="rId2"/>
                  </a:rPr>
                  <a:t>https://wandbox.org/permlink/c5B7bnP8RGY9NTg0</a:t>
                </a:r>
                <a:endParaRPr lang="ru-RU" sz="2000" dirty="0"/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dirty="0"/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en-US" sz="2000" dirty="0"/>
              </a:p>
              <a:p>
                <a:pPr marL="0" lvl="0" indent="0" algn="l">
                  <a:lnSpc>
                    <a:spcPct val="150000"/>
                  </a:lnSpc>
                  <a:spcBef>
                    <a:spcPts val="0"/>
                  </a:spcBef>
                  <a:buSzPts val="1000"/>
                  <a:buNone/>
                  <a:tabLst>
                    <a:tab pos="457200" algn="l"/>
                  </a:tabLst>
                </a:pPr>
                <a:endParaRPr lang="ru-RU" sz="2000" dirty="0"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AA9400-BB26-B88C-DC7D-CC0DAFCB83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38" b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32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9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ea typeface="Calibri" panose="020F0502020204030204" pitchFamily="34" charset="0"/>
                <a:cs typeface="Open Sans" panose="020B0606030504020204" pitchFamily="34" charset="0"/>
              </a:rPr>
              <a:t>Дана пара целых чисел. Нужно разделить первое на второе и вернуть результат округлённый до ближайшего целого.</a:t>
            </a:r>
            <a:endParaRPr lang="en-US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DejaVuSans"/>
                <a:hlinkClick r:id="rId2"/>
              </a:rPr>
              <a:t>round</a:t>
            </a:r>
            <a:endParaRPr lang="ru-RU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b="0" i="0" dirty="0">
                <a:solidFill>
                  <a:srgbClr val="000000"/>
                </a:solidFill>
                <a:effectLst/>
                <a:latin typeface="DejaVuSans"/>
                <a:hlinkClick r:id="rId3"/>
              </a:rPr>
              <a:t>Явное преобразование типов</a:t>
            </a:r>
            <a:endParaRPr lang="ru-RU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4"/>
              </a:rPr>
              <a:t>https://wandbox.org/permlink/KB3rXoIEaAlxM1XO</a:t>
            </a: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68666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EF6D4F-09D6-7D5F-727D-DF6344A19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84" y="557133"/>
            <a:ext cx="7563431" cy="574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631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</a:t>
            </a:r>
            <a:r>
              <a:rPr lang="en-US" b="1" dirty="0"/>
              <a:t>10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ea typeface="Calibri" panose="020F0502020204030204" pitchFamily="34" charset="0"/>
                <a:cs typeface="Open Sans" panose="020B0606030504020204" pitchFamily="34" charset="0"/>
              </a:rPr>
              <a:t>На вход подаются два числа разделённые пробелом. Сравните их, и выведите на экран </a:t>
            </a:r>
            <a:r>
              <a:rPr lang="ru-RU" altLang="ru-RU" sz="2000" b="1" dirty="0" err="1">
                <a:ea typeface="Calibri" panose="020F0502020204030204" pitchFamily="34" charset="0"/>
                <a:cs typeface="Open Sans" panose="020B0606030504020204" pitchFamily="34" charset="0"/>
              </a:rPr>
              <a:t>true</a:t>
            </a:r>
            <a:r>
              <a:rPr lang="ru-RU" altLang="ru-RU" sz="2000" dirty="0">
                <a:ea typeface="Calibri" panose="020F0502020204030204" pitchFamily="34" charset="0"/>
                <a:cs typeface="Open Sans" panose="020B0606030504020204" pitchFamily="34" charset="0"/>
              </a:rPr>
              <a:t>, если первое число больше второго и </a:t>
            </a:r>
            <a:r>
              <a:rPr lang="ru-RU" altLang="ru-RU" sz="2000" b="1" dirty="0" err="1">
                <a:ea typeface="Calibri" panose="020F0502020204030204" pitchFamily="34" charset="0"/>
                <a:cs typeface="Open Sans" panose="020B0606030504020204" pitchFamily="34" charset="0"/>
              </a:rPr>
              <a:t>false</a:t>
            </a:r>
            <a:r>
              <a:rPr lang="ru-RU" altLang="ru-RU" sz="2000" dirty="0">
                <a:ea typeface="Calibri" panose="020F0502020204030204" pitchFamily="34" charset="0"/>
                <a:cs typeface="Open Sans" panose="020B0606030504020204" pitchFamily="34" charset="0"/>
              </a:rPr>
              <a:t>, для остальных случаев</a:t>
            </a:r>
            <a:r>
              <a:rPr lang="en-US" altLang="ru-RU" sz="2000" dirty="0">
                <a:ea typeface="Calibri" panose="020F0502020204030204" pitchFamily="34" charset="0"/>
                <a:cs typeface="Open Sans" panose="020B0606030504020204" pitchFamily="34" charset="0"/>
              </a:rPr>
              <a:t>.</a:t>
            </a:r>
            <a:endParaRPr lang="en-US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b="0" i="0" dirty="0">
                <a:solidFill>
                  <a:srgbClr val="000000"/>
                </a:solidFill>
                <a:effectLst/>
                <a:latin typeface="DejaVuSans"/>
                <a:hlinkClick r:id="rId2"/>
              </a:rPr>
              <a:t>Операторы сравнения</a:t>
            </a:r>
            <a:endParaRPr lang="en-US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DejaVu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3"/>
              </a:rPr>
              <a:t>https://wandbox.org/permlink/DOn1wkQdRayd8t32</a:t>
            </a:r>
            <a:endParaRPr lang="ru-RU" sz="20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880088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assert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dirty="0"/>
              <a:t>Позволяет </a:t>
            </a:r>
            <a:r>
              <a:rPr lang="ru-RU" sz="2000" i="0" dirty="0">
                <a:effectLst/>
              </a:rPr>
              <a:t>проверять утверждения. Эта конструкция может автоматически сигнализировать в случае, если переданное ей утверждение ложное (</a:t>
            </a:r>
            <a:r>
              <a:rPr lang="en-US" sz="2000" dirty="0"/>
              <a:t>false</a:t>
            </a:r>
            <a:r>
              <a:rPr lang="ru-RU" sz="2000" i="0" dirty="0">
                <a:effectLst/>
              </a:rPr>
              <a:t>), что обычно приводит к аварийному завершению программы с указанием места обнаружения некорректных данных.</a:t>
            </a:r>
            <a:endParaRPr lang="en-US" altLang="ru-RU" sz="2000" dirty="0">
              <a:ea typeface="Calibri" panose="020F0502020204030204" pitchFamily="34" charset="0"/>
              <a:cs typeface="Open Sans" panose="020B0606030504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>
              <a:solidFill>
                <a:srgbClr val="0563C1"/>
              </a:solidFill>
              <a:ea typeface="Calibri" panose="020F0502020204030204" pitchFamily="34" charset="0"/>
              <a:cs typeface="Open Sans" panose="020B0606030504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>
              <a:solidFill>
                <a:srgbClr val="0563C1"/>
              </a:solidFill>
              <a:ea typeface="Calibri" panose="020F0502020204030204" pitchFamily="34" charset="0"/>
              <a:cs typeface="Open Sans" panose="020B0606030504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>
              <a:solidFill>
                <a:srgbClr val="0563C1"/>
              </a:solidFill>
              <a:ea typeface="Calibri" panose="020F0502020204030204" pitchFamily="34" charset="0"/>
              <a:cs typeface="Open Sans" panose="020B0606030504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0563C1"/>
                </a:solidFill>
                <a:ea typeface="Calibri" panose="020F0502020204030204" pitchFamily="34" charset="0"/>
                <a:cs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lang="en-US" altLang="ru-RU" sz="2000" dirty="0">
                <a:ea typeface="Calibri" panose="020F0502020204030204" pitchFamily="34" charset="0"/>
                <a:cs typeface="Open Sans" panose="020B0606030504020204" pitchFamily="34" charset="0"/>
                <a:hlinkClick r:id="rId2"/>
              </a:rPr>
              <a:t>ssert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 err="1">
                <a:solidFill>
                  <a:srgbClr val="000000"/>
                </a:solidFill>
                <a:hlinkClick r:id="rId3"/>
              </a:rPr>
              <a:t>static_assert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b="0" i="0">
                <a:solidFill>
                  <a:srgbClr val="000000"/>
                </a:solidFill>
                <a:effectLst/>
                <a:hlinkClick r:id="rId4"/>
              </a:rPr>
              <a:t>https</a:t>
            </a:r>
            <a:r>
              <a:rPr lang="en-US" sz="1600" b="0" i="0" dirty="0">
                <a:solidFill>
                  <a:srgbClr val="000000"/>
                </a:solidFill>
                <a:effectLst/>
                <a:hlinkClick r:id="rId4"/>
              </a:rPr>
              <a:t>://wandbox.org/permlink/m3cKnUElYupToS16</a:t>
            </a:r>
            <a:endParaRPr lang="ru-RU" sz="1600" b="0" i="0" dirty="0">
              <a:solidFill>
                <a:srgbClr val="000000"/>
              </a:solidFill>
              <a:effectLst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dirty="0">
                <a:hlinkClick r:id="rId5"/>
              </a:rPr>
              <a:t>https://wandbox.org/permlink/8owSOyhi66nxgwdY</a:t>
            </a:r>
            <a:endParaRPr lang="en-US" sz="16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dirty="0">
                <a:hlinkClick r:id="rId6"/>
              </a:rPr>
              <a:t>https://github.com/MikeMirzayanov/testlib/blob/7fd543d7e6ae36a04bb382c5ebb4eee254362c6a/testlib.h#L4304</a:t>
            </a:r>
            <a:endParaRPr lang="en-US" sz="16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316302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solidFill>
                  <a:srgbClr val="000000"/>
                </a:solidFill>
                <a:latin typeface="DejaVuSans"/>
              </a:rPr>
              <a:t>Инструменты</a:t>
            </a:r>
            <a:endParaRPr lang="en-US" b="0" i="0" dirty="0">
              <a:solidFill>
                <a:srgbClr val="000000"/>
              </a:solidFill>
              <a:effectLst/>
              <a:latin typeface="DejaVuSan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i="0" dirty="0">
                <a:effectLst/>
              </a:rPr>
              <a:t>Visual Studio Code</a:t>
            </a:r>
            <a:r>
              <a:rPr lang="ru-RU" sz="2000" i="0" dirty="0">
                <a:effectLst/>
              </a:rPr>
              <a:t>: </a:t>
            </a:r>
            <a:r>
              <a:rPr lang="en-US" sz="2000" i="0" dirty="0">
                <a:effectLst/>
                <a:hlinkClick r:id="rId2"/>
              </a:rPr>
              <a:t>https://code.visualstudio.com/</a:t>
            </a:r>
            <a:endParaRPr lang="ru-RU" sz="2000" i="0" dirty="0"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Visual Studio Community</a:t>
            </a:r>
            <a:r>
              <a:rPr lang="ru-RU" sz="2000" dirty="0"/>
              <a:t>: </a:t>
            </a:r>
            <a:r>
              <a:rPr lang="en-US" sz="2000" dirty="0">
                <a:hlinkClick r:id="rId3"/>
              </a:rPr>
              <a:t>https://visualstudio.microsoft.com/ru/vs/community/</a:t>
            </a:r>
            <a:endParaRPr lang="ru-RU" sz="2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git: </a:t>
            </a:r>
            <a:r>
              <a:rPr lang="en-US" sz="2000" dirty="0">
                <a:hlinkClick r:id="rId4"/>
              </a:rPr>
              <a:t>https://git-scm.com/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784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Материалы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Курс на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мудле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: </a:t>
            </a:r>
            <a:r>
              <a:rPr lang="ru-RU" sz="2000" u="none" strike="noStrike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2"/>
              </a:rPr>
              <a:t>https://moodle.cfuv.ru/course/view.php?id=21690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Материалы на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GitHub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https://github.com/VladimirChabanov/alg_and_prog_2year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5787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оценивания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Фрагмент приказа №135 от 11.02.2020 "Об утверждении Порядка применения </a:t>
            </a:r>
            <a:r>
              <a:rPr lang="ru-RU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балльно</a:t>
            </a: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-рейтинговой системы оценивания успеваемости обучающихся по программам ВО в ФГАОУ ВО "КФУ им. В.И. Вернадского":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0F4D77-D1C0-ED1C-0874-F59144E5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993" y="3429000"/>
            <a:ext cx="924401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9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оценивания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3AE88CF-65C6-2E12-71F0-14136FEC9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562" y="1690688"/>
            <a:ext cx="9286875" cy="4357688"/>
          </a:xfrm>
        </p:spPr>
      </p:pic>
    </p:spTree>
    <p:extLst>
      <p:ext uri="{BB962C8B-B14F-4D97-AF65-F5344CB8AC3E}">
        <p14:creationId xmlns:p14="http://schemas.microsoft.com/office/powerpoint/2010/main" val="289680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оценивания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823742-7A28-9D53-41AF-6A54FEAE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991344"/>
            <a:ext cx="92583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4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оценивания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Балл за </a:t>
            </a:r>
            <a:r>
              <a:rPr lang="ru-RU" sz="2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работу в семестре </a:t>
            </a: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определяется как сумма баллов по всем контрольным точкам (55 баллов) + бонусные баллы (5 баллов):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Лекционные занятия: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Тест после пары: 4 балла;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Практические занятия: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Посещение: 4 балла;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Тест в начале пары: 8 баллов;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Тест после пары: 4 балла;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Решение задач: 30 баллов;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Выполнение кейса: 5 баллов;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Бонус: 5 баллов (дополнительно начисляются за выполнение кейса).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7736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</TotalTime>
  <Words>1609</Words>
  <Application>Microsoft Office PowerPoint</Application>
  <PresentationFormat>Широкоэкранный</PresentationFormat>
  <Paragraphs>309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Consolas</vt:lpstr>
      <vt:lpstr>Courier New</vt:lpstr>
      <vt:lpstr>DejaVuSans</vt:lpstr>
      <vt:lpstr>Symbol</vt:lpstr>
      <vt:lpstr>YS Text</vt:lpstr>
      <vt:lpstr>Тема Office</vt:lpstr>
      <vt:lpstr>Алгоритмизация и программирование</vt:lpstr>
      <vt:lpstr>О преподавателях</vt:lpstr>
      <vt:lpstr>О курсе</vt:lpstr>
      <vt:lpstr>Презентация PowerPoint</vt:lpstr>
      <vt:lpstr>Материалы курса</vt:lpstr>
      <vt:lpstr>Система оценивания</vt:lpstr>
      <vt:lpstr>Система оценивания</vt:lpstr>
      <vt:lpstr>Система оценивания</vt:lpstr>
      <vt:lpstr>Система оценивания</vt:lpstr>
      <vt:lpstr>Система оценивания</vt:lpstr>
      <vt:lpstr>Практика</vt:lpstr>
      <vt:lpstr>Опрос</vt:lpstr>
      <vt:lpstr>Где писать код?</vt:lpstr>
      <vt:lpstr>Онлайн-компиляторы</vt:lpstr>
      <vt:lpstr>Что такое код?</vt:lpstr>
      <vt:lpstr>Минимальная программа</vt:lpstr>
      <vt:lpstr>Комментарии</vt:lpstr>
      <vt:lpstr>Учебная задача 1</vt:lpstr>
      <vt:lpstr>Стандартные потоки</vt:lpstr>
      <vt:lpstr>Строковый и символьный литералы</vt:lpstr>
      <vt:lpstr>Вывод сообщений об ошибке</vt:lpstr>
      <vt:lpstr>Сброс буфера потока вручную</vt:lpstr>
      <vt:lpstr>Учебная задача 2</vt:lpstr>
      <vt:lpstr>Крокозябры</vt:lpstr>
      <vt:lpstr>setlocale</vt:lpstr>
      <vt:lpstr>Откуда берутся крокозябры</vt:lpstr>
      <vt:lpstr>Учебная задача 3</vt:lpstr>
      <vt:lpstr>Пробельные символы</vt:lpstr>
      <vt:lpstr>Переменная</vt:lpstr>
      <vt:lpstr>Переменная</vt:lpstr>
      <vt:lpstr>Переменная</vt:lpstr>
      <vt:lpstr>One definition rule (ODR)</vt:lpstr>
      <vt:lpstr>Область видимости (scope)</vt:lpstr>
      <vt:lpstr>Учебная задача 4</vt:lpstr>
      <vt:lpstr>Учебная задача 5</vt:lpstr>
      <vt:lpstr>Учебная задача 6</vt:lpstr>
      <vt:lpstr>Учебная задача 7</vt:lpstr>
      <vt:lpstr>Учебная задача 8</vt:lpstr>
      <vt:lpstr>Учебная задача 9</vt:lpstr>
      <vt:lpstr>Учебная задача 10</vt:lpstr>
      <vt:lpstr>assert</vt:lpstr>
      <vt:lpstr>Инструменты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Professional</cp:lastModifiedBy>
  <cp:revision>101</cp:revision>
  <dcterms:created xsi:type="dcterms:W3CDTF">2022-09-17T16:00:43Z</dcterms:created>
  <dcterms:modified xsi:type="dcterms:W3CDTF">2022-09-25T21:14:08Z</dcterms:modified>
</cp:coreProperties>
</file>