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7" r:id="rId3"/>
    <p:sldId id="526" r:id="rId4"/>
    <p:sldId id="521" r:id="rId5"/>
    <p:sldId id="520" r:id="rId6"/>
    <p:sldId id="364" r:id="rId7"/>
    <p:sldId id="522" r:id="rId8"/>
    <p:sldId id="527" r:id="rId9"/>
    <p:sldId id="530" r:id="rId10"/>
    <p:sldId id="531" r:id="rId11"/>
    <p:sldId id="533" r:id="rId12"/>
    <p:sldId id="534" r:id="rId13"/>
    <p:sldId id="519" r:id="rId14"/>
    <p:sldId id="528" r:id="rId15"/>
    <p:sldId id="523" r:id="rId16"/>
    <p:sldId id="532" r:id="rId17"/>
    <p:sldId id="529" r:id="rId18"/>
    <p:sldId id="535" r:id="rId19"/>
    <p:sldId id="537" r:id="rId20"/>
    <p:sldId id="538" r:id="rId21"/>
    <p:sldId id="540" r:id="rId22"/>
    <p:sldId id="539" r:id="rId23"/>
    <p:sldId id="494" r:id="rId24"/>
    <p:sldId id="524" r:id="rId25"/>
    <p:sldId id="525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E2E"/>
    <a:srgbClr val="243F1C"/>
    <a:srgbClr val="2C393F"/>
    <a:srgbClr val="4C6C7B"/>
    <a:srgbClr val="FF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499" y="1600201"/>
            <a:ext cx="10273141" cy="4525963"/>
          </a:xfrm>
        </p:spPr>
        <p:txBody>
          <a:bodyPr/>
          <a:lstStyle>
            <a:lvl1pPr marL="0" indent="0">
              <a:buNone/>
              <a:defRPr sz="32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2022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7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96BCFB-17C5-98EB-E0BD-9B18F11CD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3"/>
          <a:stretch/>
        </p:blipFill>
        <p:spPr>
          <a:xfrm>
            <a:off x="1363381" y="-3239"/>
            <a:ext cx="9491973" cy="6883866"/>
          </a:xfrm>
        </p:spPr>
      </p:pic>
    </p:spTree>
    <p:extLst>
      <p:ext uri="{BB962C8B-B14F-4D97-AF65-F5344CB8AC3E}">
        <p14:creationId xmlns:p14="http://schemas.microsoft.com/office/powerpoint/2010/main" val="47713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0234453-E727-8E54-FB83-64C7CDFD0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7" r="13201"/>
          <a:stretch/>
        </p:blipFill>
        <p:spPr>
          <a:xfrm>
            <a:off x="3069860" y="1590479"/>
            <a:ext cx="6052281" cy="4616611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3C5669-EB32-8569-133B-636713A3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Кто кому предок?</a:t>
            </a:r>
          </a:p>
        </p:txBody>
      </p:sp>
    </p:spTree>
    <p:extLst>
      <p:ext uri="{BB962C8B-B14F-4D97-AF65-F5344CB8AC3E}">
        <p14:creationId xmlns:p14="http://schemas.microsoft.com/office/powerpoint/2010/main" val="172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3C5669-EB32-8569-133B-636713A3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Как вариант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8092BE-03E2-16DD-2827-3E15581C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350" y="1405211"/>
            <a:ext cx="5123300" cy="5188483"/>
          </a:xfrm>
        </p:spPr>
      </p:pic>
    </p:spTree>
    <p:extLst>
      <p:ext uri="{BB962C8B-B14F-4D97-AF65-F5344CB8AC3E}">
        <p14:creationId xmlns:p14="http://schemas.microsoft.com/office/powerpoint/2010/main" val="117847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E4C671-FE05-3057-4D8D-1D0D4D00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038"/>
            <a:ext cx="12192000" cy="52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4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163A40-FD54-EA61-7B52-7295A034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79" y="961489"/>
            <a:ext cx="8666913" cy="5896511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Виды наследования в С++</a:t>
            </a:r>
          </a:p>
        </p:txBody>
      </p:sp>
    </p:spTree>
    <p:extLst>
      <p:ext uri="{BB962C8B-B14F-4D97-AF65-F5344CB8AC3E}">
        <p14:creationId xmlns:p14="http://schemas.microsoft.com/office/powerpoint/2010/main" val="85944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C73A64B6-88C8-6848-3A01-B221639B2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1" y="28313"/>
            <a:ext cx="9068499" cy="6801374"/>
          </a:xfrm>
        </p:spPr>
      </p:pic>
    </p:spTree>
    <p:extLst>
      <p:ext uri="{BB962C8B-B14F-4D97-AF65-F5344CB8AC3E}">
        <p14:creationId xmlns:p14="http://schemas.microsoft.com/office/powerpoint/2010/main" val="326240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E4094E-A901-C140-608D-D1E6CBDC5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77" y="-4067"/>
            <a:ext cx="9154846" cy="6866134"/>
          </a:xfrm>
        </p:spPr>
      </p:pic>
    </p:spTree>
    <p:extLst>
      <p:ext uri="{BB962C8B-B14F-4D97-AF65-F5344CB8AC3E}">
        <p14:creationId xmlns:p14="http://schemas.microsoft.com/office/powerpoint/2010/main" val="256557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31E07B-CE1B-F682-158F-81B99CE19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885" r="1099" b="2167"/>
          <a:stretch/>
        </p:blipFill>
        <p:spPr>
          <a:xfrm>
            <a:off x="1585519" y="58723"/>
            <a:ext cx="8984610" cy="66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= -10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3756259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85844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63302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820419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8652718" y="24391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55700"/>
            <a:ext cx="10090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ru-RU" sz="1600" dirty="0"/>
              <a:t>. Т.к.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/>
              <a:t> </a:t>
            </a:r>
            <a:r>
              <a:rPr lang="ru-RU" sz="1600" dirty="0"/>
              <a:t>в нём есть, то дальнейший поиск не происходит и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object.name </a:t>
            </a:r>
            <a:r>
              <a:rPr lang="ru-RU" sz="1600" dirty="0">
                <a:effectLst/>
                <a:latin typeface="Consolas" panose="020B0609020204030204" pitchFamily="49" charset="0"/>
              </a:rPr>
              <a:t>= 5</a:t>
            </a:r>
            <a:r>
              <a:rPr lang="en-US" sz="1600" dirty="0">
                <a:effectLst/>
              </a:rPr>
              <a:t>; </a:t>
            </a:r>
            <a:r>
              <a:rPr lang="ru-RU" sz="1600" dirty="0">
                <a:effectLst/>
              </a:rPr>
              <a:t>присвоит 5 собственной переменной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effectLst/>
              </a:rPr>
              <a:t> </a:t>
            </a:r>
            <a:r>
              <a:rPr lang="ru-RU" sz="1600" dirty="0">
                <a:effectLst/>
              </a:rPr>
              <a:t>класса </a:t>
            </a:r>
            <a:r>
              <a:rPr lang="en-US" sz="1600" dirty="0">
                <a:effectLst/>
                <a:latin typeface="Consolas" panose="020B0609020204030204" pitchFamily="49" charset="0"/>
              </a:rPr>
              <a:t>B.</a:t>
            </a: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endCxn id="11" idx="2"/>
          </p:cNvCxnSpPr>
          <p:nvPr/>
        </p:nvCxnSpPr>
        <p:spPr>
          <a:xfrm flipV="1">
            <a:off x="2406316" y="2808471"/>
            <a:ext cx="6604834" cy="14188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10;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= -10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3756259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85844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63302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820419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8652718" y="24391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509478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B</a:t>
            </a:r>
            <a:r>
              <a:rPr lang="ru-RU" sz="1600" dirty="0"/>
              <a:t>. Т.к. имени </a:t>
            </a:r>
            <a:r>
              <a:rPr lang="en-US" sz="1600" dirty="0">
                <a:latin typeface="Consolas" panose="020B0609020204030204" pitchFamily="49" charset="0"/>
              </a:rPr>
              <a:t>name </a:t>
            </a:r>
            <a:r>
              <a:rPr lang="ru-RU" sz="1600" dirty="0"/>
              <a:t>в нём нет, то поиск продолжается в родительских классах, т.е. в классе </a:t>
            </a:r>
            <a:r>
              <a:rPr lang="en-US" sz="1600" dirty="0">
                <a:latin typeface="Consolas" panose="020B0609020204030204" pitchFamily="49" charset="0"/>
              </a:rPr>
              <a:t>A.</a:t>
            </a:r>
            <a:r>
              <a:rPr lang="ru-RU" sz="1600" dirty="0"/>
              <a:t> Поэтому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object.name </a:t>
            </a:r>
            <a:r>
              <a:rPr lang="ru-RU" sz="1600" dirty="0">
                <a:effectLst/>
                <a:latin typeface="Consolas" panose="020B0609020204030204" pitchFamily="49" charset="0"/>
              </a:rPr>
              <a:t>= 5</a:t>
            </a:r>
            <a:r>
              <a:rPr lang="en-US" sz="1600" dirty="0">
                <a:effectLst/>
              </a:rPr>
              <a:t>; </a:t>
            </a:r>
            <a:r>
              <a:rPr lang="ru-RU" sz="1600" dirty="0">
                <a:effectLst/>
              </a:rPr>
              <a:t>присвоит 5 переменной</a:t>
            </a:r>
            <a:r>
              <a:rPr lang="en-US" sz="1600" dirty="0">
                <a:effectLst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name </a:t>
            </a:r>
            <a:r>
              <a:rPr lang="ru-RU" sz="1600" dirty="0">
                <a:effectLst/>
              </a:rPr>
              <a:t>доставшейся классу </a:t>
            </a:r>
            <a:r>
              <a:rPr lang="en-US" sz="1600" dirty="0">
                <a:effectLst/>
                <a:latin typeface="Consolas" panose="020B0609020204030204" pitchFamily="49" charset="0"/>
              </a:rPr>
              <a:t>B</a:t>
            </a:r>
            <a:r>
              <a:rPr lang="ru-RU" sz="1600" dirty="0">
                <a:effectLst/>
              </a:rPr>
              <a:t> </a:t>
            </a:r>
            <a:r>
              <a:rPr lang="ru-RU" sz="1600" dirty="0"/>
              <a:t>от класса </a:t>
            </a:r>
            <a:r>
              <a:rPr lang="en-US" sz="1600" dirty="0">
                <a:latin typeface="Consolas" panose="020B0609020204030204" pitchFamily="49" charset="0"/>
              </a:rPr>
              <a:t>A.</a:t>
            </a:r>
            <a:r>
              <a:rPr lang="ru-RU" sz="1600" dirty="0"/>
              <a:t> 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06316" y="2579103"/>
            <a:ext cx="4772535" cy="164819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Принципы ООП</a:t>
            </a:r>
            <a:endParaRPr lang="ru-RU" dirty="0"/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67034ED1-B87B-F9B8-2679-E793E00CE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75" y="1825625"/>
            <a:ext cx="6715450" cy="4351338"/>
          </a:xfrm>
        </p:spPr>
      </p:pic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Поиск имени выполняется начиная с класса </a:t>
            </a:r>
            <a:r>
              <a:rPr lang="en-US" sz="1600" dirty="0">
                <a:latin typeface="Consolas" panose="020B0609020204030204" pitchFamily="49" charset="0"/>
              </a:rPr>
              <a:t>C</a:t>
            </a:r>
            <a:r>
              <a:rPr lang="ru-RU" sz="1600" dirty="0"/>
              <a:t>. Т.к. имени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/>
              <a:t>в нём нет, то поиск продолжается в родительских классах, т.е. в классе 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ru-RU" sz="1600" dirty="0"/>
              <a:t> и классе </a:t>
            </a:r>
            <a:r>
              <a:rPr lang="en-US" sz="1600" dirty="0">
                <a:latin typeface="Consolas" panose="020B0609020204030204" pitchFamily="49" charset="0"/>
              </a:rPr>
              <a:t>B.</a:t>
            </a:r>
            <a:r>
              <a:rPr lang="ru-RU" sz="1600" dirty="0"/>
              <a:t>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ru-RU" sz="1600" dirty="0"/>
              <a:t> присутствует в обоих классах, поэтому компилятор не может выбрать какое-то одно. Т.е. такой код приведёт к ошибке.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96691" y="2579103"/>
            <a:ext cx="4734035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CFFA8488-C971-3CC2-189B-9E89159C10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13292" y="2579103"/>
            <a:ext cx="6619784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7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</a:rPr>
              <a:t>На процесс поиска имён квалификаторы доступа не влияют. Несмотря на то, что у класса </a:t>
            </a:r>
            <a:r>
              <a:rPr lang="en-US" sz="1600" b="1" dirty="0">
                <a:effectLst/>
              </a:rPr>
              <a:t>A</a:t>
            </a:r>
            <a:r>
              <a:rPr lang="en-US" sz="1600" dirty="0">
                <a:effectLst/>
              </a:rPr>
              <a:t> </a:t>
            </a:r>
            <a:r>
              <a:rPr lang="ru-RU" sz="1600" dirty="0"/>
              <a:t>имя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ru-RU" sz="1600" dirty="0"/>
              <a:t>находится в приватной секции и 100% не может быть доступно в точке вызова, а у класса </a:t>
            </a:r>
            <a:r>
              <a:rPr lang="en-US" sz="1600" b="1" dirty="0"/>
              <a:t>B</a:t>
            </a:r>
            <a:r>
              <a:rPr lang="en-US" sz="1600" dirty="0"/>
              <a:t> </a:t>
            </a:r>
            <a:r>
              <a:rPr lang="ru-RU" sz="1600" dirty="0"/>
              <a:t>есть доступное имя </a:t>
            </a:r>
            <a:r>
              <a:rPr lang="en-US" sz="1600" b="1" dirty="0"/>
              <a:t>name</a:t>
            </a:r>
            <a:r>
              <a:rPr lang="ru-RU" sz="1600" dirty="0"/>
              <a:t>, мы получаем ошибку, по той же причине, что и на предыдущем слайде.</a:t>
            </a:r>
            <a:endParaRPr lang="en-US" sz="1600" dirty="0">
              <a:effectLst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96691" y="2579103"/>
            <a:ext cx="4734035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CFFA8488-C971-3CC2-189B-9E89159C105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413292" y="2579103"/>
            <a:ext cx="6619784" cy="281104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0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Правила поиска имён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263316" y="1180306"/>
            <a:ext cx="60976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::name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B59AFBE-4FB2-2D5F-856E-594701BF40BF}"/>
              </a:ext>
            </a:extLst>
          </p:cNvPr>
          <p:cNvSpPr/>
          <p:nvPr/>
        </p:nvSpPr>
        <p:spPr>
          <a:xfrm>
            <a:off x="6284495" y="1377065"/>
            <a:ext cx="4081913" cy="23967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083ACB4-22EE-8932-0D5C-CF948460351C}"/>
              </a:ext>
            </a:extLst>
          </p:cNvPr>
          <p:cNvSpPr/>
          <p:nvPr/>
        </p:nvSpPr>
        <p:spPr>
          <a:xfrm>
            <a:off x="653771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1BF1-8652-45BC-8CE0-A9F8B37926AD}"/>
              </a:ext>
            </a:extLst>
          </p:cNvPr>
          <p:cNvSpPr txBox="1"/>
          <p:nvPr/>
        </p:nvSpPr>
        <p:spPr>
          <a:xfrm>
            <a:off x="7215177" y="1843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F89FF-BACC-88DB-3664-EB1D482D35AF}"/>
              </a:ext>
            </a:extLst>
          </p:cNvPr>
          <p:cNvSpPr txBox="1"/>
          <p:nvPr/>
        </p:nvSpPr>
        <p:spPr>
          <a:xfrm>
            <a:off x="677229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E2364-EB69-1AB9-5C1F-E21640AD32C0}"/>
              </a:ext>
            </a:extLst>
          </p:cNvPr>
          <p:cNvSpPr txBox="1"/>
          <p:nvPr/>
        </p:nvSpPr>
        <p:spPr>
          <a:xfrm>
            <a:off x="8003766" y="1397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AB9-2F41-6B13-20B5-45A6559C2291}"/>
              </a:ext>
            </a:extLst>
          </p:cNvPr>
          <p:cNvSpPr txBox="1"/>
          <p:nvPr/>
        </p:nvSpPr>
        <p:spPr>
          <a:xfrm>
            <a:off x="7961447" y="30784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7C011-D377-3FB1-6C3A-42BADCDFC8A8}"/>
              </a:ext>
            </a:extLst>
          </p:cNvPr>
          <p:cNvSpPr txBox="1"/>
          <p:nvPr/>
        </p:nvSpPr>
        <p:spPr>
          <a:xfrm>
            <a:off x="1263316" y="5733164"/>
            <a:ext cx="10090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Квалификатор </a:t>
            </a:r>
            <a:r>
              <a:rPr lang="en-US" sz="1600" dirty="0">
                <a:latin typeface="Consolas" panose="020B0609020204030204" pitchFamily="49" charset="0"/>
              </a:rPr>
              <a:t>A::</a:t>
            </a:r>
            <a:r>
              <a:rPr lang="en-US" sz="1600" dirty="0"/>
              <a:t> </a:t>
            </a:r>
            <a:r>
              <a:rPr lang="ru-RU" sz="1600" dirty="0"/>
              <a:t>однозначно определяет какое имя </a:t>
            </a:r>
            <a:r>
              <a:rPr lang="en-US" sz="1600" dirty="0">
                <a:latin typeface="Consolas" panose="020B0609020204030204" pitchFamily="49" charset="0"/>
              </a:rPr>
              <a:t>name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нужно использовать</a:t>
            </a:r>
            <a:r>
              <a:rPr lang="ru-RU" sz="1600" dirty="0"/>
              <a:t>.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481388C2-C3AD-117D-C692-F8F7CDC682F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37322" y="2579103"/>
            <a:ext cx="4493404" cy="279179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BA9D3DE2-7C90-EC1D-7091-77FDD55742F0}"/>
              </a:ext>
            </a:extLst>
          </p:cNvPr>
          <p:cNvSpPr/>
          <p:nvPr/>
        </p:nvSpPr>
        <p:spPr>
          <a:xfrm>
            <a:off x="8440069" y="1843088"/>
            <a:ext cx="1672632" cy="10829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2CF4D-0CEB-F04B-F061-CA784D8D9DEE}"/>
              </a:ext>
            </a:extLst>
          </p:cNvPr>
          <p:cNvSpPr txBox="1"/>
          <p:nvPr/>
        </p:nvSpPr>
        <p:spPr>
          <a:xfrm>
            <a:off x="9117527" y="18430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FEF41-25F7-0DCE-B44A-F71BC3595D42}"/>
              </a:ext>
            </a:extLst>
          </p:cNvPr>
          <p:cNvSpPr txBox="1"/>
          <p:nvPr/>
        </p:nvSpPr>
        <p:spPr>
          <a:xfrm>
            <a:off x="8674644" y="220977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94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9A334A-8E5E-4288-96D7-79E23345C926}"/>
              </a:ext>
            </a:extLst>
          </p:cNvPr>
          <p:cNvGraphicFramePr>
            <a:graphicFrameLocks noGrp="1"/>
          </p:cNvGraphicFramePr>
          <p:nvPr/>
        </p:nvGraphicFramePr>
        <p:xfrm>
          <a:off x="1715513" y="968727"/>
          <a:ext cx="8795664" cy="46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372775257"/>
                    </a:ext>
                  </a:extLst>
                </a:gridCol>
                <a:gridCol w="2555664">
                  <a:extLst>
                    <a:ext uri="{9D8B030D-6E8A-4147-A177-3AD203B41FA5}">
                      <a16:colId xmlns:a16="http://schemas.microsoft.com/office/drawing/2014/main" val="298792926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164528354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3435030559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888287541"/>
                    </a:ext>
                  </a:extLst>
                </a:gridCol>
              </a:tblGrid>
              <a:tr h="487680">
                <a:tc rowSpan="2" gridSpan="2"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 члена класса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873830"/>
                  </a:ext>
                </a:extLst>
              </a:tr>
              <a:tr h="487680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48902"/>
                  </a:ext>
                </a:extLst>
              </a:tr>
              <a:tr h="12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Место использования</a:t>
                      </a:r>
                    </a:p>
                  </a:txBody>
                  <a:tcPr marL="121920" marR="121920" marT="60960" marB="6096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385165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Наследник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893119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Внешний код: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функции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/>
                        <a:t>другие классы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+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327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448" y="368661"/>
            <a:ext cx="10741193" cy="5757505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public Base{};</a:t>
            </a: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protected Base{};</a:t>
            </a:r>
          </a:p>
          <a:p>
            <a:pPr>
              <a:spcBef>
                <a:spcPts val="0"/>
              </a:spcBef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class Der: private Base{};</a:t>
            </a:r>
          </a:p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 это </a:t>
            </a:r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class Der: </a:t>
            </a:r>
            <a:r>
              <a:rPr lang="en-US" sz="2667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private */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Base{};</a:t>
            </a:r>
          </a:p>
          <a:p>
            <a:pPr>
              <a:spcBef>
                <a:spcPts val="0"/>
              </a:spcBef>
            </a:pP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Если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 это </a:t>
            </a:r>
            <a:r>
              <a:rPr lang="en-US" sz="2667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ru-RU" sz="2667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class Der: </a:t>
            </a:r>
            <a:r>
              <a:rPr lang="en-US" sz="2667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public */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Base{};</a:t>
            </a:r>
          </a:p>
          <a:p>
            <a:endParaRPr lang="en-US" sz="3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3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89A334A-8E5E-4288-96D7-79E23345C926}"/>
              </a:ext>
            </a:extLst>
          </p:cNvPr>
          <p:cNvGraphicFramePr>
            <a:graphicFrameLocks noGrp="1"/>
          </p:cNvGraphicFramePr>
          <p:nvPr/>
        </p:nvGraphicFramePr>
        <p:xfrm>
          <a:off x="2100923" y="968727"/>
          <a:ext cx="8315557" cy="46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00">
                  <a:extLst>
                    <a:ext uri="{9D8B030D-6E8A-4147-A177-3AD203B41FA5}">
                      <a16:colId xmlns:a16="http://schemas.microsoft.com/office/drawing/2014/main" val="3372775257"/>
                    </a:ext>
                  </a:extLst>
                </a:gridCol>
                <a:gridCol w="2075557">
                  <a:extLst>
                    <a:ext uri="{9D8B030D-6E8A-4147-A177-3AD203B41FA5}">
                      <a16:colId xmlns:a16="http://schemas.microsoft.com/office/drawing/2014/main" val="2987929264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1645283542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3435030559"/>
                    </a:ext>
                  </a:extLst>
                </a:gridCol>
                <a:gridCol w="1920000">
                  <a:extLst>
                    <a:ext uri="{9D8B030D-6E8A-4147-A177-3AD203B41FA5}">
                      <a16:colId xmlns:a16="http://schemas.microsoft.com/office/drawing/2014/main" val="2888287541"/>
                    </a:ext>
                  </a:extLst>
                </a:gridCol>
              </a:tblGrid>
              <a:tr h="487680">
                <a:tc rowSpan="2" gridSpan="2">
                  <a:txBody>
                    <a:bodyPr/>
                    <a:lstStyle/>
                    <a:p>
                      <a:endParaRPr lang="ru-RU" sz="2400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Модификатор члена базового класса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873830"/>
                  </a:ext>
                </a:extLst>
              </a:tr>
              <a:tr h="487680">
                <a:tc gridSpan="2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48902"/>
                  </a:ext>
                </a:extLst>
              </a:tr>
              <a:tr h="1224000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Тип наследования</a:t>
                      </a:r>
                    </a:p>
                  </a:txBody>
                  <a:tcPr marL="121920" marR="121920" marT="60960" marB="6096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public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385165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protected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893119"/>
                  </a:ext>
                </a:extLst>
              </a:tr>
              <a:tr h="122400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private</a:t>
                      </a:r>
                      <a:endParaRPr lang="ru-RU" sz="2400" dirty="0"/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-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67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D879E77E-F553-776D-0867-FC47AA7C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758513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8995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1C3B955-A262-C930-1BA7-A6D2AAF31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5" b="10122"/>
          <a:stretch/>
        </p:blipFill>
        <p:spPr>
          <a:xfrm>
            <a:off x="6887361" y="2084971"/>
            <a:ext cx="4341361" cy="42765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DE4F5A-3380-1CFE-18B9-3375B220E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/>
          <a:stretch/>
        </p:blipFill>
        <p:spPr>
          <a:xfrm>
            <a:off x="712365" y="2084971"/>
            <a:ext cx="5598751" cy="4276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6F49B9-9821-C528-EA18-658CD23502D8}"/>
              </a:ext>
            </a:extLst>
          </p:cNvPr>
          <p:cNvSpPr txBox="1"/>
          <p:nvPr/>
        </p:nvSpPr>
        <p:spPr>
          <a:xfrm>
            <a:off x="2437183" y="1556464"/>
            <a:ext cx="214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Без инкапсуляции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06FF2-0FFE-0A0B-1C6E-7CBE5C4125F8}"/>
              </a:ext>
            </a:extLst>
          </p:cNvPr>
          <p:cNvSpPr txBox="1"/>
          <p:nvPr/>
        </p:nvSpPr>
        <p:spPr>
          <a:xfrm>
            <a:off x="8038787" y="1556464"/>
            <a:ext cx="203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 инкапсуляцией</a:t>
            </a:r>
          </a:p>
        </p:txBody>
      </p:sp>
    </p:spTree>
    <p:extLst>
      <p:ext uri="{BB962C8B-B14F-4D97-AF65-F5344CB8AC3E}">
        <p14:creationId xmlns:p14="http://schemas.microsoft.com/office/powerpoint/2010/main" val="120567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Инкапсуляция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F49B9-9821-C528-EA18-658CD23502D8}"/>
              </a:ext>
            </a:extLst>
          </p:cNvPr>
          <p:cNvSpPr txBox="1"/>
          <p:nvPr/>
        </p:nvSpPr>
        <p:spPr>
          <a:xfrm>
            <a:off x="1832656" y="1756519"/>
            <a:ext cx="214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Без инкапсуляции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06FF2-0FFE-0A0B-1C6E-7CBE5C4125F8}"/>
              </a:ext>
            </a:extLst>
          </p:cNvPr>
          <p:cNvSpPr txBox="1"/>
          <p:nvPr/>
        </p:nvSpPr>
        <p:spPr>
          <a:xfrm>
            <a:off x="7706798" y="1756519"/>
            <a:ext cx="2038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 инкапсуляцией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FADA1A-36BC-35B5-9235-9A3BEDBBD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1" y="2412242"/>
            <a:ext cx="4658144" cy="349360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E981D0-52F4-5999-11C9-B3B86783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4" y="2409214"/>
            <a:ext cx="6210857" cy="34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между классами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BADE69D-775C-71A5-F0B9-880D1BE05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48" y="1534388"/>
            <a:ext cx="7281927" cy="5114686"/>
          </a:xfrm>
        </p:spPr>
      </p:pic>
    </p:spTree>
    <p:extLst>
      <p:ext uri="{BB962C8B-B14F-4D97-AF65-F5344CB8AC3E}">
        <p14:creationId xmlns:p14="http://schemas.microsoft.com/office/powerpoint/2010/main" val="317239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(обобщение)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1A7EB2-079D-D5A0-F2B4-7769B1DC0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91" y="1825625"/>
            <a:ext cx="2030017" cy="4351338"/>
          </a:xfrm>
        </p:spPr>
      </p:pic>
    </p:spTree>
    <p:extLst>
      <p:ext uri="{BB962C8B-B14F-4D97-AF65-F5344CB8AC3E}">
        <p14:creationId xmlns:p14="http://schemas.microsoft.com/office/powerpoint/2010/main" val="390354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F71A56-6EE8-B47F-685C-2167CB071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9" y="584597"/>
            <a:ext cx="5510656" cy="56484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834D3-50AE-75E1-011E-29E0AF2F8FA8}"/>
              </a:ext>
            </a:extLst>
          </p:cNvPr>
          <p:cNvSpPr txBox="1"/>
          <p:nvPr/>
        </p:nvSpPr>
        <p:spPr>
          <a:xfrm>
            <a:off x="589327" y="627340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https://habr.com/ru/post/463125/</a:t>
            </a:r>
          </a:p>
        </p:txBody>
      </p:sp>
    </p:spTree>
    <p:extLst>
      <p:ext uri="{BB962C8B-B14F-4D97-AF65-F5344CB8AC3E}">
        <p14:creationId xmlns:p14="http://schemas.microsoft.com/office/powerpoint/2010/main" val="392652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19A6A200-218F-6D50-148C-893DD1A4E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0"/>
          <a:stretch/>
        </p:blipFill>
        <p:spPr>
          <a:xfrm>
            <a:off x="1526966" y="2225"/>
            <a:ext cx="9479390" cy="6855775"/>
          </a:xfrm>
        </p:spPr>
      </p:pic>
    </p:spTree>
    <p:extLst>
      <p:ext uri="{BB962C8B-B14F-4D97-AF65-F5344CB8AC3E}">
        <p14:creationId xmlns:p14="http://schemas.microsoft.com/office/powerpoint/2010/main" val="4122111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</TotalTime>
  <Words>637</Words>
  <Application>Microsoft Office PowerPoint</Application>
  <PresentationFormat>Широкоэкранный</PresentationFormat>
  <Paragraphs>158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Принципы ООП</vt:lpstr>
      <vt:lpstr>Инкапсуляция</vt:lpstr>
      <vt:lpstr>Инкапсуляция</vt:lpstr>
      <vt:lpstr>Инкапсуляция</vt:lpstr>
      <vt:lpstr>Отношение между классами</vt:lpstr>
      <vt:lpstr>Наследование (обобщение)</vt:lpstr>
      <vt:lpstr>Презентация PowerPoint</vt:lpstr>
      <vt:lpstr>Презентация PowerPoint</vt:lpstr>
      <vt:lpstr>Презентация PowerPoint</vt:lpstr>
      <vt:lpstr>Кто кому предок?</vt:lpstr>
      <vt:lpstr>Как вариант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282</cp:revision>
  <dcterms:created xsi:type="dcterms:W3CDTF">2022-09-17T16:00:43Z</dcterms:created>
  <dcterms:modified xsi:type="dcterms:W3CDTF">2022-10-31T17:52:33Z</dcterms:modified>
</cp:coreProperties>
</file>