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3" r:id="rId4"/>
    <p:sldId id="272" r:id="rId5"/>
    <p:sldId id="264" r:id="rId6"/>
    <p:sldId id="266" r:id="rId7"/>
    <p:sldId id="267" r:id="rId8"/>
    <p:sldId id="268" r:id="rId9"/>
    <p:sldId id="269" r:id="rId10"/>
    <p:sldId id="271" r:id="rId11"/>
    <p:sldId id="304" r:id="rId12"/>
    <p:sldId id="310" r:id="rId13"/>
    <p:sldId id="311" r:id="rId14"/>
    <p:sldId id="312" r:id="rId15"/>
    <p:sldId id="315" r:id="rId16"/>
    <p:sldId id="316" r:id="rId17"/>
    <p:sldId id="309" r:id="rId18"/>
    <p:sldId id="305" r:id="rId19"/>
    <p:sldId id="317" r:id="rId20"/>
    <p:sldId id="307" r:id="rId21"/>
    <p:sldId id="318" r:id="rId22"/>
    <p:sldId id="308" r:id="rId23"/>
    <p:sldId id="319" r:id="rId24"/>
    <p:sldId id="323" r:id="rId25"/>
    <p:sldId id="324" r:id="rId26"/>
    <p:sldId id="303" r:id="rId27"/>
    <p:sldId id="360" r:id="rId28"/>
    <p:sldId id="358" r:id="rId29"/>
    <p:sldId id="282" r:id="rId30"/>
    <p:sldId id="283" r:id="rId31"/>
    <p:sldId id="286" r:id="rId32"/>
    <p:sldId id="287" r:id="rId33"/>
    <p:sldId id="289" r:id="rId34"/>
    <p:sldId id="400" r:id="rId35"/>
    <p:sldId id="290" r:id="rId36"/>
    <p:sldId id="604" r:id="rId37"/>
    <p:sldId id="367" r:id="rId38"/>
    <p:sldId id="368" r:id="rId39"/>
    <p:sldId id="605" r:id="rId40"/>
    <p:sldId id="338" r:id="rId41"/>
    <p:sldId id="342" r:id="rId42"/>
    <p:sldId id="545" r:id="rId43"/>
    <p:sldId id="313" r:id="rId44"/>
    <p:sldId id="588" r:id="rId45"/>
    <p:sldId id="589" r:id="rId46"/>
    <p:sldId id="314" r:id="rId47"/>
    <p:sldId id="590" r:id="rId48"/>
    <p:sldId id="591" r:id="rId49"/>
    <p:sldId id="592" r:id="rId50"/>
    <p:sldId id="546" r:id="rId51"/>
    <p:sldId id="320" r:id="rId52"/>
    <p:sldId id="321" r:id="rId53"/>
    <p:sldId id="593" r:id="rId54"/>
    <p:sldId id="594" r:id="rId55"/>
    <p:sldId id="595" r:id="rId56"/>
    <p:sldId id="596" r:id="rId57"/>
    <p:sldId id="547" r:id="rId58"/>
    <p:sldId id="597" r:id="rId59"/>
    <p:sldId id="598" r:id="rId60"/>
    <p:sldId id="599" r:id="rId61"/>
    <p:sldId id="600" r:id="rId62"/>
    <p:sldId id="601" r:id="rId63"/>
    <p:sldId id="602" r:id="rId64"/>
    <p:sldId id="603" r:id="rId65"/>
    <p:sldId id="333" r:id="rId66"/>
    <p:sldId id="334" r:id="rId67"/>
    <p:sldId id="335" r:id="rId68"/>
    <p:sldId id="548" r:id="rId69"/>
    <p:sldId id="549" r:id="rId70"/>
    <p:sldId id="550" r:id="rId71"/>
    <p:sldId id="535" r:id="rId72"/>
    <p:sldId id="536" r:id="rId73"/>
    <p:sldId id="537" r:id="rId74"/>
    <p:sldId id="538" r:id="rId75"/>
    <p:sldId id="539" r:id="rId76"/>
    <p:sldId id="540" r:id="rId77"/>
    <p:sldId id="541" r:id="rId78"/>
    <p:sldId id="551" r:id="rId79"/>
    <p:sldId id="542" r:id="rId80"/>
    <p:sldId id="557" r:id="rId81"/>
    <p:sldId id="558" r:id="rId82"/>
    <p:sldId id="559" r:id="rId83"/>
    <p:sldId id="560" r:id="rId84"/>
    <p:sldId id="561" r:id="rId85"/>
    <p:sldId id="562" r:id="rId86"/>
    <p:sldId id="563" r:id="rId87"/>
    <p:sldId id="565" r:id="rId88"/>
    <p:sldId id="566" r:id="rId89"/>
    <p:sldId id="389" r:id="rId90"/>
    <p:sldId id="325" r:id="rId91"/>
    <p:sldId id="302" r:id="rId92"/>
    <p:sldId id="326" r:id="rId93"/>
    <p:sldId id="327" r:id="rId94"/>
    <p:sldId id="328" r:id="rId95"/>
    <p:sldId id="329" r:id="rId96"/>
    <p:sldId id="330" r:id="rId97"/>
    <p:sldId id="331" r:id="rId98"/>
    <p:sldId id="343" r:id="rId99"/>
    <p:sldId id="344" r:id="rId100"/>
    <p:sldId id="346" r:id="rId101"/>
    <p:sldId id="347" r:id="rId102"/>
    <p:sldId id="348" r:id="rId103"/>
    <p:sldId id="350" r:id="rId104"/>
    <p:sldId id="351" r:id="rId105"/>
    <p:sldId id="352" r:id="rId106"/>
    <p:sldId id="353" r:id="rId107"/>
    <p:sldId id="354" r:id="rId108"/>
    <p:sldId id="355" r:id="rId109"/>
    <p:sldId id="356" r:id="rId110"/>
    <p:sldId id="332" r:id="rId111"/>
    <p:sldId id="339" r:id="rId112"/>
    <p:sldId id="340" r:id="rId113"/>
    <p:sldId id="341" r:id="rId114"/>
    <p:sldId id="567" r:id="rId115"/>
    <p:sldId id="568" r:id="rId116"/>
    <p:sldId id="569" r:id="rId117"/>
    <p:sldId id="570" r:id="rId118"/>
    <p:sldId id="571" r:id="rId119"/>
    <p:sldId id="554" r:id="rId120"/>
    <p:sldId id="572" r:id="rId121"/>
    <p:sldId id="573" r:id="rId122"/>
    <p:sldId id="574" r:id="rId123"/>
    <p:sldId id="576" r:id="rId124"/>
    <p:sldId id="577" r:id="rId125"/>
    <p:sldId id="357" r:id="rId126"/>
    <p:sldId id="578" r:id="rId127"/>
    <p:sldId id="555" r:id="rId128"/>
    <p:sldId id="579" r:id="rId129"/>
    <p:sldId id="580" r:id="rId130"/>
    <p:sldId id="581" r:id="rId131"/>
    <p:sldId id="582" r:id="rId132"/>
    <p:sldId id="583" r:id="rId133"/>
    <p:sldId id="584" r:id="rId134"/>
    <p:sldId id="552" r:id="rId135"/>
    <p:sldId id="585" r:id="rId136"/>
    <p:sldId id="553" r:id="rId137"/>
    <p:sldId id="586" r:id="rId138"/>
    <p:sldId id="556" r:id="rId139"/>
    <p:sldId id="587" r:id="rId1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8DA07-F16D-B69B-14A0-7418829B7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B3408F-C035-7F86-E532-B954222B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57AC3-650B-F8BF-09C8-C2B4DCF5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5080A7-D173-D34E-D987-E2C0D226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F0AEA-F271-E44D-94AC-243C2E0D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5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43101-E793-1814-4501-14D47ED3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BDF28E-053E-8207-289B-815750ED3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10BEA8-5DA4-8A74-2DB9-E89C620D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44EB9A-EC5F-78B3-1922-55441952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BA7CAC-00E8-85DE-A274-DF1FD1A6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14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CE06E1-A559-DC12-8662-7F99C8E10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8BA418-DCB5-B785-79A6-5998ED0D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71EC3E-DBBD-CD2F-8DC1-BB7902D3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BBC658-E40F-8E05-ABE2-042431F3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6B605-74F8-AA8D-86C6-78196C1E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28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 hasCustomPrompt="1"/>
          </p:nvPr>
        </p:nvSpPr>
        <p:spPr>
          <a:xfrm>
            <a:off x="1583500" y="1600206"/>
            <a:ext cx="10273141" cy="4525963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672092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д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911424" y="476672"/>
            <a:ext cx="10369152" cy="5472608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3200" baseline="0">
                <a:solidFill>
                  <a:srgbClr val="003399"/>
                </a:solidFill>
                <a:latin typeface="+mn-lt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92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891F9-3476-AFE5-6F5E-3F6F3495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18E34-1152-017B-392E-EC5AF886F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E6B264-13E2-2D5F-75D0-68AB7CE5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F410B0-1B06-0F94-EF8F-6FA03AC9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BC443-9DF8-7811-4F50-DA0939A2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0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B0E42-F26B-36E2-773A-5304DE8E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0D50AC-8755-6F61-DE6D-718C5790F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9F538-368E-46C8-6A0B-73E27118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814CB-16AC-34F1-BD55-C50011C4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2C7843-79DC-CD5D-6D5F-64D2C2E8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5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2D8AA-77C9-6CF3-B23C-060CF9A5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AA2B99-F80E-BA07-D1F9-3C064028A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2856C9-4F89-DF11-6470-C21185733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FBB0F-B9D7-A90B-517E-16E12B22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C37F6E-1F4C-532F-0447-20BD32FC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EC7790-8BEB-A53E-96DA-59A20A26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06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9CB15-C3CC-FC8F-4267-77F81CB5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EB9DDC-5705-3392-3A7F-B93CB61E5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E84CF1-DE2E-70BA-ACCD-77EF4A52F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525FDA-E12E-5810-A164-BD0B3009F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155AC6-2DE0-9644-8874-5C573FD63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30CBA1-E9C4-65D8-3F54-9C4327D3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279D99-E15E-B520-A991-2EC66A29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2153C6-95A4-8AB3-96F5-7545958C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26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13BC6-745F-95A9-F0A9-5D3F0117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D8FD2A-5A7C-06F8-BA11-FEEC2B2A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2B2300-90F1-8EE1-7A1B-9E065770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84C6DD-ED50-4B35-179E-27063A1D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1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EB7D92-DC5A-0240-10C9-26EA015D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C8479B-E009-4084-DC5E-8C0C58FD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1C52AC-6679-DDE2-EAB6-B90CA53E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43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D1796-E9D7-5349-C5F0-0F621903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F04D9-CF54-2F53-1E1D-513D1151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66DECA-58B4-D9CA-A32D-E551C2950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3B75B1-5F06-22C7-2744-E67592E6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59913B-8E29-FDEA-AD42-E6C129E2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6341C7-ACF3-27A9-D41E-A81E34A2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69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2B9E6-90A4-8F78-CEE1-18AC161E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34F4B9-4857-D367-1A7E-378A1261D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5942A2-88A4-A456-BA8F-817EB03F4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534529-81F3-E5CC-F7D5-302D2CBE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B7EC93-E8EE-A4C6-C2D9-F5514772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1F8081-862B-8E61-8D8F-DB05F660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34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CBF59-2F6E-7D92-8A20-0252AACE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722C2E-80F7-9376-442A-D3077DAF0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4D304D-BEEF-15F0-D934-036B46455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991E7-4DC9-4E0A-97D8-D75A75B67893}" type="datetimeFigureOut">
              <a:rPr lang="ru-RU" smtClean="0"/>
              <a:t>07.02.2023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DAF6ED-B9AA-6C8C-C90F-3CCDC274B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593123-3CF9-7A37-5654-90498C046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5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dnshmallDk0csD8QtkLWfR_fCuyFQSHChBZQW3yJhSt3iCfg/viewform?usp=sf_link" TargetMode="External"/><Relationship Id="rId2" Type="http://schemas.openxmlformats.org/officeDocument/2006/relationships/hyperlink" Target="https://contest.yandex.ru/contest/3/enter/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implicit_conversion#Boolean_conversions" TargetMode="Externa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ebp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DAISkDauoPcyNOdF" TargetMode="Externa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hackingcpp.com/cpp/lang/function_call_mechanics.html" TargetMode="Externa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ingcpp.com/cpp/lang/function_basic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" TargetMode="External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nlinegdb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" TargetMode="External"/><Relationship Id="rId2" Type="http://schemas.openxmlformats.org/officeDocument/2006/relationships/hyperlink" Target="https://visualstudio.microsoft.com/ru/download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id444710087" TargetMode="External"/><Relationship Id="rId2" Type="http://schemas.openxmlformats.org/officeDocument/2006/relationships/hyperlink" Target="mailto:chabanov.vv@cfuv.r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inks" TargetMode="External"/><Relationship Id="rId2" Type="http://schemas.openxmlformats.org/officeDocument/2006/relationships/hyperlink" Target="https://isocpp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wandbox.org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gcc.gnu.org/" TargetMode="External"/><Relationship Id="rId13" Type="http://schemas.openxmlformats.org/officeDocument/2006/relationships/hyperlink" Target="https://www.ibm.com/us-en/marketplace/xl-cpp-linux-compiler-power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hyperlink" Target="http://www.oracle.com/technetwork/server-storage/solarisstudio/overview/index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hyperlink" Target="https://www.embarcadero.com/free-tools/ccompiler" TargetMode="External"/><Relationship Id="rId5" Type="http://schemas.openxmlformats.org/officeDocument/2006/relationships/image" Target="../media/image10.jpeg"/><Relationship Id="rId10" Type="http://schemas.openxmlformats.org/officeDocument/2006/relationships/hyperlink" Target="https://visualstudio.microsoft.com/ru/vs/community/" TargetMode="External"/><Relationship Id="rId4" Type="http://schemas.openxmlformats.org/officeDocument/2006/relationships/image" Target="../media/image9.png"/><Relationship Id="rId9" Type="http://schemas.openxmlformats.org/officeDocument/2006/relationships/hyperlink" Target="http://clang.llvm.org/get_started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g919ArA0C3dqefZm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permlink/cVarPaK0CTP1FOk5" TargetMode="External"/><Relationship Id="rId7" Type="http://schemas.openxmlformats.org/officeDocument/2006/relationships/hyperlink" Target="https://wandbox.org/" TargetMode="External"/><Relationship Id="rId2" Type="http://schemas.openxmlformats.org/officeDocument/2006/relationships/hyperlink" Target="https://hackingcpp.com/cpp/std/io_basic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ru-ru/cpp/cpp/string-and-character-literals-cpp?view=msvc-170" TargetMode="External"/><Relationship Id="rId5" Type="http://schemas.openxmlformats.org/officeDocument/2006/relationships/hyperlink" Target="https://hackingcpp.com/cpp/std/string_basics.html" TargetMode="External"/><Relationship Id="rId4" Type="http://schemas.openxmlformats.org/officeDocument/2006/relationships/hyperlink" Target="https://hackingcpp.com/cpp/std/io_streams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" TargetMode="External"/><Relationship Id="rId2" Type="http://schemas.openxmlformats.org/officeDocument/2006/relationships/hyperlink" Target="https://wandbox.org/permlink/zEhVfp9IF76ObKvA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ingcpp.com/cpp/lang/fundamental_types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ckingcpp.com/cpp/std/vector_intro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ladimirChabanov/alg_and_prog_zo" TargetMode="External"/><Relationship Id="rId2" Type="http://schemas.openxmlformats.org/officeDocument/2006/relationships/hyperlink" Target="https://moodle.cfuv.ru/course/view.php?id=21690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implicit_conversion#Boolean_conversions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BC063-3831-522D-21D8-6B1239819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774" y="944237"/>
            <a:ext cx="10434452" cy="2387600"/>
          </a:xfrm>
        </p:spPr>
        <p:txBody>
          <a:bodyPr>
            <a:normAutofit/>
          </a:bodyPr>
          <a:lstStyle/>
          <a:p>
            <a:r>
              <a:rPr lang="ru-RU" sz="4800" b="1" dirty="0"/>
              <a:t>Алгоритмизация и 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5FC3D9-C83F-5AC8-94FD-3ED461655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0788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/>
              <a:t>Лекция 1</a:t>
            </a:r>
            <a:r>
              <a:rPr lang="en-US" sz="3200" dirty="0"/>
              <a:t>-</a:t>
            </a:r>
            <a:r>
              <a:rPr lang="ru-RU" sz="3200"/>
              <a:t>3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537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66058-B514-18B6-985D-0FA3D19A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Практические и контрольные задания размещены в системе </a:t>
            </a:r>
            <a:r>
              <a:rPr lang="ru-RU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Яндекс.Контест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Доступ к практическим заданиям: </a:t>
            </a:r>
            <a:r>
              <a:rPr lang="ru-RU" sz="2000" u="none" strike="noStrike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3"/>
              </a:rPr>
              <a:t>заполните форму</a:t>
            </a:r>
            <a:r>
              <a:rPr lang="ru-RU" sz="20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;</a:t>
            </a:r>
            <a:endParaRPr lang="ru-RU" sz="2000" dirty="0">
              <a:effectLst/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endParaRPr lang="ru-RU" sz="20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8857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switch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648" y="1825625"/>
            <a:ext cx="807415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"one"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"zero"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96DA2-6074-FE9F-1A40-12C9EE953A28}"/>
              </a:ext>
            </a:extLst>
          </p:cNvPr>
          <p:cNvSpPr txBox="1"/>
          <p:nvPr/>
        </p:nvSpPr>
        <p:spPr>
          <a:xfrm>
            <a:off x="925684" y="3400425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3965063" y="1252538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4656201" y="165264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4324350" y="1825625"/>
            <a:ext cx="7715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03FC24E-3FE0-FC9C-B132-6EC0F40A0E4C}"/>
              </a:ext>
            </a:extLst>
          </p:cNvPr>
          <p:cNvCxnSpPr>
            <a:cxnSpLocks/>
          </p:cNvCxnSpPr>
          <p:nvPr/>
        </p:nvCxnSpPr>
        <p:spPr>
          <a:xfrm flipV="1">
            <a:off x="2891287" y="3209925"/>
            <a:ext cx="1909313" cy="409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78ED88C2-1ED0-5F35-714D-B566213219E3}"/>
              </a:ext>
            </a:extLst>
          </p:cNvPr>
          <p:cNvCxnSpPr>
            <a:cxnSpLocks/>
          </p:cNvCxnSpPr>
          <p:nvPr/>
        </p:nvCxnSpPr>
        <p:spPr>
          <a:xfrm flipV="1">
            <a:off x="2891287" y="2576528"/>
            <a:ext cx="988051" cy="852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DBCB3F9C-72D8-7B9B-7254-ACECBF6A1B86}"/>
              </a:ext>
            </a:extLst>
          </p:cNvPr>
          <p:cNvCxnSpPr>
            <a:cxnSpLocks/>
          </p:cNvCxnSpPr>
          <p:nvPr/>
        </p:nvCxnSpPr>
        <p:spPr>
          <a:xfrm>
            <a:off x="2853187" y="3838575"/>
            <a:ext cx="988051" cy="85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D4DE878A-9C2C-FFE5-478D-55EE7D201568}"/>
              </a:ext>
            </a:extLst>
          </p:cNvPr>
          <p:cNvCxnSpPr>
            <a:cxnSpLocks/>
          </p:cNvCxnSpPr>
          <p:nvPr/>
        </p:nvCxnSpPr>
        <p:spPr>
          <a:xfrm flipV="1">
            <a:off x="2809875" y="2162205"/>
            <a:ext cx="552450" cy="120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9144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switch</a:t>
            </a:r>
            <a:r>
              <a:rPr lang="ru-RU" dirty="0">
                <a:solidFill>
                  <a:srgbClr val="333333"/>
                </a:solidFill>
              </a:rPr>
              <a:t> </a:t>
            </a:r>
            <a:r>
              <a:rPr lang="en-US" dirty="0"/>
              <a:t>(</a:t>
            </a:r>
            <a:r>
              <a:rPr lang="ru-RU" dirty="0"/>
              <a:t>выражение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Выражение перечислимого типа (целого), </a:t>
            </a:r>
            <a:r>
              <a:rPr lang="en-US" sz="2000" dirty="0" err="1"/>
              <a:t>enum</a:t>
            </a:r>
            <a:r>
              <a:rPr lang="en-US" sz="2000" dirty="0"/>
              <a:t> </a:t>
            </a:r>
            <a:r>
              <a:rPr lang="ru-RU" sz="2000" dirty="0"/>
              <a:t>или что-то, что можно преобразовать в эти типы.</a:t>
            </a:r>
            <a:endParaRPr lang="en-US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9502439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switch</a:t>
            </a:r>
            <a:r>
              <a:rPr lang="en-US" b="0" i="0" dirty="0">
                <a:solidFill>
                  <a:srgbClr val="333333"/>
                </a:solidFill>
                <a:effectLst/>
              </a:rPr>
              <a:t>(</a:t>
            </a:r>
            <a:r>
              <a:rPr lang="ru-RU" b="0" i="0" dirty="0">
                <a:solidFill>
                  <a:srgbClr val="333333"/>
                </a:solidFill>
                <a:effectLst/>
              </a:rPr>
              <a:t>инициализация</a:t>
            </a:r>
            <a:r>
              <a:rPr lang="en-US" b="0" i="0" dirty="0">
                <a:solidFill>
                  <a:srgbClr val="333333"/>
                </a:solidFill>
                <a:effectLst/>
              </a:rPr>
              <a:t>; </a:t>
            </a:r>
            <a:r>
              <a:rPr lang="ru-RU" dirty="0">
                <a:solidFill>
                  <a:srgbClr val="333333"/>
                </a:solidFill>
              </a:rPr>
              <a:t>выражение</a:t>
            </a:r>
            <a:r>
              <a:rPr lang="en-US" b="0" i="0" dirty="0">
                <a:solidFill>
                  <a:srgbClr val="333333"/>
                </a:solidFill>
                <a:effectLst/>
              </a:rPr>
              <a:t>)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675" y="1825625"/>
            <a:ext cx="900112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int res = 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&gt; b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res 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":)"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":("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4235958" y="2262188"/>
            <a:ext cx="1669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init</a:t>
            </a:r>
            <a:r>
              <a:rPr lang="en-US" sz="2000" dirty="0"/>
              <a:t>-statement</a:t>
            </a:r>
            <a:endParaRPr lang="ru-RU" sz="2000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5046726" y="266229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3762375" y="2839212"/>
            <a:ext cx="2571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0056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333333"/>
                </a:solidFill>
              </a:rPr>
              <a:t>goto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350" y="1825625"/>
            <a:ext cx="702944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2000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 */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label;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1EC5DF8F-BAE8-1285-8F99-66E50064106C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r>
              <a:rPr lang="ru-RU" sz="1600" dirty="0"/>
              <a:t>* </a:t>
            </a:r>
            <a:r>
              <a:rPr lang="en-US" sz="1600" dirty="0"/>
              <a:t>label –</a:t>
            </a:r>
            <a:r>
              <a:rPr lang="ru-RU" sz="1600" dirty="0"/>
              <a:t> обычный идентификатор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7253329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Оператор цикла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34B1B1-A785-73BD-CC48-E6D3CEC5A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20" b="1844"/>
          <a:stretch/>
        </p:blipFill>
        <p:spPr>
          <a:xfrm>
            <a:off x="1181100" y="1423988"/>
            <a:ext cx="10515600" cy="465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5E311D-69C9-1FA2-DE07-F7C4F28ECA53}"/>
              </a:ext>
            </a:extLst>
          </p:cNvPr>
          <p:cNvSpPr txBox="1"/>
          <p:nvPr/>
        </p:nvSpPr>
        <p:spPr>
          <a:xfrm>
            <a:off x="3048000" y="6095762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while</a:t>
            </a:r>
            <a:endParaRPr lang="ru-R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E8024-A17E-B16A-1DE5-14DA6950B6FE}"/>
              </a:ext>
            </a:extLst>
          </p:cNvPr>
          <p:cNvSpPr txBox="1"/>
          <p:nvPr/>
        </p:nvSpPr>
        <p:spPr>
          <a:xfrm>
            <a:off x="8734425" y="6083062"/>
            <a:ext cx="143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do-while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62647772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while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923" y="1825625"/>
            <a:ext cx="807415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b="0" dirty="0"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b="0" dirty="0"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96DA2-6074-FE9F-1A40-12C9EE953A28}"/>
              </a:ext>
            </a:extLst>
          </p:cNvPr>
          <p:cNvSpPr txBox="1"/>
          <p:nvPr/>
        </p:nvSpPr>
        <p:spPr>
          <a:xfrm>
            <a:off x="1418049" y="1690688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5139028" y="1690688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C3129-8BC2-D066-501B-33664D27A6CD}"/>
              </a:ext>
            </a:extLst>
          </p:cNvPr>
          <p:cNvSpPr txBox="1"/>
          <p:nvPr/>
        </p:nvSpPr>
        <p:spPr>
          <a:xfrm>
            <a:off x="7717831" y="1690688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963FED-A5D8-4AEA-E233-C07A9271E1CC}"/>
              </a:ext>
            </a:extLst>
          </p:cNvPr>
          <p:cNvSpPr txBox="1"/>
          <p:nvPr/>
        </p:nvSpPr>
        <p:spPr>
          <a:xfrm>
            <a:off x="1418049" y="3733770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F6D809-42D1-CBDF-2F83-0A55C6959359}"/>
              </a:ext>
            </a:extLst>
          </p:cNvPr>
          <p:cNvSpPr txBox="1"/>
          <p:nvPr/>
        </p:nvSpPr>
        <p:spPr>
          <a:xfrm>
            <a:off x="5117588" y="3725619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73340F-EF61-097B-D986-E8F2ED5A94BB}"/>
              </a:ext>
            </a:extLst>
          </p:cNvPr>
          <p:cNvSpPr txBox="1"/>
          <p:nvPr/>
        </p:nvSpPr>
        <p:spPr>
          <a:xfrm>
            <a:off x="7774981" y="3733770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E1B6117-96D5-E33C-2F32-A008F01B09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400851" y="2090798"/>
            <a:ext cx="1555072" cy="45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5837301" y="209079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09E27DF-E576-EE6A-805D-5C71393EF8D5}"/>
              </a:ext>
            </a:extLst>
          </p:cNvPr>
          <p:cNvCxnSpPr>
            <a:stCxn id="9" idx="2"/>
          </p:cNvCxnSpPr>
          <p:nvPr/>
        </p:nvCxnSpPr>
        <p:spPr>
          <a:xfrm flipH="1">
            <a:off x="8053959" y="2090798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5313045" y="2267712"/>
            <a:ext cx="1170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CBD15690-68B7-6638-F9FA-9BA32245304A}"/>
              </a:ext>
            </a:extLst>
          </p:cNvPr>
          <p:cNvCxnSpPr>
            <a:cxnSpLocks/>
          </p:cNvCxnSpPr>
          <p:nvPr/>
        </p:nvCxnSpPr>
        <p:spPr>
          <a:xfrm>
            <a:off x="6769989" y="2261616"/>
            <a:ext cx="26597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22DD6BF1-6606-EB61-84F2-FDA1F3AE8C3E}"/>
              </a:ext>
            </a:extLst>
          </p:cNvPr>
          <p:cNvCxnSpPr>
            <a:cxnSpLocks/>
          </p:cNvCxnSpPr>
          <p:nvPr/>
        </p:nvCxnSpPr>
        <p:spPr>
          <a:xfrm>
            <a:off x="2686986" y="4134705"/>
            <a:ext cx="1268937" cy="45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2B61C2E-B9A0-8ABC-1590-653BB407DF98}"/>
              </a:ext>
            </a:extLst>
          </p:cNvPr>
          <p:cNvCxnSpPr/>
          <p:nvPr/>
        </p:nvCxnSpPr>
        <p:spPr>
          <a:xfrm>
            <a:off x="5846826" y="4134705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FD27CF1-15C1-90B9-8E5E-CEC50B13F2C2}"/>
              </a:ext>
            </a:extLst>
          </p:cNvPr>
          <p:cNvCxnSpPr/>
          <p:nvPr/>
        </p:nvCxnSpPr>
        <p:spPr>
          <a:xfrm flipH="1">
            <a:off x="8111109" y="4134705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388F9A2-D873-9278-1621-B104C8BB6A2A}"/>
              </a:ext>
            </a:extLst>
          </p:cNvPr>
          <p:cNvCxnSpPr>
            <a:cxnSpLocks/>
          </p:cNvCxnSpPr>
          <p:nvPr/>
        </p:nvCxnSpPr>
        <p:spPr>
          <a:xfrm>
            <a:off x="5322570" y="4311619"/>
            <a:ext cx="1170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10EE7DC-1128-2A3D-6B68-FFA49372EA6D}"/>
              </a:ext>
            </a:extLst>
          </p:cNvPr>
          <p:cNvCxnSpPr>
            <a:cxnSpLocks/>
          </p:cNvCxnSpPr>
          <p:nvPr/>
        </p:nvCxnSpPr>
        <p:spPr>
          <a:xfrm>
            <a:off x="6685420" y="4305523"/>
            <a:ext cx="27443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8C93D4B3-0F48-5590-56E3-D1849AD7ED2B}"/>
              </a:ext>
            </a:extLst>
          </p:cNvPr>
          <p:cNvCxnSpPr/>
          <p:nvPr/>
        </p:nvCxnSpPr>
        <p:spPr>
          <a:xfrm>
            <a:off x="9435465" y="4305523"/>
            <a:ext cx="0" cy="151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72D188ED-F38B-B1B6-168D-96C1E88E2605}"/>
              </a:ext>
            </a:extLst>
          </p:cNvPr>
          <p:cNvCxnSpPr/>
          <p:nvPr/>
        </p:nvCxnSpPr>
        <p:spPr>
          <a:xfrm flipH="1">
            <a:off x="8313801" y="5815584"/>
            <a:ext cx="11216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67763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do-while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923" y="2111375"/>
            <a:ext cx="807415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b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b="0" dirty="0"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b);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963FED-A5D8-4AEA-E233-C07A9271E1CC}"/>
              </a:ext>
            </a:extLst>
          </p:cNvPr>
          <p:cNvSpPr txBox="1"/>
          <p:nvPr/>
        </p:nvSpPr>
        <p:spPr>
          <a:xfrm>
            <a:off x="1570449" y="3135600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F6D809-42D1-CBDF-2F83-0A55C6959359}"/>
              </a:ext>
            </a:extLst>
          </p:cNvPr>
          <p:cNvSpPr txBox="1"/>
          <p:nvPr/>
        </p:nvSpPr>
        <p:spPr>
          <a:xfrm>
            <a:off x="5403338" y="4211394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73340F-EF61-097B-D986-E8F2ED5A94BB}"/>
              </a:ext>
            </a:extLst>
          </p:cNvPr>
          <p:cNvSpPr txBox="1"/>
          <p:nvPr/>
        </p:nvSpPr>
        <p:spPr>
          <a:xfrm>
            <a:off x="7089181" y="1977360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22DD6BF1-6606-EB61-84F2-FDA1F3AE8C3E}"/>
              </a:ext>
            </a:extLst>
          </p:cNvPr>
          <p:cNvCxnSpPr>
            <a:cxnSpLocks/>
          </p:cNvCxnSpPr>
          <p:nvPr/>
        </p:nvCxnSpPr>
        <p:spPr>
          <a:xfrm>
            <a:off x="3619500" y="3425190"/>
            <a:ext cx="728001" cy="247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2B61C2E-B9A0-8ABC-1590-653BB407DF98}"/>
              </a:ext>
            </a:extLst>
          </p:cNvPr>
          <p:cNvCxnSpPr>
            <a:cxnSpLocks/>
          </p:cNvCxnSpPr>
          <p:nvPr/>
        </p:nvCxnSpPr>
        <p:spPr>
          <a:xfrm flipV="1">
            <a:off x="6132576" y="4125669"/>
            <a:ext cx="0" cy="21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FD27CF1-15C1-90B9-8E5E-CEC50B13F2C2}"/>
              </a:ext>
            </a:extLst>
          </p:cNvPr>
          <p:cNvCxnSpPr/>
          <p:nvPr/>
        </p:nvCxnSpPr>
        <p:spPr>
          <a:xfrm flipH="1">
            <a:off x="7425309" y="2378295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388F9A2-D873-9278-1621-B104C8BB6A2A}"/>
              </a:ext>
            </a:extLst>
          </p:cNvPr>
          <p:cNvCxnSpPr>
            <a:cxnSpLocks/>
          </p:cNvCxnSpPr>
          <p:nvPr/>
        </p:nvCxnSpPr>
        <p:spPr>
          <a:xfrm>
            <a:off x="5522595" y="4111594"/>
            <a:ext cx="1170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10EE7DC-1128-2A3D-6B68-FFA49372EA6D}"/>
              </a:ext>
            </a:extLst>
          </p:cNvPr>
          <p:cNvCxnSpPr>
            <a:cxnSpLocks/>
          </p:cNvCxnSpPr>
          <p:nvPr/>
        </p:nvCxnSpPr>
        <p:spPr>
          <a:xfrm>
            <a:off x="5999620" y="2549113"/>
            <a:ext cx="27443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8C93D4B3-0F48-5590-56E3-D1849AD7ED2B}"/>
              </a:ext>
            </a:extLst>
          </p:cNvPr>
          <p:cNvCxnSpPr/>
          <p:nvPr/>
        </p:nvCxnSpPr>
        <p:spPr>
          <a:xfrm>
            <a:off x="8749665" y="2549113"/>
            <a:ext cx="0" cy="151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72D188ED-F38B-B1B6-168D-96C1E88E2605}"/>
              </a:ext>
            </a:extLst>
          </p:cNvPr>
          <p:cNvCxnSpPr/>
          <p:nvPr/>
        </p:nvCxnSpPr>
        <p:spPr>
          <a:xfrm flipH="1">
            <a:off x="7628001" y="4059174"/>
            <a:ext cx="11216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0AB34ED-D937-BF10-B23A-257F633ED090}"/>
              </a:ext>
            </a:extLst>
          </p:cNvPr>
          <p:cNvCxnSpPr>
            <a:cxnSpLocks/>
          </p:cNvCxnSpPr>
          <p:nvPr/>
        </p:nvCxnSpPr>
        <p:spPr>
          <a:xfrm flipV="1">
            <a:off x="3591922" y="2929890"/>
            <a:ext cx="391578" cy="31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82476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(</a:t>
            </a:r>
            <a:r>
              <a:rPr lang="ru-RU" dirty="0"/>
              <a:t>выражение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Ожидается, что выражение в скобочках типа </a:t>
            </a:r>
            <a:r>
              <a:rPr lang="en-US" sz="2000" dirty="0">
                <a:latin typeface="Consolas" panose="020B0609020204030204" pitchFamily="49" charset="0"/>
              </a:rPr>
              <a:t>bool</a:t>
            </a:r>
            <a:r>
              <a:rPr lang="ru-RU" sz="2000" dirty="0"/>
              <a:t>, поэтому будет попытка  неявно </a:t>
            </a:r>
            <a:r>
              <a:rPr lang="ru-RU" sz="2000" dirty="0">
                <a:hlinkClick r:id="rId2"/>
              </a:rPr>
              <a:t>преобразовать его к </a:t>
            </a:r>
            <a:r>
              <a:rPr lang="en-US" sz="2000" dirty="0">
                <a:latin typeface="Consolas" panose="020B0609020204030204" pitchFamily="49" charset="0"/>
                <a:hlinkClick r:id="rId2"/>
              </a:rPr>
              <a:t>bool</a:t>
            </a:r>
            <a:r>
              <a:rPr lang="ru-RU" sz="2000" dirty="0">
                <a:latin typeface="Consolas" panose="020B0609020204030204" pitchFamily="49" charset="0"/>
              </a:rPr>
              <a:t>.</a:t>
            </a: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Если преобразование не допустимо, то – ошибка.</a:t>
            </a:r>
            <a:endParaRPr lang="en-US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299562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Оператор цикла</a:t>
            </a:r>
            <a:r>
              <a:rPr lang="en-US" dirty="0">
                <a:solidFill>
                  <a:srgbClr val="333333"/>
                </a:solidFill>
              </a:rPr>
              <a:t> for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3A15E2-6E61-595D-FB56-234B2D42A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6" y="1476375"/>
            <a:ext cx="8232206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228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8703" y="1825625"/>
            <a:ext cx="949137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nn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count; i++) </a:t>
            </a:r>
            <a:r>
              <a:rPr lang="nn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::cout &lt;&lt; i;</a:t>
            </a: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nn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count; i++)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96DA2-6074-FE9F-1A40-12C9EE953A28}"/>
              </a:ext>
            </a:extLst>
          </p:cNvPr>
          <p:cNvSpPr txBox="1"/>
          <p:nvPr/>
        </p:nvSpPr>
        <p:spPr>
          <a:xfrm>
            <a:off x="446499" y="1690688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3300703" y="1690688"/>
            <a:ext cx="1588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  <a:r>
              <a:rPr lang="en-US" sz="2000" dirty="0"/>
              <a:t>1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C3129-8BC2-D066-501B-33664D27A6CD}"/>
              </a:ext>
            </a:extLst>
          </p:cNvPr>
          <p:cNvSpPr txBox="1"/>
          <p:nvPr/>
        </p:nvSpPr>
        <p:spPr>
          <a:xfrm>
            <a:off x="9318031" y="1690688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73340F-EF61-097B-D986-E8F2ED5A94BB}"/>
              </a:ext>
            </a:extLst>
          </p:cNvPr>
          <p:cNvSpPr txBox="1"/>
          <p:nvPr/>
        </p:nvSpPr>
        <p:spPr>
          <a:xfrm>
            <a:off x="9279931" y="3733770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E1B6117-96D5-E33C-2F32-A008F01B09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29301" y="2090798"/>
            <a:ext cx="1107136" cy="40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4046601" y="209079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09E27DF-E576-EE6A-805D-5C71393EF8D5}"/>
              </a:ext>
            </a:extLst>
          </p:cNvPr>
          <p:cNvCxnSpPr>
            <a:cxnSpLocks/>
          </p:cNvCxnSpPr>
          <p:nvPr/>
        </p:nvCxnSpPr>
        <p:spPr>
          <a:xfrm flipH="1">
            <a:off x="9654159" y="2081273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3434053" y="2267712"/>
            <a:ext cx="13444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CBD15690-68B7-6638-F9FA-9BA32245304A}"/>
              </a:ext>
            </a:extLst>
          </p:cNvPr>
          <p:cNvCxnSpPr>
            <a:cxnSpLocks/>
          </p:cNvCxnSpPr>
          <p:nvPr/>
        </p:nvCxnSpPr>
        <p:spPr>
          <a:xfrm>
            <a:off x="8255888" y="2271141"/>
            <a:ext cx="288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FD27CF1-15C1-90B9-8E5E-CEC50B13F2C2}"/>
              </a:ext>
            </a:extLst>
          </p:cNvPr>
          <p:cNvCxnSpPr/>
          <p:nvPr/>
        </p:nvCxnSpPr>
        <p:spPr>
          <a:xfrm flipH="1">
            <a:off x="9616059" y="4134705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10EE7DC-1128-2A3D-6B68-FFA49372EA6D}"/>
              </a:ext>
            </a:extLst>
          </p:cNvPr>
          <p:cNvCxnSpPr>
            <a:cxnSpLocks/>
          </p:cNvCxnSpPr>
          <p:nvPr/>
        </p:nvCxnSpPr>
        <p:spPr>
          <a:xfrm>
            <a:off x="8190370" y="4305523"/>
            <a:ext cx="27443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8C93D4B3-0F48-5590-56E3-D1849AD7ED2B}"/>
              </a:ext>
            </a:extLst>
          </p:cNvPr>
          <p:cNvCxnSpPr/>
          <p:nvPr/>
        </p:nvCxnSpPr>
        <p:spPr>
          <a:xfrm>
            <a:off x="10940415" y="4305523"/>
            <a:ext cx="0" cy="151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72D188ED-F38B-B1B6-168D-96C1E88E2605}"/>
              </a:ext>
            </a:extLst>
          </p:cNvPr>
          <p:cNvCxnSpPr/>
          <p:nvPr/>
        </p:nvCxnSpPr>
        <p:spPr>
          <a:xfrm flipH="1">
            <a:off x="9818751" y="5815584"/>
            <a:ext cx="11216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D01C81-E365-2B32-F96F-F270D3D546DA}"/>
              </a:ext>
            </a:extLst>
          </p:cNvPr>
          <p:cNvSpPr txBox="1"/>
          <p:nvPr/>
        </p:nvSpPr>
        <p:spPr>
          <a:xfrm>
            <a:off x="5225151" y="1681163"/>
            <a:ext cx="1588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  <a:r>
              <a:rPr lang="en-US" sz="2000" dirty="0"/>
              <a:t>2</a:t>
            </a:r>
            <a:endParaRPr lang="ru-RU" sz="2000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897ABB43-DC2F-C38D-1F7F-7FCD83EBFB43}"/>
              </a:ext>
            </a:extLst>
          </p:cNvPr>
          <p:cNvCxnSpPr/>
          <p:nvPr/>
        </p:nvCxnSpPr>
        <p:spPr>
          <a:xfrm>
            <a:off x="5999624" y="2081273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A3153B78-FBF2-F8CE-3FF0-A54494E747A9}"/>
              </a:ext>
            </a:extLst>
          </p:cNvPr>
          <p:cNvCxnSpPr>
            <a:cxnSpLocks/>
          </p:cNvCxnSpPr>
          <p:nvPr/>
        </p:nvCxnSpPr>
        <p:spPr>
          <a:xfrm>
            <a:off x="5168000" y="2267712"/>
            <a:ext cx="18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2639C41-214B-9A16-357D-8C1DF418493D}"/>
              </a:ext>
            </a:extLst>
          </p:cNvPr>
          <p:cNvSpPr txBox="1"/>
          <p:nvPr/>
        </p:nvSpPr>
        <p:spPr>
          <a:xfrm>
            <a:off x="6853729" y="1681163"/>
            <a:ext cx="1588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  <a:r>
              <a:rPr lang="en-US" sz="2000" dirty="0"/>
              <a:t>3</a:t>
            </a:r>
            <a:endParaRPr lang="ru-RU" sz="2000" dirty="0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2ED1E236-A386-9659-318E-496F749CC0C2}"/>
              </a:ext>
            </a:extLst>
          </p:cNvPr>
          <p:cNvCxnSpPr/>
          <p:nvPr/>
        </p:nvCxnSpPr>
        <p:spPr>
          <a:xfrm>
            <a:off x="7628202" y="2081273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A8242CA7-CC3F-91A8-6902-0805FEE1A89C}"/>
              </a:ext>
            </a:extLst>
          </p:cNvPr>
          <p:cNvCxnSpPr>
            <a:cxnSpLocks/>
          </p:cNvCxnSpPr>
          <p:nvPr/>
        </p:nvCxnSpPr>
        <p:spPr>
          <a:xfrm>
            <a:off x="7301403" y="2267712"/>
            <a:ext cx="64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85C2E90-73F4-230C-6880-8ABA43551948}"/>
              </a:ext>
            </a:extLst>
          </p:cNvPr>
          <p:cNvSpPr txBox="1"/>
          <p:nvPr/>
        </p:nvSpPr>
        <p:spPr>
          <a:xfrm>
            <a:off x="446499" y="3736654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D5F87B-B8D2-7056-8DD2-38DD1249CBD7}"/>
              </a:ext>
            </a:extLst>
          </p:cNvPr>
          <p:cNvSpPr txBox="1"/>
          <p:nvPr/>
        </p:nvSpPr>
        <p:spPr>
          <a:xfrm>
            <a:off x="3300703" y="3736654"/>
            <a:ext cx="1588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  <a:r>
              <a:rPr lang="en-US" sz="2000" dirty="0"/>
              <a:t>1</a:t>
            </a:r>
            <a:endParaRPr lang="ru-RU" sz="2000" dirty="0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02B7B30-5016-38CF-9CC3-A3C82FA85634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1429301" y="4136764"/>
            <a:ext cx="1107136" cy="40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D635E3FA-9E61-6E08-57E7-A84D8AD482AD}"/>
              </a:ext>
            </a:extLst>
          </p:cNvPr>
          <p:cNvCxnSpPr/>
          <p:nvPr/>
        </p:nvCxnSpPr>
        <p:spPr>
          <a:xfrm>
            <a:off x="4046601" y="4136764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5D9D712C-749C-B04A-6A58-FA2CFD105E55}"/>
              </a:ext>
            </a:extLst>
          </p:cNvPr>
          <p:cNvCxnSpPr>
            <a:cxnSpLocks/>
          </p:cNvCxnSpPr>
          <p:nvPr/>
        </p:nvCxnSpPr>
        <p:spPr>
          <a:xfrm>
            <a:off x="3434053" y="4313678"/>
            <a:ext cx="13444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A245DC-C27A-89B0-0AF0-9833ED7CCFCC}"/>
              </a:ext>
            </a:extLst>
          </p:cNvPr>
          <p:cNvSpPr txBox="1"/>
          <p:nvPr/>
        </p:nvSpPr>
        <p:spPr>
          <a:xfrm>
            <a:off x="5225151" y="3727129"/>
            <a:ext cx="1588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  <a:r>
              <a:rPr lang="en-US" sz="2000" dirty="0"/>
              <a:t>2</a:t>
            </a:r>
            <a:endParaRPr lang="ru-RU" sz="2000" dirty="0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E29C0C9D-6C28-E018-F2E3-D98D84A089BA}"/>
              </a:ext>
            </a:extLst>
          </p:cNvPr>
          <p:cNvCxnSpPr/>
          <p:nvPr/>
        </p:nvCxnSpPr>
        <p:spPr>
          <a:xfrm>
            <a:off x="5999624" y="4127239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05C27A1A-DEC5-FD99-652C-3C1BDA366F0C}"/>
              </a:ext>
            </a:extLst>
          </p:cNvPr>
          <p:cNvCxnSpPr>
            <a:cxnSpLocks/>
          </p:cNvCxnSpPr>
          <p:nvPr/>
        </p:nvCxnSpPr>
        <p:spPr>
          <a:xfrm>
            <a:off x="5168000" y="4313678"/>
            <a:ext cx="18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12B32A4-5D36-1474-AE84-3E5BF76D2825}"/>
              </a:ext>
            </a:extLst>
          </p:cNvPr>
          <p:cNvSpPr txBox="1"/>
          <p:nvPr/>
        </p:nvSpPr>
        <p:spPr>
          <a:xfrm>
            <a:off x="6853729" y="3727129"/>
            <a:ext cx="1588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  <a:r>
              <a:rPr lang="en-US" sz="2000" dirty="0"/>
              <a:t>3</a:t>
            </a:r>
            <a:endParaRPr lang="ru-RU" sz="2000" dirty="0"/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8BAB2900-69BB-ED1C-5422-1FD764D6865B}"/>
              </a:ext>
            </a:extLst>
          </p:cNvPr>
          <p:cNvCxnSpPr/>
          <p:nvPr/>
        </p:nvCxnSpPr>
        <p:spPr>
          <a:xfrm>
            <a:off x="7628202" y="4127239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30B33713-B17A-3BEF-AC4A-FD58C30CAEC7}"/>
              </a:ext>
            </a:extLst>
          </p:cNvPr>
          <p:cNvCxnSpPr>
            <a:cxnSpLocks/>
          </p:cNvCxnSpPr>
          <p:nvPr/>
        </p:nvCxnSpPr>
        <p:spPr>
          <a:xfrm>
            <a:off x="7301403" y="4313678"/>
            <a:ext cx="64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28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О чём предмет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99997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 (</a:t>
            </a:r>
            <a:r>
              <a:rPr lang="ru-RU" sz="4000" dirty="0"/>
              <a:t>выражение</a:t>
            </a:r>
            <a:r>
              <a:rPr lang="en-US" sz="4000" dirty="0"/>
              <a:t>1; </a:t>
            </a:r>
            <a:r>
              <a:rPr lang="ru-RU" sz="4000" dirty="0"/>
              <a:t>выражение</a:t>
            </a:r>
            <a:r>
              <a:rPr lang="en-US" sz="4000" dirty="0"/>
              <a:t>2; </a:t>
            </a:r>
            <a:r>
              <a:rPr lang="ru-RU" sz="4000" dirty="0"/>
              <a:t>выражение</a:t>
            </a:r>
            <a:r>
              <a:rPr lang="en-US" sz="4000" dirty="0"/>
              <a:t>3)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085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Выражение</a:t>
            </a:r>
            <a:r>
              <a:rPr lang="en-US" sz="2000" dirty="0"/>
              <a:t>1</a:t>
            </a:r>
            <a:r>
              <a:rPr lang="ru-RU" sz="2000" dirty="0"/>
              <a:t> – любое выражение или инициализация переменной</a:t>
            </a:r>
            <a:r>
              <a:rPr lang="en-US" sz="2000" dirty="0"/>
              <a:t>. </a:t>
            </a:r>
            <a:r>
              <a:rPr lang="ru-RU" sz="2000" dirty="0"/>
              <a:t>Обычно - инициализация</a:t>
            </a:r>
            <a:r>
              <a:rPr lang="en-US" sz="2000" dirty="0"/>
              <a:t> </a:t>
            </a:r>
            <a:r>
              <a:rPr lang="ru-RU" sz="2000" dirty="0"/>
              <a:t>переменной счётчика или нескольких</a:t>
            </a:r>
            <a:r>
              <a:rPr lang="en-US" sz="2000" dirty="0"/>
              <a:t>;</a:t>
            </a: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en-US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Выражение</a:t>
            </a:r>
            <a:r>
              <a:rPr lang="en-US" sz="2000" dirty="0"/>
              <a:t>2</a:t>
            </a:r>
            <a:r>
              <a:rPr lang="ru-RU" sz="2000" dirty="0"/>
              <a:t> – любое выражение или инициализация переменной. Обычно - выражение проверяющее условие работы цикла. Если выражение не указано, то считается, что оно равно </a:t>
            </a:r>
            <a:r>
              <a:rPr lang="en-US" sz="2000" dirty="0">
                <a:latin typeface="Consolas" panose="020B0609020204030204" pitchFamily="49" charset="0"/>
              </a:rPr>
              <a:t>true</a:t>
            </a:r>
            <a:r>
              <a:rPr lang="ru-RU" sz="2000" dirty="0"/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en-US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Выражение</a:t>
            </a:r>
            <a:r>
              <a:rPr lang="en-US" sz="2000" dirty="0"/>
              <a:t>3</a:t>
            </a:r>
            <a:r>
              <a:rPr lang="ru-RU" sz="2000" dirty="0"/>
              <a:t> – выражение. Обычно инкремент/декремент счётчика(</a:t>
            </a:r>
            <a:r>
              <a:rPr lang="ru-RU" sz="2000" dirty="0" err="1"/>
              <a:t>ов</a:t>
            </a:r>
            <a:r>
              <a:rPr lang="ru-RU" sz="2000" dirty="0"/>
              <a:t>).</a:t>
            </a:r>
            <a:endParaRPr lang="en-US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1700" dirty="0"/>
              <a:t>* каждое из выражение не обязательное (можно не писать), но точки с запятой писать нужно.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6625273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range-based 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8703" y="1825625"/>
            <a:ext cx="949137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: array) </a:t>
            </a:r>
            <a:r>
              <a:rPr lang="nn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::cout &lt;&lt; i;</a:t>
            </a: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[key, value] :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mymap)</a:t>
            </a:r>
            <a:r>
              <a:rPr lang="nn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std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::cout &lt;&lt; i;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96DA2-6074-FE9F-1A40-12C9EE953A28}"/>
              </a:ext>
            </a:extLst>
          </p:cNvPr>
          <p:cNvSpPr txBox="1"/>
          <p:nvPr/>
        </p:nvSpPr>
        <p:spPr>
          <a:xfrm>
            <a:off x="446499" y="1690688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3300703" y="1690688"/>
            <a:ext cx="1555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Переменная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C3129-8BC2-D066-501B-33664D27A6CD}"/>
              </a:ext>
            </a:extLst>
          </p:cNvPr>
          <p:cNvSpPr txBox="1"/>
          <p:nvPr/>
        </p:nvSpPr>
        <p:spPr>
          <a:xfrm>
            <a:off x="7574956" y="1690688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73340F-EF61-097B-D986-E8F2ED5A94BB}"/>
              </a:ext>
            </a:extLst>
          </p:cNvPr>
          <p:cNvSpPr txBox="1"/>
          <p:nvPr/>
        </p:nvSpPr>
        <p:spPr>
          <a:xfrm>
            <a:off x="9765706" y="3733770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E1B6117-96D5-E33C-2F32-A008F01B09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29301" y="2090798"/>
            <a:ext cx="1107136" cy="40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4046601" y="209079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09E27DF-E576-EE6A-805D-5C71393EF8D5}"/>
              </a:ext>
            </a:extLst>
          </p:cNvPr>
          <p:cNvCxnSpPr>
            <a:cxnSpLocks/>
          </p:cNvCxnSpPr>
          <p:nvPr/>
        </p:nvCxnSpPr>
        <p:spPr>
          <a:xfrm flipH="1">
            <a:off x="7911084" y="2081273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3434053" y="2267712"/>
            <a:ext cx="13444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CBD15690-68B7-6638-F9FA-9BA32245304A}"/>
              </a:ext>
            </a:extLst>
          </p:cNvPr>
          <p:cNvCxnSpPr>
            <a:cxnSpLocks/>
          </p:cNvCxnSpPr>
          <p:nvPr/>
        </p:nvCxnSpPr>
        <p:spPr>
          <a:xfrm>
            <a:off x="6512813" y="2271141"/>
            <a:ext cx="288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FD27CF1-15C1-90B9-8E5E-CEC50B13F2C2}"/>
              </a:ext>
            </a:extLst>
          </p:cNvPr>
          <p:cNvCxnSpPr/>
          <p:nvPr/>
        </p:nvCxnSpPr>
        <p:spPr>
          <a:xfrm flipH="1">
            <a:off x="10101834" y="4134705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10EE7DC-1128-2A3D-6B68-FFA49372EA6D}"/>
              </a:ext>
            </a:extLst>
          </p:cNvPr>
          <p:cNvCxnSpPr>
            <a:cxnSpLocks/>
          </p:cNvCxnSpPr>
          <p:nvPr/>
        </p:nvCxnSpPr>
        <p:spPr>
          <a:xfrm>
            <a:off x="8676145" y="4305523"/>
            <a:ext cx="2791955" cy="6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D01C81-E365-2B32-F96F-F270D3D546DA}"/>
              </a:ext>
            </a:extLst>
          </p:cNvPr>
          <p:cNvSpPr txBox="1"/>
          <p:nvPr/>
        </p:nvSpPr>
        <p:spPr>
          <a:xfrm>
            <a:off x="4996551" y="1681163"/>
            <a:ext cx="1356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Контейнер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897ABB43-DC2F-C38D-1F7F-7FCD83EBFB43}"/>
              </a:ext>
            </a:extLst>
          </p:cNvPr>
          <p:cNvCxnSpPr/>
          <p:nvPr/>
        </p:nvCxnSpPr>
        <p:spPr>
          <a:xfrm>
            <a:off x="5656724" y="2081273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A3153B78-FBF2-F8CE-3FF0-A54494E747A9}"/>
              </a:ext>
            </a:extLst>
          </p:cNvPr>
          <p:cNvCxnSpPr>
            <a:cxnSpLocks/>
          </p:cNvCxnSpPr>
          <p:nvPr/>
        </p:nvCxnSpPr>
        <p:spPr>
          <a:xfrm>
            <a:off x="5168000" y="2267712"/>
            <a:ext cx="1013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85C2E90-73F4-230C-6880-8ABA43551948}"/>
              </a:ext>
            </a:extLst>
          </p:cNvPr>
          <p:cNvSpPr txBox="1"/>
          <p:nvPr/>
        </p:nvSpPr>
        <p:spPr>
          <a:xfrm>
            <a:off x="446499" y="3736654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D5F87B-B8D2-7056-8DD2-38DD1249CBD7}"/>
              </a:ext>
            </a:extLst>
          </p:cNvPr>
          <p:cNvSpPr txBox="1"/>
          <p:nvPr/>
        </p:nvSpPr>
        <p:spPr>
          <a:xfrm>
            <a:off x="4319878" y="3736654"/>
            <a:ext cx="1619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Переменный</a:t>
            </a:r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02B7B30-5016-38CF-9CC3-A3C82FA85634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1429301" y="4136764"/>
            <a:ext cx="1107136" cy="40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D635E3FA-9E61-6E08-57E7-A84D8AD482AD}"/>
              </a:ext>
            </a:extLst>
          </p:cNvPr>
          <p:cNvCxnSpPr/>
          <p:nvPr/>
        </p:nvCxnSpPr>
        <p:spPr>
          <a:xfrm>
            <a:off x="5122926" y="4136764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5D9D712C-749C-B04A-6A58-FA2CFD105E55}"/>
              </a:ext>
            </a:extLst>
          </p:cNvPr>
          <p:cNvCxnSpPr>
            <a:cxnSpLocks/>
          </p:cNvCxnSpPr>
          <p:nvPr/>
        </p:nvCxnSpPr>
        <p:spPr>
          <a:xfrm>
            <a:off x="3434053" y="4313678"/>
            <a:ext cx="3242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A245DC-C27A-89B0-0AF0-9833ED7CCFCC}"/>
              </a:ext>
            </a:extLst>
          </p:cNvPr>
          <p:cNvSpPr txBox="1"/>
          <p:nvPr/>
        </p:nvSpPr>
        <p:spPr>
          <a:xfrm>
            <a:off x="6987276" y="3727129"/>
            <a:ext cx="1588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  <a:r>
              <a:rPr lang="en-US" sz="2000" dirty="0"/>
              <a:t>2</a:t>
            </a:r>
            <a:endParaRPr lang="ru-RU" sz="2000" dirty="0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E29C0C9D-6C28-E018-F2E3-D98D84A089BA}"/>
              </a:ext>
            </a:extLst>
          </p:cNvPr>
          <p:cNvCxnSpPr/>
          <p:nvPr/>
        </p:nvCxnSpPr>
        <p:spPr>
          <a:xfrm>
            <a:off x="7761749" y="4127239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05C27A1A-DEC5-FD99-652C-3C1BDA366F0C}"/>
              </a:ext>
            </a:extLst>
          </p:cNvPr>
          <p:cNvCxnSpPr>
            <a:cxnSpLocks/>
          </p:cNvCxnSpPr>
          <p:nvPr/>
        </p:nvCxnSpPr>
        <p:spPr>
          <a:xfrm>
            <a:off x="7296150" y="4304153"/>
            <a:ext cx="9555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56149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 (</a:t>
            </a:r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range-declaration</a:t>
            </a:r>
            <a:r>
              <a:rPr lang="ru-RU" sz="4000" dirty="0"/>
              <a:t> </a:t>
            </a:r>
            <a:r>
              <a:rPr lang="en-US" sz="4000" dirty="0"/>
              <a:t>: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range-expression</a:t>
            </a:r>
            <a:r>
              <a:rPr lang="en-US" sz="4000" dirty="0"/>
              <a:t>)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0850" cy="4351338"/>
          </a:xfrm>
        </p:spPr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range-expression</a:t>
            </a:r>
            <a:r>
              <a:rPr lang="en-US" sz="2000" dirty="0"/>
              <a:t>	 –</a:t>
            </a:r>
            <a:r>
              <a:rPr lang="ru-RU" sz="2000" dirty="0"/>
              <a:t> любое выражение, представляющее последовательность элементов (либо массив, либо объект, для которого определены методы или функции </a:t>
            </a:r>
            <a:r>
              <a:rPr lang="ru-RU" sz="2000" dirty="0" err="1">
                <a:latin typeface="Consolas" panose="020B0609020204030204" pitchFamily="49" charset="0"/>
              </a:rPr>
              <a:t>begin</a:t>
            </a:r>
            <a:r>
              <a:rPr lang="ru-RU" sz="2000" dirty="0"/>
              <a:t> и </a:t>
            </a:r>
            <a:r>
              <a:rPr lang="ru-RU" sz="2000" dirty="0" err="1">
                <a:latin typeface="Consolas" panose="020B0609020204030204" pitchFamily="49" charset="0"/>
              </a:rPr>
              <a:t>end</a:t>
            </a:r>
            <a:r>
              <a:rPr lang="ru-RU" sz="2000" dirty="0"/>
              <a:t>) или список инициализации.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range-declaration</a:t>
            </a:r>
            <a:r>
              <a:rPr lang="en-US" sz="2000" dirty="0"/>
              <a:t> – </a:t>
            </a:r>
            <a:r>
              <a:rPr lang="ru-RU" sz="2000" dirty="0"/>
              <a:t>объявление именованной переменной, тип которой является типом элемента последовательности, представленного </a:t>
            </a:r>
            <a:r>
              <a:rPr lang="ru-RU" sz="2000" dirty="0" err="1">
                <a:solidFill>
                  <a:schemeClr val="accent2">
                    <a:lumMod val="75000"/>
                  </a:schemeClr>
                </a:solidFill>
              </a:rPr>
              <a:t>range-expression</a:t>
            </a:r>
            <a:r>
              <a:rPr lang="ru-RU" sz="2000" dirty="0"/>
              <a:t>, или ссылкой на этот тип. Часто использует</a:t>
            </a:r>
            <a:r>
              <a:rPr lang="en-US" sz="2000" dirty="0"/>
              <a:t> </a:t>
            </a:r>
            <a:r>
              <a:rPr lang="ru-RU" sz="2000" dirty="0"/>
              <a:t>спецификатор </a:t>
            </a:r>
            <a:r>
              <a:rPr lang="en-US" sz="2000" dirty="0">
                <a:latin typeface="Consolas" panose="020B0609020204030204" pitchFamily="49" charset="0"/>
              </a:rPr>
              <a:t>auto</a:t>
            </a:r>
            <a:r>
              <a:rPr lang="ru-RU" sz="2000" dirty="0"/>
              <a:t> для автоматического определения типа. </a:t>
            </a:r>
          </a:p>
        </p:txBody>
      </p:sp>
    </p:spTree>
    <p:extLst>
      <p:ext uri="{BB962C8B-B14F-4D97-AF65-F5344CB8AC3E}">
        <p14:creationId xmlns:p14="http://schemas.microsoft.com/office/powerpoint/2010/main" val="89912388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5125"/>
            <a:ext cx="1111685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for(</a:t>
            </a:r>
            <a:r>
              <a:rPr lang="ru-RU" sz="3600" dirty="0"/>
              <a:t>инициализация</a:t>
            </a:r>
            <a:r>
              <a:rPr lang="en-US" sz="3600" dirty="0"/>
              <a:t>; </a:t>
            </a: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range-declaration</a:t>
            </a:r>
            <a:r>
              <a:rPr lang="ru-RU" sz="3600" dirty="0"/>
              <a:t> </a:t>
            </a:r>
            <a:r>
              <a:rPr lang="en-US" sz="3600" dirty="0"/>
              <a:t>: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range-expression</a:t>
            </a:r>
            <a:r>
              <a:rPr lang="en-US" sz="3600" dirty="0"/>
              <a:t>)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199" y="1825625"/>
            <a:ext cx="966787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 = {1,2,3}; </a:t>
            </a:r>
            <a:r>
              <a:rPr lang="nn-NO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auto i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nn-NO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::cout &lt;&lt; i;</a:t>
            </a:r>
          </a:p>
          <a:p>
            <a:pPr marL="0" indent="0">
              <a:buNone/>
            </a:pP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n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938109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10843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418CCD-038C-85AF-63D7-3628F3A46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2006600"/>
            <a:ext cx="103505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8362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900" dirty="0"/>
              <a:t>О</a:t>
            </a:r>
            <a:r>
              <a:rPr lang="ru-RU" sz="1900" b="0" i="0" dirty="0">
                <a:solidFill>
                  <a:srgbClr val="000000"/>
                </a:solidFill>
                <a:effectLst/>
              </a:rPr>
              <a:t>бъявление</a:t>
            </a:r>
            <a:r>
              <a:rPr lang="en-US" sz="1900" b="0" i="0" dirty="0">
                <a:solidFill>
                  <a:srgbClr val="000000"/>
                </a:solidFill>
                <a:effectLst/>
              </a:rPr>
              <a:t> (declaration)</a:t>
            </a:r>
            <a:r>
              <a:rPr lang="ru-RU" sz="1900" b="0" i="0" dirty="0">
                <a:solidFill>
                  <a:srgbClr val="000000"/>
                </a:solidFill>
                <a:effectLst/>
              </a:rPr>
              <a:t> функции вводит имя функции и ее тип</a:t>
            </a:r>
            <a:r>
              <a:rPr lang="en-US" sz="1900" b="0" i="0" dirty="0">
                <a:solidFill>
                  <a:srgbClr val="000000"/>
                </a:solidFill>
                <a:effectLst/>
              </a:rPr>
              <a:t> </a:t>
            </a:r>
            <a:r>
              <a:rPr lang="ru-RU" sz="1900" b="0" i="0" dirty="0">
                <a:solidFill>
                  <a:srgbClr val="000000"/>
                </a:solidFill>
                <a:effectLst/>
              </a:rPr>
              <a:t>в область видимости </a:t>
            </a:r>
            <a:r>
              <a:rPr lang="en-US" sz="1900" b="0" i="0" dirty="0">
                <a:solidFill>
                  <a:srgbClr val="000000"/>
                </a:solidFill>
                <a:effectLst/>
              </a:rPr>
              <a:t>(scope)</a:t>
            </a:r>
            <a:r>
              <a:rPr lang="en-US" sz="1900" dirty="0"/>
              <a:t>;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9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9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900" dirty="0"/>
              <a:t>О</a:t>
            </a:r>
            <a:r>
              <a:rPr lang="ru-RU" sz="1900" b="0" i="0" dirty="0">
                <a:solidFill>
                  <a:srgbClr val="000000"/>
                </a:solidFill>
                <a:effectLst/>
              </a:rPr>
              <a:t>пределение</a:t>
            </a:r>
            <a:r>
              <a:rPr lang="en-US" sz="1900" b="0" i="0" dirty="0">
                <a:solidFill>
                  <a:srgbClr val="000000"/>
                </a:solidFill>
                <a:effectLst/>
              </a:rPr>
              <a:t> (definition)</a:t>
            </a:r>
            <a:r>
              <a:rPr lang="ru-RU" sz="1900" b="0" i="0" dirty="0">
                <a:solidFill>
                  <a:srgbClr val="000000"/>
                </a:solidFill>
                <a:effectLst/>
              </a:rPr>
              <a:t> функции связывает имя/тип функции с </a:t>
            </a:r>
            <a:r>
              <a:rPr lang="ru-RU" sz="1900" dirty="0">
                <a:solidFill>
                  <a:srgbClr val="000000"/>
                </a:solidFill>
              </a:rPr>
              <a:t>её</a:t>
            </a:r>
            <a:r>
              <a:rPr lang="ru-RU" sz="1900" b="0" i="0" dirty="0">
                <a:solidFill>
                  <a:srgbClr val="000000"/>
                </a:solidFill>
                <a:effectLst/>
              </a:rPr>
              <a:t> телом</a:t>
            </a:r>
            <a:r>
              <a:rPr lang="en-US" sz="1900" dirty="0"/>
              <a:t>;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8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800" dirty="0">
                <a:hlinkClick r:id="rId2"/>
              </a:rPr>
              <a:t>https://wandbox.org/permlink/DAISkDauoPcyNOdF</a:t>
            </a:r>
            <a:endParaRPr lang="ru-RU" sz="1800" dirty="0"/>
          </a:p>
        </p:txBody>
      </p:sp>
      <p:graphicFrame>
        <p:nvGraphicFramePr>
          <p:cNvPr id="4" name="Таблица 5">
            <a:extLst>
              <a:ext uri="{FF2B5EF4-FFF2-40B4-BE49-F238E27FC236}">
                <a16:creationId xmlns:a16="http://schemas.microsoft.com/office/drawing/2014/main" id="{DF8E22EA-3D7E-3177-B1E3-3062CDAD8956}"/>
              </a:ext>
            </a:extLst>
          </p:cNvPr>
          <p:cNvGraphicFramePr>
            <a:graphicFrameLocks noGrp="1"/>
          </p:cNvGraphicFramePr>
          <p:nvPr/>
        </p:nvGraphicFramePr>
        <p:xfrm>
          <a:off x="927100" y="2329391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481669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35544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sum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auto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sum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-&gt;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615083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4F201197-C707-BDD2-2672-0BBBEBAD37F5}"/>
              </a:ext>
            </a:extLst>
          </p:cNvPr>
          <p:cNvGraphicFramePr>
            <a:graphicFrameLocks noGrp="1"/>
          </p:cNvGraphicFramePr>
          <p:nvPr/>
        </p:nvGraphicFramePr>
        <p:xfrm>
          <a:off x="927100" y="3554834"/>
          <a:ext cx="812800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481669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35544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sum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result = a + b;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result;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auto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sum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-&gt;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result = a + b;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result;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615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70202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800" b="1" i="0" dirty="0">
                <a:solidFill>
                  <a:srgbClr val="333333"/>
                </a:solidFill>
                <a:effectLst/>
              </a:rPr>
              <a:t>Прототипом функции</a:t>
            </a:r>
            <a:r>
              <a:rPr lang="ru-RU" sz="1800" b="0" i="0" dirty="0">
                <a:solidFill>
                  <a:srgbClr val="333333"/>
                </a:solidFill>
                <a:effectLst/>
              </a:rPr>
              <a:t> в языке Си или C++ называется объявление функции, не содержащее тела функции, но указывающее имя функции, арность, типы аргументов и тип возвращаемых данных.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800" i="0" dirty="0">
              <a:solidFill>
                <a:srgbClr val="333333"/>
              </a:solidFill>
              <a:effectLst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800" b="1" i="0" dirty="0">
                <a:solidFill>
                  <a:srgbClr val="333333"/>
                </a:solidFill>
                <a:effectLst/>
              </a:rPr>
              <a:t>Сигнатура функции </a:t>
            </a:r>
            <a:r>
              <a:rPr lang="ru-RU" sz="1800" i="0" dirty="0">
                <a:solidFill>
                  <a:srgbClr val="333333"/>
                </a:solidFill>
                <a:effectLst/>
              </a:rPr>
              <a:t>–</a:t>
            </a:r>
            <a:r>
              <a:rPr lang="ru-RU" sz="1800" dirty="0">
                <a:solidFill>
                  <a:srgbClr val="333333"/>
                </a:solidFill>
              </a:rPr>
              <a:t> </a:t>
            </a:r>
            <a:r>
              <a:rPr lang="ru-RU" sz="1800" i="0" dirty="0">
                <a:solidFill>
                  <a:srgbClr val="333333"/>
                </a:solidFill>
                <a:effectLst/>
              </a:rPr>
              <a:t>это части прототипа функции, которые компилятор использует для выполнения разрешения перегрузки. </a:t>
            </a:r>
            <a:endParaRPr lang="en-US" sz="1800" i="0" dirty="0">
              <a:solidFill>
                <a:srgbClr val="333333"/>
              </a:solidFill>
              <a:effectLst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800" b="1" dirty="0">
                <a:solidFill>
                  <a:srgbClr val="333333"/>
                </a:solidFill>
              </a:rPr>
              <a:t>Формальные параметры (параметры) </a:t>
            </a:r>
            <a:r>
              <a:rPr lang="ru-RU" sz="1800" i="0" dirty="0">
                <a:solidFill>
                  <a:srgbClr val="333333"/>
                </a:solidFill>
                <a:effectLst/>
              </a:rPr>
              <a:t>–</a:t>
            </a:r>
            <a:r>
              <a:rPr lang="ru-RU" sz="1800" dirty="0">
                <a:solidFill>
                  <a:srgbClr val="333333"/>
                </a:solidFill>
              </a:rPr>
              <a:t> это собственно параметры указанные в прототипе/сигнатуре функции (в данном случае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ru-RU" sz="1800" dirty="0">
                <a:solidFill>
                  <a:srgbClr val="333333"/>
                </a:solidFill>
              </a:rPr>
              <a:t> и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ru-RU" sz="1800" dirty="0">
                <a:solidFill>
                  <a:srgbClr val="333333"/>
                </a:solidFill>
              </a:rPr>
              <a:t>).</a:t>
            </a:r>
            <a:endParaRPr lang="en-US" sz="18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4854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Вызов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800" b="1" i="0" dirty="0">
                <a:solidFill>
                  <a:srgbClr val="333333"/>
                </a:solidFill>
                <a:effectLst/>
              </a:rPr>
              <a:t>Вызов функции</a:t>
            </a:r>
            <a:r>
              <a:rPr lang="ru-RU" sz="1800" b="0" i="0" dirty="0">
                <a:solidFill>
                  <a:srgbClr val="333333"/>
                </a:solidFill>
                <a:effectLst/>
              </a:rPr>
              <a:t> - передача управления потоком исполнения команд в другую точку программы с последующим возвратом в точку вызова.</a:t>
            </a:r>
          </a:p>
          <a:p>
            <a:pPr marL="0" indent="0">
              <a:buNone/>
            </a:pPr>
            <a:endParaRPr lang="en-US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 =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res &lt;&lt;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800" b="1" dirty="0">
                <a:solidFill>
                  <a:srgbClr val="333333"/>
                </a:solidFill>
              </a:rPr>
              <a:t>Фактические параметры (аргументы)</a:t>
            </a:r>
            <a:r>
              <a:rPr lang="ru-RU" sz="1800" dirty="0">
                <a:solidFill>
                  <a:srgbClr val="333333"/>
                </a:solidFill>
              </a:rPr>
              <a:t> </a:t>
            </a:r>
            <a:r>
              <a:rPr lang="ru-RU" sz="1800" i="0" dirty="0">
                <a:solidFill>
                  <a:srgbClr val="333333"/>
                </a:solidFill>
                <a:effectLst/>
              </a:rPr>
              <a:t>–</a:t>
            </a:r>
            <a:r>
              <a:rPr lang="ru-RU" sz="1800" dirty="0">
                <a:solidFill>
                  <a:srgbClr val="333333"/>
                </a:solidFill>
              </a:rPr>
              <a:t> конкретные значения, которые передаются формальным параметрам (в данном случае 2 и 2).</a:t>
            </a:r>
            <a:endParaRPr lang="en-US" sz="18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43934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Код внутри 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310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 предмете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DB1031DB-79F1-D8AA-C1EB-E5B9DE7F9522}"/>
              </a:ext>
            </a:extLst>
          </p:cNvPr>
          <p:cNvGrpSpPr/>
          <p:nvPr/>
        </p:nvGrpSpPr>
        <p:grpSpPr>
          <a:xfrm>
            <a:off x="2320602" y="3273083"/>
            <a:ext cx="7550795" cy="716099"/>
            <a:chOff x="2183571" y="3072391"/>
            <a:chExt cx="7550795" cy="716099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C724FF2C-6BA4-B928-AF48-15B8FF91788E}"/>
                </a:ext>
              </a:extLst>
            </p:cNvPr>
            <p:cNvSpPr/>
            <p:nvPr/>
          </p:nvSpPr>
          <p:spPr>
            <a:xfrm>
              <a:off x="2183571" y="3075272"/>
              <a:ext cx="1041585" cy="71321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180000" tIns="216000" rIns="180000" bIns="216000" rtlCol="0" anchor="ctr">
              <a:spAutoFit/>
            </a:bodyPr>
            <a:lstStyle/>
            <a:p>
              <a:pPr algn="ctr"/>
              <a:r>
                <a:rPr lang="ru-RU" dirty="0"/>
                <a:t>Задача</a:t>
              </a: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1FA6DEA5-53CC-D07B-244D-765D38BA0215}"/>
                </a:ext>
              </a:extLst>
            </p:cNvPr>
            <p:cNvSpPr/>
            <p:nvPr/>
          </p:nvSpPr>
          <p:spPr>
            <a:xfrm>
              <a:off x="3977979" y="3075272"/>
              <a:ext cx="852432" cy="71321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180000" tIns="216000" rIns="180000" bIns="216000" rtlCol="0" anchor="ctr">
              <a:spAutoFit/>
            </a:bodyPr>
            <a:lstStyle/>
            <a:p>
              <a:pPr algn="ctr"/>
              <a:r>
                <a:rPr lang="ru-RU" dirty="0"/>
                <a:t>Лень</a:t>
              </a: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A9C04DAF-F674-5B92-ED7B-8C416C05E88C}"/>
                </a:ext>
              </a:extLst>
            </p:cNvPr>
            <p:cNvSpPr/>
            <p:nvPr/>
          </p:nvSpPr>
          <p:spPr>
            <a:xfrm>
              <a:off x="7870503" y="3072391"/>
              <a:ext cx="1863863" cy="71321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180000" tIns="216000" rIns="180000" bIns="216000" rtlCol="0" anchor="ctr">
              <a:spAutoFit/>
            </a:bodyPr>
            <a:lstStyle/>
            <a:p>
              <a:pPr algn="ctr"/>
              <a:r>
                <a:rPr lang="ru-RU" dirty="0"/>
                <a:t>Автоматизация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901FE765-A967-00F4-9F51-CA0C2A4A77C2}"/>
                </a:ext>
              </a:extLst>
            </p:cNvPr>
            <p:cNvSpPr/>
            <p:nvPr/>
          </p:nvSpPr>
          <p:spPr>
            <a:xfrm>
              <a:off x="3310665" y="3075272"/>
              <a:ext cx="581804" cy="713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666E1271-8B57-9C57-770F-B0733F761F1E}"/>
                </a:ext>
              </a:extLst>
            </p:cNvPr>
            <p:cNvSpPr/>
            <p:nvPr/>
          </p:nvSpPr>
          <p:spPr>
            <a:xfrm>
              <a:off x="7193892" y="3072391"/>
              <a:ext cx="581804" cy="713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396C1E5C-BB31-7896-503C-6B021735EDBF}"/>
                </a:ext>
              </a:extLst>
            </p:cNvPr>
            <p:cNvSpPr/>
            <p:nvPr/>
          </p:nvSpPr>
          <p:spPr>
            <a:xfrm>
              <a:off x="5612110" y="3072391"/>
              <a:ext cx="1481834" cy="71321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180000" tIns="216000" rIns="180000" bIns="216000" rtlCol="0" anchor="ctr">
              <a:spAutoFit/>
            </a:bodyPr>
            <a:lstStyle/>
            <a:p>
              <a:pPr algn="ctr"/>
              <a:r>
                <a:rPr lang="ru-RU" dirty="0"/>
                <a:t>Компьютер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AA4E2C29-F6B1-F200-1E39-3FF4EB8E0119}"/>
                </a:ext>
              </a:extLst>
            </p:cNvPr>
            <p:cNvSpPr/>
            <p:nvPr/>
          </p:nvSpPr>
          <p:spPr>
            <a:xfrm>
              <a:off x="4930358" y="3072391"/>
              <a:ext cx="581804" cy="713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61103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Время жизни и область видимости локальных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800" b="0" dirty="0">
                <a:solidFill>
                  <a:srgbClr val="333333"/>
                </a:solidFill>
              </a:rPr>
              <a:t>Область видимости локальных переменных, в том числе и параметров. От точки объявления до конца области видимости. Конец области видимости определяется либо концом функции либо концом блока.</a:t>
            </a: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endParaRPr lang="ru-RU" sz="1800" b="0" dirty="0">
              <a:solidFill>
                <a:srgbClr val="333333"/>
              </a:solidFill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800" b="0" dirty="0">
                <a:solidFill>
                  <a:srgbClr val="333333"/>
                </a:solidFill>
              </a:rPr>
              <a:t>Локальные переменный функции, в том числе и параметры, живут от момента создания до момента выхода из области видимости. Кроме </a:t>
            </a:r>
            <a:r>
              <a:rPr lang="en-US" sz="1800" b="0" dirty="0">
                <a:solidFill>
                  <a:srgbClr val="333333"/>
                </a:solidFill>
              </a:rPr>
              <a:t>static </a:t>
            </a:r>
            <a:r>
              <a:rPr lang="ru-RU" sz="1800" b="0" dirty="0">
                <a:solidFill>
                  <a:srgbClr val="333333"/>
                </a:solidFill>
              </a:rPr>
              <a:t>переменных.</a:t>
            </a:r>
            <a:endParaRPr lang="en-US" sz="18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3110528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Стек вызова функций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90272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Стек вызова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600" b="1" i="0" dirty="0">
                <a:solidFill>
                  <a:srgbClr val="202124"/>
                </a:solidFill>
                <a:effectLst/>
              </a:rPr>
              <a:t>Стек вызовов </a:t>
            </a:r>
            <a:r>
              <a:rPr lang="ru-RU" sz="1600" i="0" dirty="0">
                <a:solidFill>
                  <a:srgbClr val="202124"/>
                </a:solidFill>
                <a:effectLst/>
              </a:rPr>
              <a:t>(стек) </a:t>
            </a:r>
            <a:r>
              <a:rPr lang="ru-RU" sz="1600" b="0" i="0" dirty="0">
                <a:solidFill>
                  <a:srgbClr val="202124"/>
                </a:solidFill>
                <a:effectLst/>
              </a:rPr>
              <a:t>может использоваться для различных нужд, но основное его назначение — отслеживать место, куда каждая из вызванных процедур должна вернуть управление после своего завершения. Для этого при вызове процедуры (командами </a:t>
            </a:r>
            <a:r>
              <a:rPr lang="ru-RU" sz="1600" b="1" i="0" dirty="0">
                <a:solidFill>
                  <a:srgbClr val="202124"/>
                </a:solidFill>
                <a:effectLst/>
              </a:rPr>
              <a:t>вызова</a:t>
            </a:r>
            <a:r>
              <a:rPr lang="ru-RU" sz="1600" b="0" i="0" dirty="0">
                <a:solidFill>
                  <a:srgbClr val="202124"/>
                </a:solidFill>
                <a:effectLst/>
              </a:rPr>
              <a:t>) в </a:t>
            </a:r>
            <a:r>
              <a:rPr lang="ru-RU" sz="1600" b="1" i="0" dirty="0">
                <a:solidFill>
                  <a:srgbClr val="202124"/>
                </a:solidFill>
                <a:effectLst/>
              </a:rPr>
              <a:t>стек</a:t>
            </a:r>
            <a:r>
              <a:rPr lang="ru-RU" sz="1600" b="0" i="0" dirty="0">
                <a:solidFill>
                  <a:srgbClr val="202124"/>
                </a:solidFill>
                <a:effectLst/>
              </a:rPr>
              <a:t> заносится адрес команды, следующей за командой </a:t>
            </a:r>
            <a:r>
              <a:rPr lang="ru-RU" sz="1600" b="1" i="0" dirty="0">
                <a:solidFill>
                  <a:srgbClr val="202124"/>
                </a:solidFill>
                <a:effectLst/>
              </a:rPr>
              <a:t>вызова</a:t>
            </a:r>
            <a:r>
              <a:rPr lang="ru-RU" sz="1600" b="0" i="0" dirty="0">
                <a:solidFill>
                  <a:srgbClr val="202124"/>
                </a:solidFill>
                <a:effectLst/>
              </a:rPr>
              <a:t> («адрес возврата»).</a:t>
            </a: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endParaRPr lang="ru-RU" sz="1600" dirty="0">
              <a:solidFill>
                <a:srgbClr val="202124"/>
              </a:solidFill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600" b="0" dirty="0">
                <a:solidFill>
                  <a:srgbClr val="000000"/>
                </a:solidFill>
                <a:effectLst/>
                <a:hlinkClick r:id="rId2"/>
              </a:rPr>
              <a:t>Механика вызова функции</a:t>
            </a:r>
            <a:endParaRPr lang="en-US" sz="1600" b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4B90E8A-A8A2-3077-C703-BAF718247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087" y="2818500"/>
            <a:ext cx="5192713" cy="392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58502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Передача данных в функцию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448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400" i="0" dirty="0">
                <a:solidFill>
                  <a:srgbClr val="333333"/>
                </a:solidFill>
                <a:effectLst/>
              </a:rPr>
              <a:t>Передача данных</a:t>
            </a:r>
            <a:r>
              <a:rPr lang="ru-RU" sz="1400" b="1" i="0" dirty="0">
                <a:solidFill>
                  <a:srgbClr val="333333"/>
                </a:solidFill>
                <a:effectLst/>
              </a:rPr>
              <a:t> по значению. </a:t>
            </a:r>
            <a:r>
              <a:rPr lang="ru-RU" sz="1400" dirty="0">
                <a:solidFill>
                  <a:srgbClr val="333333"/>
                </a:solidFill>
              </a:rPr>
              <a:t>Создаёт локальную копию передаваемых данных.</a:t>
            </a:r>
            <a:endParaRPr lang="ru-RU" sz="1400" b="1" i="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= a;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 = 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 = 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400" dirty="0">
                <a:solidFill>
                  <a:srgbClr val="333333"/>
                </a:solidFill>
                <a:effectLst/>
              </a:rPr>
              <a:t>Передача данных</a:t>
            </a:r>
            <a:r>
              <a:rPr lang="ru-RU" sz="1400" b="1" dirty="0">
                <a:solidFill>
                  <a:srgbClr val="333333"/>
                </a:solidFill>
                <a:effectLst/>
              </a:rPr>
              <a:t> по ссылке. </a:t>
            </a:r>
            <a:r>
              <a:rPr lang="ru-RU" sz="1400" dirty="0">
                <a:solidFill>
                  <a:srgbClr val="333333"/>
                </a:solidFill>
                <a:effectLst/>
              </a:rPr>
              <a:t>Создаёт дополнительное имя для переменной переданной в качестве аргумента.</a:t>
            </a:r>
            <a:endParaRPr lang="ru-RU" sz="1400" b="1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= a;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 = 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 = 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400" dirty="0">
                <a:solidFill>
                  <a:srgbClr val="333333"/>
                </a:solidFill>
                <a:effectLst/>
              </a:rPr>
              <a:t>Передача данных</a:t>
            </a:r>
            <a:r>
              <a:rPr lang="ru-RU" sz="1400" b="1" dirty="0">
                <a:solidFill>
                  <a:srgbClr val="333333"/>
                </a:solidFill>
                <a:effectLst/>
              </a:rPr>
              <a:t> по указателю. </a:t>
            </a:r>
            <a:r>
              <a:rPr lang="ru-RU" sz="1400" dirty="0">
                <a:solidFill>
                  <a:srgbClr val="333333"/>
                </a:solidFill>
                <a:effectLst/>
              </a:rPr>
              <a:t>Создаёт копию, но не данных, а адреса по которому они находятся.</a:t>
            </a:r>
            <a:endParaRPr lang="en-US" sz="140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= *a;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*a = *b;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*b = *t;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8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211980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400" dirty="0">
                <a:solidFill>
                  <a:srgbClr val="333333"/>
                </a:solidFill>
              </a:rPr>
              <a:t>Квалификатор </a:t>
            </a:r>
            <a:r>
              <a:rPr lang="en-US" sz="1400" b="1" dirty="0">
                <a:solidFill>
                  <a:srgbClr val="333333"/>
                </a:solidFill>
              </a:rPr>
              <a:t>const</a:t>
            </a:r>
            <a:r>
              <a:rPr lang="en-US" sz="1400" dirty="0">
                <a:solidFill>
                  <a:srgbClr val="333333"/>
                </a:solidFill>
              </a:rPr>
              <a:t> </a:t>
            </a:r>
            <a:r>
              <a:rPr lang="ru-RU" sz="1400" dirty="0">
                <a:solidFill>
                  <a:srgbClr val="333333"/>
                </a:solidFill>
              </a:rPr>
              <a:t>запрещает изменять параметры.</a:t>
            </a:r>
            <a:endParaRPr lang="ru-RU" sz="1400" i="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4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= a;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 = 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 = 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77861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функции </a:t>
            </a:r>
            <a:r>
              <a:rPr lang="en-US" dirty="0"/>
              <a:t>main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500" dirty="0">
                <a:solidFill>
                  <a:srgbClr val="333333"/>
                </a:solidFill>
              </a:rPr>
              <a:t>Без параметров</a:t>
            </a:r>
            <a:endParaRPr lang="ru-RU" sz="1500" i="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500" i="0" dirty="0">
                <a:solidFill>
                  <a:srgbClr val="333333"/>
                </a:solidFill>
                <a:effectLst/>
              </a:rPr>
              <a:t>Доступ к параметрам запуска программы</a:t>
            </a:r>
            <a:endParaRPr lang="ru-RU" sz="150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500" i="0" dirty="0">
                <a:solidFill>
                  <a:srgbClr val="333333"/>
                </a:solidFill>
                <a:effectLst/>
              </a:rPr>
              <a:t>Доступ к параметрам запуска и переменным окружения</a:t>
            </a:r>
            <a:endParaRPr lang="en-US" sz="150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ru-RU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ru-RU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*envp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[]);</a:t>
            </a:r>
          </a:p>
        </p:txBody>
      </p:sp>
    </p:spTree>
    <p:extLst>
      <p:ext uri="{BB962C8B-B14F-4D97-AF65-F5344CB8AC3E}">
        <p14:creationId xmlns:p14="http://schemas.microsoft.com/office/powerpoint/2010/main" val="113868523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Получение данных из 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82967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700" i="0" dirty="0">
                <a:solidFill>
                  <a:srgbClr val="333333"/>
                </a:solidFill>
                <a:effectLst/>
              </a:rPr>
              <a:t>Оператор </a:t>
            </a:r>
            <a:r>
              <a:rPr lang="en-US" sz="1700" b="1" i="0" dirty="0">
                <a:solidFill>
                  <a:srgbClr val="333333"/>
                </a:solidFill>
                <a:effectLst/>
              </a:rPr>
              <a:t>return</a:t>
            </a:r>
            <a:r>
              <a:rPr lang="en-US" sz="1700" i="0" dirty="0">
                <a:solidFill>
                  <a:srgbClr val="333333"/>
                </a:solidFill>
                <a:effectLst/>
              </a:rPr>
              <a:t> </a:t>
            </a:r>
            <a:r>
              <a:rPr lang="ru-RU" sz="1700" i="0" dirty="0">
                <a:solidFill>
                  <a:srgbClr val="333333"/>
                </a:solidFill>
                <a:effectLst/>
              </a:rPr>
              <a:t>осуществляет прерывание исполнения текущей функции и возврат потока исполнения в точку вызова.</a:t>
            </a:r>
          </a:p>
          <a:p>
            <a:pPr marL="0" indent="0">
              <a:buNone/>
            </a:pPr>
            <a:r>
              <a:rPr lang="ru-RU" sz="1700" dirty="0">
                <a:solidFill>
                  <a:srgbClr val="333333"/>
                </a:solidFill>
              </a:rPr>
              <a:t>Для </a:t>
            </a:r>
            <a:r>
              <a:rPr lang="en-US" sz="1700" dirty="0">
                <a:solidFill>
                  <a:srgbClr val="333333"/>
                </a:solidFill>
              </a:rPr>
              <a:t>void </a:t>
            </a:r>
            <a:r>
              <a:rPr lang="ru-RU" sz="1700" dirty="0">
                <a:solidFill>
                  <a:srgbClr val="333333"/>
                </a:solidFill>
              </a:rPr>
              <a:t>функций не обязателен. Функция завершится после выполнения последней команды в теле функции.</a:t>
            </a:r>
          </a:p>
          <a:p>
            <a:pPr marL="0" indent="0">
              <a:buNone/>
            </a:pPr>
            <a:r>
              <a:rPr lang="ru-RU" sz="1700" dirty="0">
                <a:solidFill>
                  <a:srgbClr val="333333"/>
                </a:solidFill>
              </a:rPr>
              <a:t>Для не </a:t>
            </a:r>
            <a:r>
              <a:rPr lang="en-US" sz="1700" dirty="0">
                <a:solidFill>
                  <a:srgbClr val="333333"/>
                </a:solidFill>
              </a:rPr>
              <a:t>void </a:t>
            </a:r>
            <a:r>
              <a:rPr lang="ru-RU" sz="1700" dirty="0">
                <a:solidFill>
                  <a:srgbClr val="333333"/>
                </a:solidFill>
              </a:rPr>
              <a:t>функций обязателен. После </a:t>
            </a:r>
            <a:r>
              <a:rPr lang="ru-RU" sz="1700" i="0" dirty="0">
                <a:solidFill>
                  <a:srgbClr val="333333"/>
                </a:solidFill>
                <a:effectLst/>
              </a:rPr>
              <a:t>оператор </a:t>
            </a:r>
            <a:r>
              <a:rPr lang="en-US" sz="1700" i="0" dirty="0">
                <a:solidFill>
                  <a:srgbClr val="333333"/>
                </a:solidFill>
                <a:effectLst/>
              </a:rPr>
              <a:t>return </a:t>
            </a:r>
            <a:r>
              <a:rPr lang="ru-RU" sz="1700" i="0" dirty="0">
                <a:solidFill>
                  <a:srgbClr val="333333"/>
                </a:solidFill>
                <a:effectLst/>
              </a:rPr>
              <a:t>должно быть указано значение того же (или приводимое) типа, что и в прототипе. Это значение вернётся в качестве результата в вызывающую функци</a:t>
            </a:r>
            <a:r>
              <a:rPr lang="ru-RU" sz="1700" dirty="0">
                <a:solidFill>
                  <a:srgbClr val="333333"/>
                </a:solidFill>
              </a:rPr>
              <a:t>ю.</a:t>
            </a:r>
          </a:p>
          <a:p>
            <a:pPr marL="0" indent="0">
              <a:buNone/>
            </a:pPr>
            <a:r>
              <a:rPr lang="ru-RU" sz="1700" dirty="0">
                <a:solidFill>
                  <a:srgbClr val="333333"/>
                </a:solidFill>
              </a:rPr>
              <a:t>В функции </a:t>
            </a:r>
            <a:r>
              <a:rPr lang="en-US" sz="1700" dirty="0">
                <a:solidFill>
                  <a:srgbClr val="333333"/>
                </a:solidFill>
              </a:rPr>
              <a:t>main </a:t>
            </a:r>
            <a:r>
              <a:rPr lang="ru-RU" sz="1700" dirty="0">
                <a:solidFill>
                  <a:srgbClr val="333333"/>
                </a:solidFill>
              </a:rPr>
              <a:t>разрешено не указывать. В этом случае результат будет 0.</a:t>
            </a:r>
            <a:endParaRPr lang="en-US" sz="1700" dirty="0">
              <a:solidFill>
                <a:srgbClr val="0000FF"/>
              </a:solidFill>
              <a:effectLst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333333"/>
                </a:solidFill>
              </a:rPr>
              <a:t>Может присутствовать в теле функции множество раз.</a:t>
            </a:r>
            <a:endParaRPr lang="en-US" sz="1700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rgbClr val="0000FF"/>
              </a:solidFill>
              <a:effectLst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42826C17-7F4D-18CE-B690-B858537BE56F}"/>
              </a:ext>
            </a:extLst>
          </p:cNvPr>
          <p:cNvGraphicFramePr>
            <a:graphicFrameLocks noGrp="1"/>
          </p:cNvGraphicFramePr>
          <p:nvPr/>
        </p:nvGraphicFramePr>
        <p:xfrm>
          <a:off x="927098" y="4164434"/>
          <a:ext cx="10255252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27626">
                  <a:extLst>
                    <a:ext uri="{9D8B030D-6E8A-4147-A177-3AD203B41FA5}">
                      <a16:colId xmlns:a16="http://schemas.microsoft.com/office/drawing/2014/main" val="4148166917"/>
                    </a:ext>
                  </a:extLst>
                </a:gridCol>
                <a:gridCol w="5127626">
                  <a:extLst>
                    <a:ext uri="{9D8B030D-6E8A-4147-A177-3AD203B41FA5}">
                      <a16:colId xmlns:a16="http://schemas.microsoft.com/office/drawing/2014/main" val="1835544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sum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result = a + b;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8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result;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print_hello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"Hello"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b="0" dirty="0">
                          <a:solidFill>
                            <a:srgbClr val="267F99"/>
                          </a:solidFill>
                          <a:effectLst/>
                          <a:latin typeface="Consolas" panose="020B0609020204030204" pitchFamily="49" charset="0"/>
                        </a:rPr>
                        <a:t>std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615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04480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Возвращаемое значение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400" i="0" dirty="0">
                <a:solidFill>
                  <a:srgbClr val="333333"/>
                </a:solidFill>
                <a:effectLst/>
              </a:rPr>
              <a:t>Возврат данных</a:t>
            </a:r>
            <a:r>
              <a:rPr lang="ru-RU" sz="1400" b="1" i="0" dirty="0">
                <a:solidFill>
                  <a:srgbClr val="333333"/>
                </a:solidFill>
                <a:effectLst/>
              </a:rPr>
              <a:t> по значению. </a:t>
            </a:r>
            <a:r>
              <a:rPr lang="ru-RU" sz="1400" dirty="0">
                <a:solidFill>
                  <a:srgbClr val="333333"/>
                </a:solidFill>
              </a:rPr>
              <a:t>Создаёт копию возвращаемых данных и отдаёт наружу.</a:t>
            </a:r>
            <a:endParaRPr lang="ru-RU" sz="1400" b="1" i="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a + 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400" i="0" dirty="0">
                <a:solidFill>
                  <a:srgbClr val="333333"/>
                </a:solidFill>
                <a:effectLst/>
              </a:rPr>
              <a:t>Возврат</a:t>
            </a:r>
            <a:r>
              <a:rPr lang="ru-RU" sz="1400" dirty="0">
                <a:solidFill>
                  <a:srgbClr val="333333"/>
                </a:solidFill>
                <a:effectLst/>
              </a:rPr>
              <a:t> данных</a:t>
            </a:r>
            <a:r>
              <a:rPr lang="ru-RU" sz="1400" b="1" dirty="0">
                <a:solidFill>
                  <a:srgbClr val="333333"/>
                </a:solidFill>
                <a:effectLst/>
              </a:rPr>
              <a:t> по ссылке. </a:t>
            </a:r>
            <a:r>
              <a:rPr lang="ru-RU" sz="1400" dirty="0">
                <a:solidFill>
                  <a:srgbClr val="333333"/>
                </a:solidFill>
              </a:rPr>
              <a:t>Даёт доступ в нижнему коду к локальной переменной функции</a:t>
            </a:r>
            <a:r>
              <a:rPr lang="ru-RU" sz="1400" dirty="0">
                <a:solidFill>
                  <a:srgbClr val="333333"/>
                </a:solidFill>
                <a:effectLst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a + 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400" i="0" dirty="0">
                <a:solidFill>
                  <a:srgbClr val="333333"/>
                </a:solidFill>
                <a:effectLst/>
              </a:rPr>
              <a:t>Возврат</a:t>
            </a:r>
            <a:r>
              <a:rPr lang="ru-RU" sz="1400" dirty="0">
                <a:solidFill>
                  <a:srgbClr val="333333"/>
                </a:solidFill>
                <a:effectLst/>
              </a:rPr>
              <a:t> данных</a:t>
            </a:r>
            <a:r>
              <a:rPr lang="ru-RU" sz="1400" b="1" dirty="0">
                <a:solidFill>
                  <a:srgbClr val="333333"/>
                </a:solidFill>
                <a:effectLst/>
              </a:rPr>
              <a:t> по указателю. </a:t>
            </a:r>
            <a:r>
              <a:rPr lang="ru-RU" sz="1400" dirty="0">
                <a:solidFill>
                  <a:srgbClr val="333333"/>
                </a:solidFill>
                <a:effectLst/>
              </a:rPr>
              <a:t>Передаёт наружу информацию об адресе, по которому лежат данные.</a:t>
            </a:r>
            <a:endParaRPr lang="en-US" sz="140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a + 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&amp;result;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34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 предмете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724FF2C-6BA4-B928-AF48-15B8FF91788E}"/>
              </a:ext>
            </a:extLst>
          </p:cNvPr>
          <p:cNvSpPr/>
          <p:nvPr/>
        </p:nvSpPr>
        <p:spPr>
          <a:xfrm>
            <a:off x="1780633" y="3251092"/>
            <a:ext cx="1041586" cy="7132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Задача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FA6DEA5-53CC-D07B-244D-765D38BA0215}"/>
              </a:ext>
            </a:extLst>
          </p:cNvPr>
          <p:cNvSpPr/>
          <p:nvPr/>
        </p:nvSpPr>
        <p:spPr>
          <a:xfrm>
            <a:off x="5474858" y="3251092"/>
            <a:ext cx="1303901" cy="7132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Алгоритм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9C04DAF-F674-5B92-ED7B-8C416C05E88C}"/>
              </a:ext>
            </a:extLst>
          </p:cNvPr>
          <p:cNvSpPr/>
          <p:nvPr/>
        </p:nvSpPr>
        <p:spPr>
          <a:xfrm>
            <a:off x="4104099" y="4509130"/>
            <a:ext cx="4045421" cy="99021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Решение</a:t>
            </a:r>
          </a:p>
          <a:p>
            <a:pPr algn="ctr"/>
            <a:r>
              <a:rPr lang="ru-RU" dirty="0"/>
              <a:t>в виде последовательности действий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96C1E5C-BB31-7896-503C-6B021735EDBF}"/>
              </a:ext>
            </a:extLst>
          </p:cNvPr>
          <p:cNvSpPr/>
          <p:nvPr/>
        </p:nvSpPr>
        <p:spPr>
          <a:xfrm>
            <a:off x="9556914" y="3251092"/>
            <a:ext cx="728937" cy="7132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Код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26F0EEA-819B-ACB1-6045-88D0B7531C12}"/>
              </a:ext>
            </a:extLst>
          </p:cNvPr>
          <p:cNvSpPr/>
          <p:nvPr/>
        </p:nvSpPr>
        <p:spPr>
          <a:xfrm>
            <a:off x="982306" y="4509130"/>
            <a:ext cx="2638241" cy="99021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Текст</a:t>
            </a:r>
          </a:p>
          <a:p>
            <a:pPr algn="ctr"/>
            <a:r>
              <a:rPr lang="ru-RU" dirty="0"/>
              <a:t>на естественном языке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6B297ED-64E3-5863-70E2-34AE500DDD8A}"/>
              </a:ext>
            </a:extLst>
          </p:cNvPr>
          <p:cNvSpPr/>
          <p:nvPr/>
        </p:nvSpPr>
        <p:spPr>
          <a:xfrm>
            <a:off x="8633072" y="4509130"/>
            <a:ext cx="2576622" cy="99021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Команды</a:t>
            </a:r>
          </a:p>
          <a:p>
            <a:pPr algn="ctr"/>
            <a:r>
              <a:rPr lang="ru-RU" dirty="0"/>
              <a:t>понятные компьютеру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DE06E3A-350D-C2E3-2E76-5300581CB4B1}"/>
              </a:ext>
            </a:extLst>
          </p:cNvPr>
          <p:cNvCxnSpPr>
            <a:stCxn id="5" idx="2"/>
            <a:endCxn id="3" idx="0"/>
          </p:cNvCxnSpPr>
          <p:nvPr/>
        </p:nvCxnSpPr>
        <p:spPr>
          <a:xfrm>
            <a:off x="2301426" y="3964310"/>
            <a:ext cx="1" cy="5448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89B64038-4BC5-765A-9814-301215583D17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126809" y="3964310"/>
            <a:ext cx="1" cy="5448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2FA83DC-FD98-9A8C-A65F-076313A14883}"/>
              </a:ext>
            </a:extLst>
          </p:cNvPr>
          <p:cNvCxnSpPr>
            <a:stCxn id="14" idx="2"/>
            <a:endCxn id="4" idx="0"/>
          </p:cNvCxnSpPr>
          <p:nvPr/>
        </p:nvCxnSpPr>
        <p:spPr>
          <a:xfrm>
            <a:off x="9921383" y="3964310"/>
            <a:ext cx="0" cy="5448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1E215E3E-EEBE-0046-714C-BEE16580C2EB}"/>
              </a:ext>
            </a:extLst>
          </p:cNvPr>
          <p:cNvCxnSpPr>
            <a:cxnSpLocks/>
          </p:cNvCxnSpPr>
          <p:nvPr/>
        </p:nvCxnSpPr>
        <p:spPr>
          <a:xfrm>
            <a:off x="3438238" y="3607701"/>
            <a:ext cx="14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747208E5-F040-1CA2-32EC-D4D6B8C4C78E}"/>
              </a:ext>
            </a:extLst>
          </p:cNvPr>
          <p:cNvCxnSpPr>
            <a:cxnSpLocks/>
          </p:cNvCxnSpPr>
          <p:nvPr/>
        </p:nvCxnSpPr>
        <p:spPr>
          <a:xfrm>
            <a:off x="7471080" y="3607701"/>
            <a:ext cx="14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61132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400" dirty="0">
                <a:solidFill>
                  <a:srgbClr val="333333"/>
                </a:solidFill>
              </a:rPr>
              <a:t>Квалификатор </a:t>
            </a:r>
            <a:r>
              <a:rPr lang="en-US" sz="1400" b="1" dirty="0">
                <a:solidFill>
                  <a:srgbClr val="333333"/>
                </a:solidFill>
              </a:rPr>
              <a:t>const</a:t>
            </a:r>
            <a:r>
              <a:rPr lang="en-US" sz="1400" dirty="0">
                <a:solidFill>
                  <a:srgbClr val="333333"/>
                </a:solidFill>
              </a:rPr>
              <a:t> </a:t>
            </a:r>
            <a:r>
              <a:rPr lang="ru-RU" sz="1400" dirty="0">
                <a:solidFill>
                  <a:srgbClr val="333333"/>
                </a:solidFill>
              </a:rPr>
              <a:t>не играет роли если возврат по значению.</a:t>
            </a:r>
            <a:r>
              <a:rPr lang="en-US" sz="1400" dirty="0">
                <a:solidFill>
                  <a:srgbClr val="333333"/>
                </a:solidFill>
              </a:rPr>
              <a:t> </a:t>
            </a:r>
            <a:r>
              <a:rPr lang="ru-RU" sz="1400" dirty="0">
                <a:solidFill>
                  <a:srgbClr val="333333"/>
                </a:solidFill>
              </a:rPr>
              <a:t>В остальных случаях запрещает изменение данных.</a:t>
            </a:r>
            <a:endParaRPr lang="ru-RU" sz="1400" i="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4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a + 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19010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Значение возвращаемое </a:t>
            </a:r>
            <a:r>
              <a:rPr lang="en-US" dirty="0"/>
              <a:t>main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600" i="0" dirty="0">
                <a:solidFill>
                  <a:srgbClr val="333333"/>
                </a:solidFill>
                <a:effectLst/>
              </a:rPr>
              <a:t>Согласно стандарту тип возвращаемого значения функции 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333333"/>
                </a:solidFill>
              </a:rPr>
              <a:t> </a:t>
            </a:r>
            <a:r>
              <a:rPr lang="ru-RU" sz="1600" dirty="0">
                <a:solidFill>
                  <a:srgbClr val="333333"/>
                </a:solidFill>
              </a:rPr>
              <a:t>должен быть только 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</a:rPr>
              <a:t>. </a:t>
            </a:r>
            <a:endParaRPr lang="ru-RU" sz="1600" i="0" dirty="0">
              <a:solidFill>
                <a:srgbClr val="333333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</a:rPr>
              <a:t>Толь</a:t>
            </a:r>
            <a:r>
              <a:rPr lang="ru-RU" sz="1600" dirty="0">
                <a:solidFill>
                  <a:srgbClr val="000000"/>
                </a:solidFill>
              </a:rPr>
              <a:t>ко для функции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разрешается не указывать оператор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ru-RU" sz="1600" dirty="0">
                <a:solidFill>
                  <a:srgbClr val="000000"/>
                </a:solidFill>
              </a:rPr>
              <a:t>, для всех остальных не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функций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обязателен. В случае, если в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нет оператора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ru-RU" sz="1600" dirty="0">
                <a:solidFill>
                  <a:srgbClr val="000000"/>
                </a:solidFill>
              </a:rPr>
              <a:t>, то гарантируется, что она вернёт 0.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</a:rPr>
              <a:t>Значение, которое возвращает функция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</a:rPr>
              <a:t> </a:t>
            </a:r>
            <a:r>
              <a:rPr lang="ru-RU" sz="1600" b="0" dirty="0">
                <a:solidFill>
                  <a:srgbClr val="000000"/>
                </a:solidFill>
                <a:effectLst/>
              </a:rPr>
              <a:t>передаётся операционной системе как результат работы программы. Это значение в общем случае </a:t>
            </a:r>
            <a:r>
              <a:rPr lang="ru-RU" sz="1600" dirty="0">
                <a:solidFill>
                  <a:srgbClr val="000000"/>
                </a:solidFill>
              </a:rPr>
              <a:t>не влияет ни на что, но его можно использовать в </a:t>
            </a:r>
            <a:r>
              <a:rPr lang="en-US" sz="1600" dirty="0">
                <a:solidFill>
                  <a:srgbClr val="000000"/>
                </a:solidFill>
              </a:rPr>
              <a:t>shell-</a:t>
            </a:r>
            <a:r>
              <a:rPr lang="ru-RU" sz="1600" dirty="0">
                <a:solidFill>
                  <a:srgbClr val="000000"/>
                </a:solidFill>
              </a:rPr>
              <a:t>скриптах.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По соглашению если программа вернёт 0, то считается, что она завершилась корректно, а любые другие значения – это не корректное завышение программы</a:t>
            </a:r>
            <a:r>
              <a:rPr lang="en-US" sz="1600" dirty="0">
                <a:solidFill>
                  <a:srgbClr val="000000"/>
                </a:solidFill>
              </a:rPr>
              <a:t>. </a:t>
            </a:r>
            <a:r>
              <a:rPr lang="ru-RU" sz="1600" dirty="0">
                <a:solidFill>
                  <a:srgbClr val="000000"/>
                </a:solidFill>
              </a:rPr>
              <a:t>При этом значение для каждого кода ошибки разработчик придумывает по своему желанию (и описывает в документации).</a:t>
            </a:r>
            <a:endParaRPr lang="en-US" sz="16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9144219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Рекурсия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83482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Рекурсия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1000"/>
              <a:buNone/>
              <a:tabLst>
                <a:tab pos="457200" algn="l"/>
              </a:tabLst>
            </a:pPr>
            <a:r>
              <a:rPr lang="ru-RU" sz="1500" b="1" i="0" dirty="0">
                <a:solidFill>
                  <a:srgbClr val="333333"/>
                </a:solidFill>
                <a:effectLst/>
              </a:rPr>
              <a:t>Рекурсия</a:t>
            </a:r>
            <a:r>
              <a:rPr lang="ru-RU" sz="1500" b="0" i="0" dirty="0">
                <a:solidFill>
                  <a:srgbClr val="333333"/>
                </a:solidFill>
                <a:effectLst/>
              </a:rPr>
              <a:t> — состоит в определении, описании, какого-либо объекта или процесса через самого себя. Функция может содержать вызов себя непосредственно или косвенно.</a:t>
            </a:r>
          </a:p>
          <a:p>
            <a:pPr marL="0" lvl="0" indent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ts val="1000"/>
              <a:buNone/>
              <a:tabLst>
                <a:tab pos="457200" algn="l"/>
              </a:tabLst>
            </a:pPr>
            <a:endParaRPr lang="ru-RU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ts val="1000"/>
              <a:buNone/>
              <a:tabLst>
                <a:tab pos="457200" algn="l"/>
              </a:tabLst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fact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fact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fib(</a:t>
            </a:r>
            <a:r>
              <a:rPr lang="en-US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N)</a:t>
            </a:r>
            <a:br>
              <a:rPr lang="ru-RU" sz="1400" dirty="0">
                <a:latin typeface="Consolas" panose="020B0609020204030204" pitchFamily="49" charset="0"/>
              </a:rPr>
            </a:br>
            <a:r>
              <a:rPr lang="ru-RU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ru-RU" sz="1400" dirty="0">
                <a:latin typeface="Consolas" panose="020B0609020204030204" pitchFamily="49" charset="0"/>
              </a:rPr>
            </a:br>
            <a:r>
              <a:rPr lang="ru-RU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(N == 1 || N == 2) </a:t>
            </a:r>
            <a:r>
              <a:rPr lang="en-US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1;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fib(N - 1) + fib(N - 2);</a:t>
            </a:r>
            <a:br>
              <a:rPr lang="ru-RU" sz="1400" dirty="0">
                <a:latin typeface="Consolas" panose="020B0609020204030204" pitchFamily="49" charset="0"/>
              </a:rPr>
            </a:br>
            <a:r>
              <a:rPr lang="ru-RU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ru-RU" sz="1400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ru-RU" sz="1500" b="0" dirty="0">
                <a:solidFill>
                  <a:srgbClr val="000000"/>
                </a:solidFill>
                <a:effectLst/>
              </a:rPr>
              <a:t>Цикл и рекурсия взаимозаменяемы.</a:t>
            </a:r>
            <a:endParaRPr lang="en-US" sz="15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9982994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Перегрузка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07355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800" i="0" dirty="0">
                <a:solidFill>
                  <a:srgbClr val="333333"/>
                </a:solidFill>
                <a:effectLst/>
              </a:rPr>
              <a:t>В широком смысле </a:t>
            </a:r>
            <a:r>
              <a:rPr lang="ru-RU" sz="1800" b="1" i="0" dirty="0">
                <a:solidFill>
                  <a:srgbClr val="333333"/>
                </a:solidFill>
                <a:effectLst/>
              </a:rPr>
              <a:t>перегрузка</a:t>
            </a:r>
            <a:r>
              <a:rPr lang="ru-RU" sz="1800" i="0" dirty="0">
                <a:solidFill>
                  <a:srgbClr val="333333"/>
                </a:solidFill>
                <a:effectLst/>
              </a:rPr>
              <a:t> (</a:t>
            </a:r>
            <a:r>
              <a:rPr lang="ru-RU" sz="1800" i="0" dirty="0" err="1">
                <a:solidFill>
                  <a:srgbClr val="333333"/>
                </a:solidFill>
                <a:effectLst/>
              </a:rPr>
              <a:t>overloading</a:t>
            </a:r>
            <a:r>
              <a:rPr lang="ru-RU" sz="1800" i="0" dirty="0">
                <a:solidFill>
                  <a:srgbClr val="333333"/>
                </a:solidFill>
                <a:effectLst/>
              </a:rPr>
              <a:t>) — это возможность одновременно использовать несколько функций с одним именем. Компилятор различает их благодаря тому, что они имеют разный набор параметров. В точк</a:t>
            </a:r>
            <a:r>
              <a:rPr lang="ru-RU" sz="1800" dirty="0">
                <a:solidFill>
                  <a:srgbClr val="333333"/>
                </a:solidFill>
              </a:rPr>
              <a:t>е</a:t>
            </a:r>
            <a:r>
              <a:rPr lang="ru-RU" sz="1800" i="0" dirty="0">
                <a:solidFill>
                  <a:srgbClr val="333333"/>
                </a:solidFill>
                <a:effectLst/>
              </a:rPr>
              <a:t> вызова компилятор анализирует сигнатуру функции и определяет, какая конкретно функция должна быть вызвана</a:t>
            </a: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endParaRPr lang="ru-RU" sz="1800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ru-RU" sz="1800" b="0" dirty="0">
                <a:solidFill>
                  <a:srgbClr val="000000"/>
                </a:solidFill>
                <a:effectLst/>
              </a:rPr>
              <a:t>Перегрузить по возвращаемому типу нельзя.</a:t>
            </a:r>
            <a:endParaRPr lang="en-US" sz="18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482287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Шаблон 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5980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ru-RU" sz="1800" b="1" i="0" dirty="0">
                <a:solidFill>
                  <a:srgbClr val="333333"/>
                </a:solidFill>
                <a:effectLst/>
              </a:rPr>
              <a:t>Шаблоны функций </a:t>
            </a:r>
            <a:r>
              <a:rPr lang="ru-RU" sz="1800" i="0" dirty="0">
                <a:solidFill>
                  <a:srgbClr val="333333"/>
                </a:solidFill>
                <a:effectLst/>
              </a:rPr>
              <a:t>представляют некоторый образец, по которому можно создать конкретную функцию, специфическую для определенного типа</a:t>
            </a:r>
            <a:r>
              <a:rPr lang="en-US" sz="1800" dirty="0">
                <a:solidFill>
                  <a:srgbClr val="333333"/>
                </a:solidFill>
              </a:rPr>
              <a:t>.</a:t>
            </a: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endParaRPr lang="ru-RU" sz="1800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</a:rPr>
              <a:t>До момента </a:t>
            </a:r>
            <a:r>
              <a:rPr lang="ru-RU" sz="1800" dirty="0" err="1">
                <a:solidFill>
                  <a:srgbClr val="000000"/>
                </a:solidFill>
              </a:rPr>
              <a:t>инстанцирования</a:t>
            </a:r>
            <a:r>
              <a:rPr lang="ru-RU" sz="1800" dirty="0">
                <a:solidFill>
                  <a:srgbClr val="000000"/>
                </a:solidFill>
              </a:rPr>
              <a:t> функции, она не существует.</a:t>
            </a:r>
            <a:endParaRPr lang="en-US" sz="18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70855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Проектирование функций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4739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2000" dirty="0"/>
              <a:t>Функции должны быть небольшого размера. Не более одного экрана.</a:t>
            </a:r>
          </a:p>
          <a:p>
            <a:pPr lvl="0" algn="l"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2000" dirty="0"/>
              <a:t>Имя функции должно однозначно говорить, что эта функция делает.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2000" b="1" i="0" dirty="0">
                <a:solidFill>
                  <a:srgbClr val="333333"/>
                </a:solidFill>
                <a:effectLst/>
              </a:rPr>
              <a:t>Принцип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 </a:t>
            </a:r>
            <a:r>
              <a:rPr lang="ru-RU" sz="2000" b="1" i="0" dirty="0">
                <a:solidFill>
                  <a:srgbClr val="333333"/>
                </a:solidFill>
                <a:effectLst/>
              </a:rPr>
              <a:t>единой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 </a:t>
            </a:r>
            <a:r>
              <a:rPr lang="ru-RU" sz="2000" b="1" i="0" dirty="0">
                <a:solidFill>
                  <a:srgbClr val="333333"/>
                </a:solidFill>
                <a:effectLst/>
              </a:rPr>
              <a:t>ответственности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 (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Single Responsibility Principle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) – это </a:t>
            </a:r>
            <a:r>
              <a:rPr lang="ru-RU" sz="2000" b="1" i="0" dirty="0">
                <a:solidFill>
                  <a:srgbClr val="333333"/>
                </a:solidFill>
                <a:effectLst/>
              </a:rPr>
              <a:t>принцип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, который гласит, что каждый модуль, класс или </a:t>
            </a:r>
            <a:r>
              <a:rPr lang="ru-RU" sz="2000" b="1" i="0" dirty="0">
                <a:solidFill>
                  <a:srgbClr val="333333"/>
                </a:solidFill>
                <a:effectLst/>
              </a:rPr>
              <a:t>функция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 в компьютерной программе должны нести </a:t>
            </a:r>
            <a:r>
              <a:rPr lang="ru-RU" sz="2000" b="1" i="0" dirty="0">
                <a:solidFill>
                  <a:srgbClr val="333333"/>
                </a:solidFill>
                <a:effectLst/>
              </a:rPr>
              <a:t>ответственность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 за одну часть функциональности этой программы, и она должна инкапсулировать эту часть.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2000" dirty="0"/>
              <a:t>По возможности нужно стараться писать чистые функции.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2000" dirty="0"/>
              <a:t>По возможности нужно писать простой код.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2000" dirty="0">
                <a:hlinkClick r:id="rId2"/>
              </a:rPr>
              <a:t>Ещё про функции</a:t>
            </a: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67700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 предмете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724FF2C-6BA4-B928-AF48-15B8FF91788E}"/>
              </a:ext>
            </a:extLst>
          </p:cNvPr>
          <p:cNvSpPr/>
          <p:nvPr/>
        </p:nvSpPr>
        <p:spPr>
          <a:xfrm>
            <a:off x="1780633" y="3251092"/>
            <a:ext cx="1041586" cy="7132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Задача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FA6DEA5-53CC-D07B-244D-765D38BA0215}"/>
              </a:ext>
            </a:extLst>
          </p:cNvPr>
          <p:cNvSpPr/>
          <p:nvPr/>
        </p:nvSpPr>
        <p:spPr>
          <a:xfrm>
            <a:off x="5474858" y="3251092"/>
            <a:ext cx="1303901" cy="7132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Алгоритм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96C1E5C-BB31-7896-503C-6B021735EDBF}"/>
              </a:ext>
            </a:extLst>
          </p:cNvPr>
          <p:cNvSpPr/>
          <p:nvPr/>
        </p:nvSpPr>
        <p:spPr>
          <a:xfrm>
            <a:off x="9556914" y="3251092"/>
            <a:ext cx="728937" cy="7132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Код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1E215E3E-EEBE-0046-714C-BEE16580C2EB}"/>
              </a:ext>
            </a:extLst>
          </p:cNvPr>
          <p:cNvCxnSpPr>
            <a:cxnSpLocks/>
          </p:cNvCxnSpPr>
          <p:nvPr/>
        </p:nvCxnSpPr>
        <p:spPr>
          <a:xfrm>
            <a:off x="3438238" y="3607701"/>
            <a:ext cx="14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747208E5-F040-1CA2-32EC-D4D6B8C4C78E}"/>
              </a:ext>
            </a:extLst>
          </p:cNvPr>
          <p:cNvCxnSpPr>
            <a:cxnSpLocks/>
          </p:cNvCxnSpPr>
          <p:nvPr/>
        </p:nvCxnSpPr>
        <p:spPr>
          <a:xfrm>
            <a:off x="7471080" y="3607701"/>
            <a:ext cx="144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3A14105-C195-C967-D3E6-B7E2951C788D}"/>
              </a:ext>
            </a:extLst>
          </p:cNvPr>
          <p:cNvSpPr/>
          <p:nvPr/>
        </p:nvSpPr>
        <p:spPr>
          <a:xfrm>
            <a:off x="3147912" y="1859164"/>
            <a:ext cx="1996399" cy="713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Алгоритмизация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8ED9033A-6B1D-988D-2D07-5571263C2F9D}"/>
              </a:ext>
            </a:extLst>
          </p:cNvPr>
          <p:cNvSpPr/>
          <p:nvPr/>
        </p:nvSpPr>
        <p:spPr>
          <a:xfrm>
            <a:off x="7004373" y="1859164"/>
            <a:ext cx="2328798" cy="713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Программирование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5B122AC0-7A0B-6B9B-1CA0-57B9F87D72CB}"/>
              </a:ext>
            </a:extLst>
          </p:cNvPr>
          <p:cNvCxnSpPr>
            <a:stCxn id="23" idx="2"/>
          </p:cNvCxnSpPr>
          <p:nvPr/>
        </p:nvCxnSpPr>
        <p:spPr>
          <a:xfrm flipH="1">
            <a:off x="4146111" y="2572382"/>
            <a:ext cx="1" cy="103531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2A27910D-7E13-C783-883B-37DD6790AB7D}"/>
              </a:ext>
            </a:extLst>
          </p:cNvPr>
          <p:cNvCxnSpPr>
            <a:stCxn id="24" idx="2"/>
          </p:cNvCxnSpPr>
          <p:nvPr/>
        </p:nvCxnSpPr>
        <p:spPr>
          <a:xfrm>
            <a:off x="8168772" y="2572382"/>
            <a:ext cx="0" cy="1035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317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На каком языке будем писать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883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BB163B2-2DA2-297C-856B-1DDC2EE8237F}"/>
              </a:ext>
            </a:extLst>
          </p:cNvPr>
          <p:cNvSpPr/>
          <p:nvPr/>
        </p:nvSpPr>
        <p:spPr>
          <a:xfrm>
            <a:off x="838200" y="3971464"/>
            <a:ext cx="2578768" cy="713218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216000" rIns="180000" bIns="216000" rtlCol="0" anchor="ctr">
            <a:spAutoFit/>
          </a:bodyPr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С++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F0077BB-C01F-B76A-7809-E8F4E99D6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25" y="1854713"/>
            <a:ext cx="2578768" cy="257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83D2E21-149F-F997-D15D-353E6570310C}"/>
              </a:ext>
            </a:extLst>
          </p:cNvPr>
          <p:cNvSpPr/>
          <p:nvPr/>
        </p:nvSpPr>
        <p:spPr>
          <a:xfrm>
            <a:off x="3860651" y="1642955"/>
            <a:ext cx="7635288" cy="2578769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216000" rIns="180000" bIns="216000" rtlCol="0" anchor="t">
            <a:noAutofit/>
          </a:bodyPr>
          <a:lstStyle/>
          <a:p>
            <a:r>
              <a:rPr lang="ru-RU" sz="2000" b="1" dirty="0">
                <a:solidFill>
                  <a:schemeClr val="tx1"/>
                </a:solidFill>
              </a:rPr>
              <a:t>С</a:t>
            </a:r>
            <a:r>
              <a:rPr lang="ru-RU" sz="2000" b="1" i="0" dirty="0">
                <a:solidFill>
                  <a:schemeClr val="tx1"/>
                </a:solidFill>
                <a:effectLst/>
              </a:rPr>
              <a:t>++</a:t>
            </a:r>
            <a:r>
              <a:rPr lang="ru-RU" sz="2000" b="0" i="0" dirty="0">
                <a:solidFill>
                  <a:schemeClr val="tx1"/>
                </a:solidFill>
                <a:effectLst/>
              </a:rPr>
              <a:t> - </a:t>
            </a:r>
            <a:r>
              <a:rPr lang="ru-RU" sz="2000" b="0" i="0" u="none" strike="noStrike" dirty="0">
                <a:solidFill>
                  <a:schemeClr val="tx1"/>
                </a:solidFill>
                <a:effectLst/>
              </a:rPr>
              <a:t>компилируемый</a:t>
            </a:r>
            <a:r>
              <a:rPr lang="ru-RU" sz="2000" b="0" i="0" dirty="0">
                <a:solidFill>
                  <a:schemeClr val="tx1"/>
                </a:solidFill>
                <a:effectLst/>
              </a:rPr>
              <a:t>, </a:t>
            </a:r>
            <a:r>
              <a:rPr lang="ru-RU" sz="2000" b="0" i="0" u="none" strike="noStrike" dirty="0">
                <a:solidFill>
                  <a:schemeClr val="tx1"/>
                </a:solidFill>
                <a:effectLst/>
              </a:rPr>
              <a:t>статически типизированный</a:t>
            </a:r>
            <a:r>
              <a:rPr lang="ru-RU" sz="2000" b="0" i="0" dirty="0">
                <a:solidFill>
                  <a:schemeClr val="tx1"/>
                </a:solidFill>
                <a:effectLst/>
              </a:rPr>
              <a:t> </a:t>
            </a:r>
            <a:r>
              <a:rPr lang="ru-RU" sz="2000" b="0" i="0" u="none" strike="noStrike" dirty="0">
                <a:solidFill>
                  <a:schemeClr val="tx1"/>
                </a:solidFill>
                <a:effectLst/>
              </a:rPr>
              <a:t>язык программирования</a:t>
            </a:r>
            <a:r>
              <a:rPr lang="ru-RU" sz="2000" b="0" i="0" dirty="0">
                <a:solidFill>
                  <a:schemeClr val="tx1"/>
                </a:solidFill>
                <a:effectLst/>
              </a:rPr>
              <a:t> общего назначения.</a:t>
            </a:r>
            <a:endParaRPr lang="en-US" sz="2000" b="0" i="0" dirty="0">
              <a:solidFill>
                <a:schemeClr val="tx1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ru-RU" sz="2000" b="1" dirty="0">
                <a:solidFill>
                  <a:schemeClr val="tx1"/>
                </a:solidFill>
              </a:rPr>
              <a:t>Основной принцип: </a:t>
            </a:r>
            <a:r>
              <a:rPr lang="en-US" sz="2000" i="0" dirty="0">
                <a:solidFill>
                  <a:srgbClr val="333333"/>
                </a:solidFill>
                <a:effectLst/>
              </a:rPr>
              <a:t>zero-overhead</a:t>
            </a:r>
            <a:endParaRPr lang="ru-RU" sz="2000" i="0" dirty="0">
              <a:solidFill>
                <a:srgbClr val="333333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ru-RU" sz="2000" b="1" dirty="0">
                <a:solidFill>
                  <a:srgbClr val="333333"/>
                </a:solidFill>
              </a:rPr>
              <a:t>Создан:</a:t>
            </a:r>
            <a:r>
              <a:rPr lang="ru-RU" sz="2000" dirty="0">
                <a:solidFill>
                  <a:srgbClr val="333333"/>
                </a:solidFill>
              </a:rPr>
              <a:t> в начале 80-</a:t>
            </a:r>
            <a:r>
              <a:rPr lang="en-US" sz="2000" dirty="0">
                <a:solidFill>
                  <a:srgbClr val="333333"/>
                </a:solidFill>
              </a:rPr>
              <a:t>x (</a:t>
            </a:r>
            <a:r>
              <a:rPr lang="ru-RU" sz="2000" dirty="0">
                <a:solidFill>
                  <a:srgbClr val="333333"/>
                </a:solidFill>
              </a:rPr>
              <a:t>появление: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Circe"/>
              </a:rPr>
              <a:t>1983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irce"/>
              </a:rPr>
              <a:t>;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Circe"/>
              </a:rPr>
              <a:t>выпуск: 1985</a:t>
            </a:r>
            <a:r>
              <a:rPr lang="en-US" sz="2000" dirty="0">
                <a:solidFill>
                  <a:srgbClr val="333333"/>
                </a:solidFill>
              </a:rPr>
              <a:t>)</a:t>
            </a:r>
            <a:endParaRPr lang="ru-RU" sz="2000" i="0" dirty="0">
              <a:solidFill>
                <a:srgbClr val="333333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ru-RU" sz="2000" b="1" i="0" dirty="0">
                <a:solidFill>
                  <a:srgbClr val="202122"/>
                </a:solidFill>
                <a:effectLst/>
              </a:rPr>
              <a:t>Автор: </a:t>
            </a:r>
            <a:r>
              <a:rPr lang="ru-RU" sz="2000" i="0" dirty="0" err="1">
                <a:solidFill>
                  <a:srgbClr val="202122"/>
                </a:solidFill>
                <a:effectLst/>
              </a:rPr>
              <a:t>Бьёрн</a:t>
            </a:r>
            <a:r>
              <a:rPr lang="ru-RU" sz="2000" i="0" dirty="0">
                <a:solidFill>
                  <a:srgbClr val="202122"/>
                </a:solidFill>
                <a:effectLst/>
              </a:rPr>
              <a:t> Страуструп</a:t>
            </a:r>
            <a:endParaRPr lang="ru-RU" sz="2000" dirty="0"/>
          </a:p>
          <a:p>
            <a:pPr>
              <a:lnSpc>
                <a:spcPct val="150000"/>
              </a:lnSpc>
            </a:pPr>
            <a:endParaRPr lang="en-US" sz="2000" b="1" i="0" dirty="0">
              <a:solidFill>
                <a:srgbClr val="333333"/>
              </a:solidFill>
              <a:effectLst/>
            </a:endParaRPr>
          </a:p>
          <a:p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88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Где писать код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724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Онлайн-компиляторы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b="1" u="sng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2"/>
              </a:rPr>
              <a:t>Wandbox</a:t>
            </a:r>
          </a:p>
          <a:p>
            <a:pPr>
              <a:spcBef>
                <a:spcPts val="960"/>
              </a:spcBef>
              <a:spcAft>
                <a:spcPts val="960"/>
              </a:spcAft>
              <a:buSzPct val="100000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доступно большое количество языков (не только С++);</a:t>
            </a:r>
            <a:endParaRPr lang="ru-RU" sz="2000" dirty="0">
              <a:effectLst/>
              <a:ea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spcBef>
                <a:spcPts val="960"/>
              </a:spcBef>
              <a:spcAft>
                <a:spcPts val="960"/>
              </a:spcAft>
              <a:buNone/>
            </a:pPr>
            <a:r>
              <a:rPr lang="ru-RU" sz="2000" b="1" u="sng" dirty="0" err="1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3"/>
              </a:rPr>
              <a:t>Compiler</a:t>
            </a:r>
            <a:r>
              <a:rPr lang="ru-RU" sz="2000" b="1" u="sng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3"/>
              </a:rPr>
              <a:t> Explorer</a:t>
            </a:r>
            <a:endParaRPr lang="ru-RU" sz="2000" dirty="0">
              <a:effectLst/>
              <a:ea typeface="Times New Roman" panose="02020603050405020304" pitchFamily="18" charset="0"/>
            </a:endParaRPr>
          </a:p>
          <a:p>
            <a:pPr>
              <a:buSzPct val="100000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доступно большое количество языков (не только С++);</a:t>
            </a:r>
          </a:p>
          <a:p>
            <a:pPr>
              <a:buSzPct val="100000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для С++ доступно множество различных компиляторов в том числе экспериментальных;</a:t>
            </a:r>
          </a:p>
          <a:p>
            <a:pPr>
              <a:buSzPct val="100000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позволяет посмотреть ассемблерный код и сравнить его для разных вариантов сборки;</a:t>
            </a:r>
          </a:p>
          <a:p>
            <a:pPr>
              <a:buSzPct val="100000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есть встроенная поддержка некоторых популярных библиотек;</a:t>
            </a:r>
          </a:p>
          <a:p>
            <a:pPr marL="0" indent="0" algn="l">
              <a:lnSpc>
                <a:spcPct val="107000"/>
              </a:lnSpc>
              <a:spcBef>
                <a:spcPts val="960"/>
              </a:spcBef>
              <a:spcAft>
                <a:spcPts val="800"/>
              </a:spcAft>
              <a:buNone/>
            </a:pPr>
            <a:r>
              <a:rPr lang="ru-RU" sz="2000" b="1" u="sng" dirty="0" err="1">
                <a:solidFill>
                  <a:srgbClr val="0563C1"/>
                </a:solidFill>
                <a:effectLst/>
                <a:ea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OnlineGDB</a:t>
            </a:r>
            <a:endParaRPr lang="en-US" sz="2000" b="1" u="sng" dirty="0">
              <a:solidFill>
                <a:srgbClr val="0563C1"/>
              </a:solidFill>
              <a:effectLst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960"/>
              </a:spcBef>
              <a:spcAft>
                <a:spcPts val="800"/>
              </a:spcAft>
              <a:buSzPct val="100000"/>
            </a:pPr>
            <a:r>
              <a:rPr lang="ru-RU" sz="2000" dirty="0"/>
              <a:t>можно запустить </a:t>
            </a:r>
            <a:r>
              <a:rPr lang="ru-RU" sz="2000" dirty="0" err="1"/>
              <a:t>дебагер</a:t>
            </a:r>
            <a:r>
              <a:rPr lang="en-US" sz="2000" dirty="0"/>
              <a:t>.</a:t>
            </a: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844496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Локально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en-US" sz="2000" b="1" u="sng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2"/>
              </a:rPr>
              <a:t>Visual Studio</a:t>
            </a:r>
            <a:endParaRPr lang="ru-RU" sz="2000" b="1" u="sng" dirty="0">
              <a:solidFill>
                <a:srgbClr val="4183C4"/>
              </a:solidFill>
              <a:effectLst/>
              <a:ea typeface="Times New Roman" panose="02020603050405020304" pitchFamily="18" charset="0"/>
              <a:hlinkClick r:id="rId3"/>
            </a:endParaRPr>
          </a:p>
          <a:p>
            <a:pPr>
              <a:spcBef>
                <a:spcPts val="960"/>
              </a:spcBef>
              <a:spcAft>
                <a:spcPts val="960"/>
              </a:spcAft>
              <a:buSzPct val="100000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доступно большое количество языков (не только С++);</a:t>
            </a:r>
            <a:endParaRPr lang="en-US" sz="2000" dirty="0">
              <a:ea typeface="Times New Roman" panose="02020603050405020304" pitchFamily="18" charset="0"/>
            </a:endParaRPr>
          </a:p>
          <a:p>
            <a:pPr>
              <a:spcBef>
                <a:spcPts val="960"/>
              </a:spcBef>
              <a:spcAft>
                <a:spcPts val="960"/>
              </a:spcAft>
              <a:buSzPct val="100000"/>
              <a:tabLst>
                <a:tab pos="457200" algn="l"/>
              </a:tabLst>
            </a:pPr>
            <a:r>
              <a:rPr lang="ru-RU" sz="2000" dirty="0">
                <a:ea typeface="Times New Roman" panose="02020603050405020304" pitchFamily="18" charset="0"/>
              </a:rPr>
              <a:t>"всё включено" (компилятор, отладчик, профилировщик)</a:t>
            </a:r>
            <a:r>
              <a:rPr lang="en-US" sz="2000" dirty="0">
                <a:ea typeface="Times New Roman" panose="02020603050405020304" pitchFamily="18" charset="0"/>
              </a:rPr>
              <a:t>;</a:t>
            </a:r>
          </a:p>
          <a:p>
            <a:pPr>
              <a:spcBef>
                <a:spcPts val="960"/>
              </a:spcBef>
              <a:spcAft>
                <a:spcPts val="960"/>
              </a:spcAft>
              <a:buSzPct val="100000"/>
              <a:tabLst>
                <a:tab pos="457200" algn="l"/>
              </a:tabLst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есть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community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 версия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0470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63B83-5E9C-13AE-7265-3BF71531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 преподавателях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680870-6965-F2E5-F0DC-AFD4A55B7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effectLst/>
                <a:ea typeface="Times New Roman" panose="02020603050405020304" pitchFamily="18" charset="0"/>
              </a:rPr>
              <a:t>Чабанов Владимир Викторович, старший преподаватель Кафедры компьютерной инженерии и моделирования Физико-технического института.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b="1" dirty="0">
                <a:effectLst/>
                <a:ea typeface="Times New Roman" panose="02020603050405020304" pitchFamily="18" charset="0"/>
              </a:rPr>
              <a:t>Кафедра: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 310А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E-mail:</a:t>
            </a:r>
            <a:r>
              <a:rPr lang="ru-RU" sz="20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ru-RU" sz="2000" u="sng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2"/>
              </a:rPr>
              <a:t>chabanov.vv@cfuv.ru</a:t>
            </a:r>
            <a:endParaRPr lang="en-US" sz="2000" u="sng" dirty="0">
              <a:solidFill>
                <a:srgbClr val="333333"/>
              </a:solidFill>
              <a:ea typeface="Times New Roman" panose="02020603050405020304" pitchFamily="18" charset="0"/>
              <a:hlinkClick r:id="rId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VK</a:t>
            </a:r>
            <a:r>
              <a:rPr lang="ru-RU" sz="20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: </a:t>
            </a:r>
            <a:r>
              <a:rPr lang="ru-RU" sz="2000" u="sng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3"/>
              </a:rPr>
              <a:t>https://vk.com/id444710087</a:t>
            </a:r>
            <a:r>
              <a:rPr lang="ru-RU" sz="2000" u="sng" dirty="0">
                <a:solidFill>
                  <a:srgbClr val="333333"/>
                </a:solidFill>
                <a:effectLst/>
                <a:ea typeface="Times New Roman" panose="02020603050405020304" pitchFamily="18" charset="0"/>
                <a:hlinkClick r:id="rId2"/>
              </a:rPr>
              <a:t> </a:t>
            </a:r>
            <a:endParaRPr lang="ru-RU" sz="20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05458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Что такое код/программа на С++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815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такое код?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b="0" i="0" dirty="0">
                <a:effectLst/>
              </a:rPr>
              <a:t>Код – это текст, который написан в соответствии </a:t>
            </a:r>
            <a:r>
              <a:rPr lang="ru-RU" sz="2000" dirty="0"/>
              <a:t>с "правилами" языка – стандартом языка.</a:t>
            </a: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b="0" i="0" dirty="0">
                <a:effectLst/>
              </a:rPr>
              <a:t>Код должен быт сохранён в файл с определённым расширение</a:t>
            </a:r>
            <a:r>
              <a:rPr lang="ru-RU" sz="2000" dirty="0"/>
              <a:t>м</a:t>
            </a:r>
            <a:r>
              <a:rPr lang="ru-RU" sz="2000" b="0" i="0" dirty="0">
                <a:effectLst/>
              </a:rPr>
              <a:t> (для С++: .</a:t>
            </a:r>
            <a:r>
              <a:rPr lang="en-US" sz="2000" b="0" i="0" dirty="0" err="1">
                <a:effectLst/>
              </a:rPr>
              <a:t>cpp</a:t>
            </a:r>
            <a:r>
              <a:rPr lang="en-US" sz="2000" b="0" i="0" dirty="0">
                <a:effectLst/>
              </a:rPr>
              <a:t> .h . </a:t>
            </a:r>
            <a:r>
              <a:rPr lang="en-US" sz="2000" b="0" i="0" dirty="0" err="1">
                <a:effectLst/>
              </a:rPr>
              <a:t>hpp</a:t>
            </a:r>
            <a:r>
              <a:rPr lang="ru-RU" sz="2000" b="0" i="0" dirty="0">
                <a:effectLst/>
              </a:rPr>
              <a:t>, …)</a:t>
            </a:r>
            <a:r>
              <a:rPr lang="en-US" sz="2000" b="0" i="0" dirty="0">
                <a:effectLst/>
              </a:rPr>
              <a:t>;</a:t>
            </a:r>
            <a:endParaRPr lang="ru-RU" sz="2000" b="0" i="0" dirty="0">
              <a:effectLst/>
            </a:endParaRPr>
          </a:p>
          <a:p>
            <a:pPr>
              <a:spcBef>
                <a:spcPts val="960"/>
              </a:spcBef>
              <a:spcAft>
                <a:spcPts val="960"/>
              </a:spcAft>
              <a:buSzPct val="100000"/>
              <a:tabLst>
                <a:tab pos="457200" algn="l"/>
              </a:tabLst>
            </a:pPr>
            <a:r>
              <a:rPr lang="ru-RU" sz="2000" dirty="0"/>
              <a:t>файл с расширением </a:t>
            </a:r>
            <a:r>
              <a:rPr lang="en-US" sz="2000" dirty="0"/>
              <a:t>.</a:t>
            </a:r>
            <a:r>
              <a:rPr lang="en-US" sz="2000" dirty="0" err="1"/>
              <a:t>cpp</a:t>
            </a:r>
            <a:r>
              <a:rPr lang="en-US" sz="2000" dirty="0"/>
              <a:t> – </a:t>
            </a:r>
            <a:r>
              <a:rPr lang="ru-RU" sz="2000" dirty="0"/>
              <a:t>файл с исходным кодом (</a:t>
            </a:r>
            <a:r>
              <a:rPr lang="en-US" sz="2000" dirty="0"/>
              <a:t>Source Code File</a:t>
            </a:r>
            <a:r>
              <a:rPr lang="ru-RU" sz="2000" dirty="0"/>
              <a:t>)</a:t>
            </a:r>
            <a:r>
              <a:rPr lang="en-US" sz="2000" dirty="0"/>
              <a:t>;</a:t>
            </a:r>
            <a:endParaRPr lang="ru-RU" sz="2000" dirty="0"/>
          </a:p>
          <a:p>
            <a:pPr>
              <a:spcBef>
                <a:spcPts val="960"/>
              </a:spcBef>
              <a:spcAft>
                <a:spcPts val="960"/>
              </a:spcAft>
              <a:buSzPct val="100000"/>
              <a:tabLst>
                <a:tab pos="457200" algn="l"/>
              </a:tabLst>
            </a:pPr>
            <a:r>
              <a:rPr lang="ru-RU" sz="2000" b="0" i="0" dirty="0">
                <a:effectLst/>
              </a:rPr>
              <a:t>файл </a:t>
            </a:r>
            <a:r>
              <a:rPr lang="ru-RU" sz="2000" dirty="0"/>
              <a:t>с расширением </a:t>
            </a:r>
            <a:r>
              <a:rPr lang="en-US" sz="2000" dirty="0"/>
              <a:t>.h – </a:t>
            </a:r>
            <a:r>
              <a:rPr lang="ru-RU" sz="2000" dirty="0"/>
              <a:t>заголовочный файл (</a:t>
            </a:r>
            <a:r>
              <a:rPr lang="en-US" sz="2000" dirty="0"/>
              <a:t>Header file</a:t>
            </a:r>
            <a:r>
              <a:rPr lang="ru-RU" sz="2000" dirty="0"/>
              <a:t>)</a:t>
            </a:r>
            <a:r>
              <a:rPr lang="en-US" sz="2000" dirty="0"/>
              <a:t>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19912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Стандарт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b="0" i="0" dirty="0">
                <a:solidFill>
                  <a:srgbClr val="24292F"/>
                </a:solidFill>
                <a:effectLst/>
              </a:rPr>
              <a:t>Официальный сайт Standard C++ Foundation: </a:t>
            </a:r>
            <a:r>
              <a:rPr lang="ru-RU" sz="2000" b="0" i="0" u="none" strike="noStrike" dirty="0">
                <a:solidFill>
                  <a:srgbClr val="24292F"/>
                </a:solidFill>
                <a:effectLst/>
                <a:hlinkClick r:id="rId2"/>
              </a:rPr>
              <a:t>https://isocpp.org/</a:t>
            </a:r>
            <a:endParaRPr lang="ru-RU" sz="2000" b="0" i="0" u="none" strike="noStrike" dirty="0">
              <a:solidFill>
                <a:srgbClr val="24292F"/>
              </a:solidFill>
              <a:effectLst/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b="0" i="0" u="none" strike="noStrike" dirty="0">
              <a:solidFill>
                <a:srgbClr val="24292F"/>
              </a:solidFill>
              <a:effectLst/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dirty="0"/>
              <a:t>                                                                        Стандарт – это платный документ.</a:t>
            </a: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dirty="0"/>
              <a:t>                                                                        </a:t>
            </a:r>
            <a:r>
              <a:rPr lang="ru-RU" sz="2000" dirty="0">
                <a:hlinkClick r:id="rId3"/>
              </a:rPr>
              <a:t>Черновик стандарта</a:t>
            </a:r>
            <a:r>
              <a:rPr lang="ru-RU" sz="2000" dirty="0"/>
              <a:t> практически не отличаются от</a:t>
            </a: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b="0" i="0" dirty="0">
                <a:effectLst/>
              </a:rPr>
              <a:t>                                                                        самого стандарта.</a:t>
            </a: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dirty="0"/>
              <a:t>                                                                        Стандарт – не учебник по языку, он больше похож на</a:t>
            </a: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dirty="0"/>
              <a:t>                                                                        справочник.</a:t>
            </a:r>
            <a:endParaRPr lang="ru-RU" sz="2000" b="0" i="0" dirty="0">
              <a:effectLst/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0697EB-F88D-9E12-B928-C6419F624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416" y="2622069"/>
            <a:ext cx="3886742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25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Компиляторы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b="0" i="0" dirty="0">
                <a:solidFill>
                  <a:srgbClr val="24292F"/>
                </a:solidFill>
                <a:effectLst/>
              </a:rPr>
              <a:t>Стандарт – это текстовый документ и он не сможет преобразовать код в исполняемый файл.</a:t>
            </a:r>
          </a:p>
          <a:p>
            <a:pPr marL="0" indent="0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u="none" strike="noStrike" dirty="0">
                <a:solidFill>
                  <a:srgbClr val="24292F"/>
                </a:solidFill>
              </a:rPr>
              <a:t>Компилятор – программа, переводящая написанный на языке программирования текст в набор машинных кодов.</a:t>
            </a:r>
            <a:endParaRPr lang="ru-RU" sz="2000" b="0" i="0" u="none" strike="noStrike" dirty="0">
              <a:solidFill>
                <a:srgbClr val="24292F"/>
              </a:solidFill>
              <a:effectLst/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b="0" i="0" u="none" strike="noStrike" dirty="0">
              <a:solidFill>
                <a:srgbClr val="24292F"/>
              </a:solidFill>
              <a:effectLst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426EC00-A9FA-0833-8327-9B498641C332}"/>
              </a:ext>
            </a:extLst>
          </p:cNvPr>
          <p:cNvSpPr/>
          <p:nvPr/>
        </p:nvSpPr>
        <p:spPr>
          <a:xfrm>
            <a:off x="5236686" y="3162951"/>
            <a:ext cx="1718630" cy="7132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216000" rIns="180000" bIns="216000" rtlCol="0" anchor="ctr">
            <a:spAutoFit/>
          </a:bodyPr>
          <a:lstStyle/>
          <a:p>
            <a:pPr algn="ctr"/>
            <a:r>
              <a:rPr lang="ru-RU" dirty="0"/>
              <a:t>Компиляторы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6AE734-8382-2D9B-180F-56FF23E958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95"/>
          <a:stretch/>
        </p:blipFill>
        <p:spPr bwMode="auto">
          <a:xfrm>
            <a:off x="771526" y="4367274"/>
            <a:ext cx="1094242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6A9B7D3-F8AE-BFE1-D0CF-DED10D046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116" y="4310124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F1D4D65-1482-BF20-9D60-D897CBA26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410" y="4556110"/>
            <a:ext cx="18669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5DF37A12-F17E-CC29-49CD-F021D05E8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095" y="4211603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E6E46AB-0890-170D-ED22-58FC8F09D4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69941"/>
          <a:stretch/>
        </p:blipFill>
        <p:spPr>
          <a:xfrm>
            <a:off x="5179360" y="4423884"/>
            <a:ext cx="2267266" cy="679942"/>
          </a:xfrm>
          <a:prstGeom prst="rect">
            <a:avLst/>
          </a:prstGeom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B68D8098-C47D-3111-BC1E-F00491638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833" y="4396149"/>
            <a:ext cx="1476375" cy="110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6ABB86-160B-14B3-BC7E-92C2222E19C0}"/>
              </a:ext>
            </a:extLst>
          </p:cNvPr>
          <p:cNvSpPr txBox="1"/>
          <p:nvPr/>
        </p:nvSpPr>
        <p:spPr>
          <a:xfrm>
            <a:off x="389466" y="6095154"/>
            <a:ext cx="2495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u="none" strike="noStrike" dirty="0">
                <a:solidFill>
                  <a:srgbClr val="4183C4"/>
                </a:solidFill>
                <a:effectLst/>
                <a:latin typeface="inherit"/>
                <a:hlinkClick r:id="rId8"/>
              </a:rPr>
              <a:t>Gnu Compiler Collection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F237C8-12DE-F837-7613-E63575904B86}"/>
              </a:ext>
            </a:extLst>
          </p:cNvPr>
          <p:cNvSpPr txBox="1"/>
          <p:nvPr/>
        </p:nvSpPr>
        <p:spPr>
          <a:xfrm>
            <a:off x="2514438" y="5697050"/>
            <a:ext cx="724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u="none" strike="noStrike" dirty="0">
                <a:solidFill>
                  <a:srgbClr val="4183C4"/>
                </a:solidFill>
                <a:effectLst/>
                <a:latin typeface="inherit"/>
                <a:hlinkClick r:id="rId9"/>
              </a:rPr>
              <a:t>Clang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60C7CB-6150-C998-01DD-A45C8F8BE5EF}"/>
              </a:ext>
            </a:extLst>
          </p:cNvPr>
          <p:cNvSpPr txBox="1"/>
          <p:nvPr/>
        </p:nvSpPr>
        <p:spPr>
          <a:xfrm>
            <a:off x="3666308" y="5720925"/>
            <a:ext cx="1476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u="sng" dirty="0">
                <a:solidFill>
                  <a:srgbClr val="214262"/>
                </a:solidFill>
                <a:effectLst/>
                <a:latin typeface="inherit"/>
                <a:hlinkClick r:id="rId10"/>
              </a:rPr>
              <a:t>Visual Studio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FEC763-7100-A9B4-FE7C-6ADBA2958429}"/>
              </a:ext>
            </a:extLst>
          </p:cNvPr>
          <p:cNvSpPr txBox="1"/>
          <p:nvPr/>
        </p:nvSpPr>
        <p:spPr>
          <a:xfrm>
            <a:off x="5646589" y="5687978"/>
            <a:ext cx="1476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4183C4"/>
                </a:solidFill>
                <a:latin typeface="inherit"/>
                <a:hlinkClick r:id="rId11"/>
              </a:rPr>
              <a:t>Embarcadero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9DAF22-51AE-E631-B5C0-7E2F15F57846}"/>
              </a:ext>
            </a:extLst>
          </p:cNvPr>
          <p:cNvSpPr txBox="1"/>
          <p:nvPr/>
        </p:nvSpPr>
        <p:spPr>
          <a:xfrm>
            <a:off x="7566918" y="5681379"/>
            <a:ext cx="2187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u="none" strike="noStrike" dirty="0">
                <a:solidFill>
                  <a:srgbClr val="4183C4"/>
                </a:solidFill>
                <a:effectLst/>
                <a:latin typeface="inherit"/>
                <a:hlinkClick r:id="rId12"/>
              </a:rPr>
              <a:t>Oracle Solaris Studio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17141D-5036-90CC-5F40-9536C18486D1}"/>
              </a:ext>
            </a:extLst>
          </p:cNvPr>
          <p:cNvSpPr txBox="1"/>
          <p:nvPr/>
        </p:nvSpPr>
        <p:spPr>
          <a:xfrm>
            <a:off x="9447168" y="6087895"/>
            <a:ext cx="2399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1" u="none" strike="noStrike" dirty="0">
                <a:solidFill>
                  <a:srgbClr val="4183C4"/>
                </a:solidFill>
                <a:effectLst/>
                <a:latin typeface="inherit"/>
                <a:hlinkClick r:id="rId13"/>
              </a:rPr>
              <a:t>IBM XL C/C++ Compiler</a:t>
            </a:r>
            <a:endParaRPr lang="ru-RU" dirty="0"/>
          </a:p>
        </p:txBody>
      </p:sp>
      <p:cxnSp>
        <p:nvCxnSpPr>
          <p:cNvPr id="23" name="Соединитель: уступ 22">
            <a:extLst>
              <a:ext uri="{FF2B5EF4-FFF2-40B4-BE49-F238E27FC236}">
                <a16:creationId xmlns:a16="http://schemas.microsoft.com/office/drawing/2014/main" id="{F7FFAE2C-4C30-D244-0B6F-6A61BDA547DE}"/>
              </a:ext>
            </a:extLst>
          </p:cNvPr>
          <p:cNvCxnSpPr>
            <a:stCxn id="6" idx="1"/>
            <a:endCxn id="2050" idx="0"/>
          </p:cNvCxnSpPr>
          <p:nvPr/>
        </p:nvCxnSpPr>
        <p:spPr>
          <a:xfrm rot="10800000" flipV="1">
            <a:off x="1318648" y="3519560"/>
            <a:ext cx="3918039" cy="8477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341478C0-C6B9-2F18-D6F2-89716E49AD8E}"/>
              </a:ext>
            </a:extLst>
          </p:cNvPr>
          <p:cNvCxnSpPr>
            <a:cxnSpLocks/>
            <a:stCxn id="6" idx="1"/>
            <a:endCxn id="2052" idx="0"/>
          </p:cNvCxnSpPr>
          <p:nvPr/>
        </p:nvCxnSpPr>
        <p:spPr>
          <a:xfrm rot="10800000" flipV="1">
            <a:off x="2884816" y="3519560"/>
            <a:ext cx="2351870" cy="7905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9EA46B6B-A1E0-E7E6-B584-3110D9A1E61D}"/>
              </a:ext>
            </a:extLst>
          </p:cNvPr>
          <p:cNvCxnSpPr>
            <a:cxnSpLocks/>
            <a:stCxn id="6" idx="1"/>
            <a:endCxn id="2062" idx="0"/>
          </p:cNvCxnSpPr>
          <p:nvPr/>
        </p:nvCxnSpPr>
        <p:spPr>
          <a:xfrm rot="10800000" flipV="1">
            <a:off x="4335022" y="3519559"/>
            <a:ext cx="901665" cy="8765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351222CA-268D-1F3B-78CF-E787E931C7F2}"/>
              </a:ext>
            </a:extLst>
          </p:cNvPr>
          <p:cNvCxnSpPr>
            <a:stCxn id="6" idx="3"/>
            <a:endCxn id="2058" idx="0"/>
          </p:cNvCxnSpPr>
          <p:nvPr/>
        </p:nvCxnSpPr>
        <p:spPr>
          <a:xfrm>
            <a:off x="6955316" y="3519560"/>
            <a:ext cx="3657967" cy="6920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8" name="Соединитель: уступ 2047">
            <a:extLst>
              <a:ext uri="{FF2B5EF4-FFF2-40B4-BE49-F238E27FC236}">
                <a16:creationId xmlns:a16="http://schemas.microsoft.com/office/drawing/2014/main" id="{27B56F7C-EDA4-8EA9-4CC8-D298830F240B}"/>
              </a:ext>
            </a:extLst>
          </p:cNvPr>
          <p:cNvCxnSpPr>
            <a:cxnSpLocks/>
            <a:stCxn id="6" idx="3"/>
            <a:endCxn id="2056" idx="0"/>
          </p:cNvCxnSpPr>
          <p:nvPr/>
        </p:nvCxnSpPr>
        <p:spPr>
          <a:xfrm>
            <a:off x="6955316" y="3519560"/>
            <a:ext cx="1705544" cy="1036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9" name="Прямая со стрелкой 2078">
            <a:extLst>
              <a:ext uri="{FF2B5EF4-FFF2-40B4-BE49-F238E27FC236}">
                <a16:creationId xmlns:a16="http://schemas.microsoft.com/office/drawing/2014/main" id="{5659103B-CECB-344D-1305-C28316B8891C}"/>
              </a:ext>
            </a:extLst>
          </p:cNvPr>
          <p:cNvCxnSpPr>
            <a:endCxn id="9" idx="0"/>
          </p:cNvCxnSpPr>
          <p:nvPr/>
        </p:nvCxnSpPr>
        <p:spPr>
          <a:xfrm>
            <a:off x="6312993" y="3876169"/>
            <a:ext cx="0" cy="54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097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Программа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Программа на C++ – это набор текстовых файлов (</a:t>
            </a:r>
            <a:r>
              <a:rPr lang="en-US" sz="2000" dirty="0" err="1">
                <a:latin typeface="Consolas" panose="020B0609020204030204" pitchFamily="49" charset="0"/>
              </a:rPr>
              <a:t>cpp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>
                <a:latin typeface="Consolas" panose="020B0609020204030204" pitchFamily="49" charset="0"/>
              </a:rPr>
              <a:t>h</a:t>
            </a:r>
            <a:r>
              <a:rPr lang="ru-RU" sz="2000" dirty="0"/>
              <a:t>), с исходным кодом. Для получения исполняемой программы (</a:t>
            </a:r>
            <a:r>
              <a:rPr lang="en-US" sz="2000" dirty="0"/>
              <a:t>exe</a:t>
            </a:r>
            <a:r>
              <a:rPr lang="ru-RU" sz="2000" dirty="0"/>
              <a:t>) эти файлы передаются компилятору.</a:t>
            </a:r>
          </a:p>
        </p:txBody>
      </p:sp>
    </p:spTree>
    <p:extLst>
      <p:ext uri="{BB962C8B-B14F-4D97-AF65-F5344CB8AC3E}">
        <p14:creationId xmlns:p14="http://schemas.microsoft.com/office/powerpoint/2010/main" val="800036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Этапы компиляции (трансляции)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F867D8E-A686-753F-A131-D89A06A62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195" y="1409448"/>
            <a:ext cx="9881611" cy="4885469"/>
          </a:xfrm>
        </p:spPr>
      </p:pic>
    </p:spTree>
    <p:extLst>
      <p:ext uri="{BB962C8B-B14F-4D97-AF65-F5344CB8AC3E}">
        <p14:creationId xmlns:p14="http://schemas.microsoft.com/office/powerpoint/2010/main" val="3545074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Комментарии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/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/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/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/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/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/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/>
            </a:endParaRPr>
          </a:p>
          <a:p>
            <a:pPr marL="0" lvl="0" indent="0" algn="l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en-US" sz="2000" dirty="0">
                <a:hlinkClick r:id="rId2"/>
              </a:rPr>
              <a:t>https://wandbox.org/permlink/g919ArA0C3dqefZm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8065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Ввод 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u="sng" dirty="0"/>
              <a:t>Ввод вывод</a:t>
            </a:r>
            <a:r>
              <a:rPr lang="ru-RU" sz="2000" dirty="0"/>
              <a:t>:  </a:t>
            </a:r>
            <a:r>
              <a:rPr lang="ru-RU" sz="2000" dirty="0">
                <a:hlinkClick r:id="rId2"/>
              </a:rPr>
              <a:t>база</a:t>
            </a:r>
            <a:r>
              <a:rPr lang="ru-RU" sz="2000" dirty="0"/>
              <a:t>, </a:t>
            </a:r>
            <a:r>
              <a:rPr lang="ru-RU" sz="2000" dirty="0">
                <a:hlinkClick r:id="rId3"/>
              </a:rPr>
              <a:t>сообщения об ошибке</a:t>
            </a:r>
            <a:r>
              <a:rPr lang="ru-RU" sz="2000" dirty="0"/>
              <a:t>, </a:t>
            </a:r>
            <a:r>
              <a:rPr lang="ru-RU" sz="2000" dirty="0">
                <a:hlinkClick r:id="rId4"/>
              </a:rPr>
              <a:t>перегрузка операторов</a:t>
            </a:r>
            <a:r>
              <a:rPr lang="en-US" sz="2000" dirty="0"/>
              <a:t>;</a:t>
            </a:r>
            <a:endParaRPr lang="ru-RU" sz="2000" dirty="0"/>
          </a:p>
          <a:p>
            <a:pPr marL="0" indent="0">
              <a:spcBef>
                <a:spcPts val="960"/>
              </a:spcBef>
              <a:spcAft>
                <a:spcPts val="960"/>
              </a:spcAft>
              <a:buSzPts val="1000"/>
              <a:buNone/>
              <a:tabLst>
                <a:tab pos="457200" algn="l"/>
              </a:tabLst>
            </a:pPr>
            <a:r>
              <a:rPr lang="ru-RU" sz="2000" u="sng" dirty="0"/>
              <a:t>Строки</a:t>
            </a:r>
            <a:r>
              <a:rPr lang="ru-RU" sz="2000" dirty="0"/>
              <a:t>:  </a:t>
            </a:r>
            <a:r>
              <a:rPr lang="ru-RU" sz="2000" dirty="0">
                <a:hlinkClick r:id="rId5"/>
              </a:rPr>
              <a:t>база</a:t>
            </a:r>
            <a:r>
              <a:rPr lang="ru-RU" sz="2000" dirty="0"/>
              <a:t>, </a:t>
            </a:r>
            <a:r>
              <a:rPr lang="ru-RU" sz="2000" dirty="0">
                <a:hlinkClick r:id="rId6"/>
              </a:rPr>
              <a:t>разновидности подробнее</a:t>
            </a:r>
            <a:r>
              <a:rPr lang="en-US" sz="2000" dirty="0"/>
              <a:t>;</a:t>
            </a:r>
            <a:endParaRPr lang="ru-RU" sz="2000" dirty="0"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87098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2C3FE3-0232-C3F3-5E4B-48F7C5DA6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196" y="0"/>
            <a:ext cx="9591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7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Крокозябры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/>
              <a:t>Unix</a:t>
            </a:r>
            <a:r>
              <a:rPr lang="ru-RU" sz="2000" dirty="0"/>
              <a:t>: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/>
              <a:t>Windows: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F07654-27AF-0824-0F2D-7ACA27CD9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583" y="3798888"/>
            <a:ext cx="8116433" cy="196242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D43AE3-18B7-5A11-7D3F-A64814634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583" y="2339995"/>
            <a:ext cx="6744641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2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 курсе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66058-B514-18B6-985D-0FA3D19A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Год поступления студентов: 2021;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Лекции: 8 часов;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Практические занятия: 8 часов;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Аттестация: экзамен;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Основной язык: С++;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en-US" sz="2000" dirty="0">
              <a:ea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sz="2000" dirty="0">
              <a:effectLst/>
              <a:ea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Bef>
                <a:spcPts val="960"/>
              </a:spcBef>
              <a:spcAft>
                <a:spcPts val="800"/>
              </a:spcAft>
              <a:buNone/>
            </a:pPr>
            <a:r>
              <a:rPr lang="ru-RU" sz="2000" i="1" dirty="0">
                <a:effectLst/>
                <a:ea typeface="Times New Roman" panose="02020603050405020304" pitchFamily="18" charset="0"/>
              </a:rPr>
              <a:t>* Академический час - 45 минут, т.е. пол пары. </a:t>
            </a:r>
            <a:r>
              <a:rPr lang="ru-RU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27185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setlocale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600" dirty="0"/>
              <a:t>Магия которая позволяет побороть крокозябры, но работает не всегда.</a:t>
            </a:r>
            <a:endParaRPr lang="en-US" sz="16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600" dirty="0"/>
              <a:t>Это не единственное решение, есть ещё множество вариантов.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600" dirty="0"/>
              <a:t>Исходники должны быть в кодировке 1251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6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windows.h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ru-RU" sz="1600" b="1" dirty="0"/>
          </a:p>
          <a:p>
            <a:pPr marL="0" indent="0">
              <a:buNone/>
            </a:pPr>
            <a:r>
              <a:rPr lang="ru-RU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SetConsoleCP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1251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     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установка кодовой страницы </a:t>
            </a:r>
            <a:r>
              <a:rPr lang="ru-RU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win-cp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1251 в поток ввода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SetConsoleOutputCP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1251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установка кодовой страницы </a:t>
            </a:r>
            <a:r>
              <a:rPr lang="ru-RU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win-cp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1251 в поток вывода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6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6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6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chcp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1251"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600" dirty="0">
              <a:hlinkClick r:id="rId2"/>
            </a:endParaRP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600" dirty="0">
                <a:hlinkClick r:id="rId2"/>
              </a:rPr>
              <a:t>https://wandbox.org/permlink/zEhVfp9IF76ObKvA</a:t>
            </a:r>
            <a:endParaRPr lang="en-US" sz="16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4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4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4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4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809245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Пробельные символы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Символы пробел, табуляция, перевод строки, возврат каретки, новая страница, вертикальная табуляция и новая строка называются пробельными, поскольку они имеют то же самое назначение, что и пробелы между словами и строками в тексте на естественном языке. Эти символы отделяют друг от друга лексемы, например константы и идентификаторы.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228481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Переменная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D687AE9-648B-5C38-768F-B9760C45A9B0}"/>
              </a:ext>
            </a:extLst>
          </p:cNvPr>
          <p:cNvSpPr/>
          <p:nvPr/>
        </p:nvSpPr>
        <p:spPr>
          <a:xfrm>
            <a:off x="5314950" y="3390900"/>
            <a:ext cx="15621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7E18FA-5886-1F24-3A87-5FDA6CDF2944}"/>
              </a:ext>
            </a:extLst>
          </p:cNvPr>
          <p:cNvSpPr txBox="1"/>
          <p:nvPr/>
        </p:nvSpPr>
        <p:spPr>
          <a:xfrm>
            <a:off x="1615290" y="3494157"/>
            <a:ext cx="32817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Идентификатор</a:t>
            </a:r>
            <a:r>
              <a:rPr lang="en-US" sz="2000" dirty="0"/>
              <a:t>/</a:t>
            </a:r>
            <a:r>
              <a:rPr lang="ru-RU" sz="2000" dirty="0"/>
              <a:t>имя</a:t>
            </a:r>
            <a:r>
              <a:rPr lang="en-US" sz="2000" dirty="0"/>
              <a:t> (name)</a:t>
            </a:r>
          </a:p>
          <a:p>
            <a:pPr algn="ctr"/>
            <a:r>
              <a:rPr lang="ru-RU" sz="2000" dirty="0">
                <a:solidFill>
                  <a:schemeClr val="bg2">
                    <a:lumMod val="90000"/>
                  </a:schemeClr>
                </a:solidFill>
              </a:rPr>
              <a:t>может быть 0 или больше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0678E-BA8B-F05A-B3AE-39D8B9DE3143}"/>
              </a:ext>
            </a:extLst>
          </p:cNvPr>
          <p:cNvSpPr txBox="1"/>
          <p:nvPr/>
        </p:nvSpPr>
        <p:spPr>
          <a:xfrm>
            <a:off x="4734120" y="4514334"/>
            <a:ext cx="2723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Адрес (</a:t>
            </a:r>
            <a:r>
              <a:rPr lang="ru-RU" sz="2000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0x7ffd7ca6b9a0</a:t>
            </a:r>
            <a:r>
              <a:rPr lang="ru-RU" sz="20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594B0E-5980-5774-146C-53CD26A05A00}"/>
              </a:ext>
            </a:extLst>
          </p:cNvPr>
          <p:cNvSpPr txBox="1"/>
          <p:nvPr/>
        </p:nvSpPr>
        <p:spPr>
          <a:xfrm>
            <a:off x="4655540" y="2729939"/>
            <a:ext cx="2880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Значение (</a:t>
            </a:r>
            <a:r>
              <a:rPr lang="en-US" sz="2000" dirty="0"/>
              <a:t>"James Bond"</a:t>
            </a:r>
            <a:r>
              <a:rPr lang="ru-RU" sz="20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6A398F-2C55-0C1A-B30D-13291DE8F70D}"/>
              </a:ext>
            </a:extLst>
          </p:cNvPr>
          <p:cNvSpPr txBox="1"/>
          <p:nvPr/>
        </p:nvSpPr>
        <p:spPr>
          <a:xfrm>
            <a:off x="7294914" y="3574893"/>
            <a:ext cx="1819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Тип (</a:t>
            </a:r>
            <a:r>
              <a:rPr lang="en-US" sz="2000" dirty="0"/>
              <a:t>std::string</a:t>
            </a:r>
            <a:r>
              <a:rPr lang="ru-RU" sz="20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95D79C-447D-B339-0489-F05F1720E345}"/>
              </a:ext>
            </a:extLst>
          </p:cNvPr>
          <p:cNvSpPr txBox="1"/>
          <p:nvPr/>
        </p:nvSpPr>
        <p:spPr>
          <a:xfrm>
            <a:off x="838200" y="16573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"James Bond"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72464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Переменная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300" dirty="0"/>
              <a:t>Создаём переменные:</a:t>
            </a:r>
            <a:endParaRPr lang="en-US" sz="2300" b="0" dirty="0">
              <a:effectLst/>
            </a:endParaRPr>
          </a:p>
          <a:p>
            <a:pPr marL="0" indent="0">
              <a:buNone/>
            </a:pPr>
            <a:r>
              <a:rPr lang="en-US" sz="2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</a:t>
            </a:r>
            <a:r>
              <a:rPr lang="en-US" sz="2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"James Bond"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trash;</a:t>
            </a:r>
            <a:endParaRPr lang="ru-RU" sz="2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300" dirty="0"/>
              <a:t>Модифицируем:</a:t>
            </a:r>
            <a:endParaRPr lang="en-US" sz="2300" b="0" dirty="0">
              <a:effectLst/>
            </a:endParaRPr>
          </a:p>
          <a:p>
            <a:pPr marL="0" indent="0">
              <a:buNone/>
            </a:pPr>
            <a:r>
              <a:rPr lang="en-US" sz="2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"James"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43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trash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sz="2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2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300" dirty="0"/>
              <a:t>Читаем:</a:t>
            </a:r>
            <a:endParaRPr lang="ru-RU" sz="2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::cout &lt;&lt; name &lt;&lt; </a:t>
            </a:r>
            <a:r>
              <a:rPr lang="en-US" sz="2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answer &lt;&lt; </a:t>
            </a:r>
            <a:r>
              <a:rPr lang="en-US" sz="2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trash &lt;&lt; </a:t>
            </a:r>
            <a:r>
              <a:rPr lang="en-US" sz="2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pPr marL="0" indent="0">
              <a:buNone/>
            </a:pPr>
            <a:endParaRPr lang="ru-RU" sz="2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773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DC0CD1E-ADB3-068E-043E-6751893D3B2A}"/>
              </a:ext>
            </a:extLst>
          </p:cNvPr>
          <p:cNvSpPr/>
          <p:nvPr/>
        </p:nvSpPr>
        <p:spPr>
          <a:xfrm>
            <a:off x="5344535" y="457734"/>
            <a:ext cx="1502930" cy="57338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144000" rIns="180000" bIns="180000" rtlCol="0" anchor="ctr">
            <a:spAutoFit/>
          </a:bodyPr>
          <a:lstStyle/>
          <a:p>
            <a:pPr algn="ctr"/>
            <a:r>
              <a:rPr lang="ru-RU" sz="1600" dirty="0"/>
              <a:t>Типы данных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9C7F394-BCC9-4383-A945-05176F723F8D}"/>
              </a:ext>
            </a:extLst>
          </p:cNvPr>
          <p:cNvSpPr/>
          <p:nvPr/>
        </p:nvSpPr>
        <p:spPr>
          <a:xfrm>
            <a:off x="6847465" y="1304118"/>
            <a:ext cx="4715142" cy="57338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44000" rIns="180000" bIns="180000" rtlCol="0" anchor="ctr">
            <a:spAutoFit/>
          </a:bodyPr>
          <a:lstStyle/>
          <a:p>
            <a:pPr algn="ctr"/>
            <a:r>
              <a:rPr lang="ru-RU" sz="1600" dirty="0"/>
              <a:t>Составные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4B44CE6-977C-F83F-E586-3E9B57061B36}"/>
              </a:ext>
            </a:extLst>
          </p:cNvPr>
          <p:cNvSpPr/>
          <p:nvPr/>
        </p:nvSpPr>
        <p:spPr>
          <a:xfrm>
            <a:off x="629393" y="1304118"/>
            <a:ext cx="4715142" cy="57338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44000" rIns="180000" bIns="180000" rtlCol="0" anchor="ctr">
            <a:spAutoFit/>
          </a:bodyPr>
          <a:lstStyle/>
          <a:p>
            <a:pPr algn="ctr"/>
            <a:r>
              <a:rPr lang="ru-RU" sz="1600" dirty="0">
                <a:hlinkClick r:id="rId2"/>
              </a:rPr>
              <a:t>Фундаментальные</a:t>
            </a:r>
            <a:endParaRPr lang="ru-RU" sz="160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99CE150-DFA9-5B39-9C35-88F14A640BCA}"/>
              </a:ext>
            </a:extLst>
          </p:cNvPr>
          <p:cNvSpPr/>
          <p:nvPr/>
        </p:nvSpPr>
        <p:spPr>
          <a:xfrm>
            <a:off x="1220657" y="5003728"/>
            <a:ext cx="761060" cy="5426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144000" rIns="180000" bIns="180000" rtlCol="0" anchor="ctr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void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678EF94-7DB3-07E4-591B-5CC992462E56}"/>
              </a:ext>
            </a:extLst>
          </p:cNvPr>
          <p:cNvSpPr/>
          <p:nvPr/>
        </p:nvSpPr>
        <p:spPr>
          <a:xfrm>
            <a:off x="1235047" y="3174756"/>
            <a:ext cx="1762745" cy="8196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144000" rIns="180000" bIns="180000" rtlCol="0" anchor="ctr">
            <a:spAutoFit/>
          </a:bodyPr>
          <a:lstStyle/>
          <a:p>
            <a:r>
              <a:rPr lang="ru-RU" sz="1600" dirty="0"/>
              <a:t>Целочисленные</a:t>
            </a:r>
          </a:p>
          <a:p>
            <a:r>
              <a:rPr lang="ru-RU" sz="1600" dirty="0"/>
              <a:t>(интегральные)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831409F-6663-C9C1-E328-90009445B199}"/>
              </a:ext>
            </a:extLst>
          </p:cNvPr>
          <p:cNvSpPr/>
          <p:nvPr/>
        </p:nvSpPr>
        <p:spPr>
          <a:xfrm>
            <a:off x="3599231" y="3226302"/>
            <a:ext cx="2351239" cy="269704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144000" rIns="180000" bIns="180000" rtlCol="0" anchor="ctr">
            <a:spAutoFit/>
          </a:bodyPr>
          <a:lstStyle/>
          <a:p>
            <a:r>
              <a:rPr lang="ru-RU" sz="1400" dirty="0">
                <a:latin typeface="Consolas" panose="020B0609020204030204" pitchFamily="49" charset="0"/>
              </a:rPr>
              <a:t>- </a:t>
            </a:r>
            <a:r>
              <a:rPr lang="en-US" sz="1400" dirty="0">
                <a:latin typeface="Consolas" panose="020B0609020204030204" pitchFamily="49" charset="0"/>
              </a:rPr>
              <a:t>bool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- char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- </a:t>
            </a:r>
            <a:r>
              <a:rPr lang="en-US" sz="1400" dirty="0" err="1">
                <a:latin typeface="Consolas" panose="020B0609020204030204" pitchFamily="49" charset="0"/>
              </a:rPr>
              <a:t>wchar_t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- char16_t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- char32_t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- signed </a:t>
            </a:r>
            <a:r>
              <a:rPr lang="ru-RU" sz="1400" dirty="0">
                <a:latin typeface="Consolas" panose="020B0609020204030204" pitchFamily="49" charset="0"/>
              </a:rPr>
              <a:t>и</a:t>
            </a:r>
            <a:r>
              <a:rPr lang="en-US" sz="1400" dirty="0">
                <a:latin typeface="Consolas" panose="020B0609020204030204" pitchFamily="49" charset="0"/>
              </a:rPr>
              <a:t> unsigned: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>
                <a:latin typeface="Consolas" panose="020B0609020204030204" pitchFamily="49" charset="0"/>
              </a:rPr>
              <a:t>   - </a:t>
            </a:r>
            <a:r>
              <a:rPr lang="en-US" sz="1400" dirty="0">
                <a:latin typeface="Consolas" panose="020B0609020204030204" pitchFamily="49" charset="0"/>
              </a:rPr>
              <a:t>char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- short int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- int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- long int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- long </a:t>
            </a:r>
            <a:r>
              <a:rPr lang="en-US" sz="1400" dirty="0" err="1">
                <a:latin typeface="Consolas" panose="020B0609020204030204" pitchFamily="49" charset="0"/>
              </a:rPr>
              <a:t>long</a:t>
            </a:r>
            <a:r>
              <a:rPr lang="en-US" sz="1400" dirty="0">
                <a:latin typeface="Consolas" panose="020B0609020204030204" pitchFamily="49" charset="0"/>
              </a:rPr>
              <a:t> int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A8CBC41-A686-FC42-95DD-7E3C71721A71}"/>
              </a:ext>
            </a:extLst>
          </p:cNvPr>
          <p:cNvSpPr/>
          <p:nvPr/>
        </p:nvSpPr>
        <p:spPr>
          <a:xfrm>
            <a:off x="1238611" y="2144853"/>
            <a:ext cx="2073599" cy="81960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144000" rIns="180000" bIns="180000" rtlCol="0" anchor="ctr">
            <a:spAutoFit/>
          </a:bodyPr>
          <a:lstStyle/>
          <a:p>
            <a:r>
              <a:rPr lang="ru-RU" sz="1600" dirty="0"/>
              <a:t>Числа с плавающей</a:t>
            </a:r>
          </a:p>
          <a:p>
            <a:r>
              <a:rPr lang="ru-RU" sz="1600" dirty="0"/>
              <a:t>запятой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BDE4853-9B12-6029-228E-D1D35BB3D3E4}"/>
              </a:ext>
            </a:extLst>
          </p:cNvPr>
          <p:cNvSpPr/>
          <p:nvPr/>
        </p:nvSpPr>
        <p:spPr>
          <a:xfrm>
            <a:off x="3599231" y="2065155"/>
            <a:ext cx="2351238" cy="97349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44000" rIns="180000" bIns="180000" rtlCol="0" anchor="ctr">
            <a:spAutoFit/>
          </a:bodyPr>
          <a:lstStyle/>
          <a:p>
            <a:r>
              <a:rPr lang="ru-RU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float</a:t>
            </a:r>
            <a:endParaRPr lang="ru-RU" sz="1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double</a:t>
            </a:r>
            <a:endParaRPr lang="ru-RU" sz="1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long double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4D80EB8-6031-1E00-E675-9276BB3A092D}"/>
              </a:ext>
            </a:extLst>
          </p:cNvPr>
          <p:cNvSpPr/>
          <p:nvPr/>
        </p:nvSpPr>
        <p:spPr>
          <a:xfrm>
            <a:off x="1220657" y="4220047"/>
            <a:ext cx="1754922" cy="5426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144000" rIns="180000" bIns="180000" rtlCol="0" anchor="ctr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std​::​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_­t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E3CA742B-61B2-3562-3AAB-A132E4011D62}"/>
              </a:ext>
            </a:extLst>
          </p:cNvPr>
          <p:cNvSpPr/>
          <p:nvPr/>
        </p:nvSpPr>
        <p:spPr>
          <a:xfrm>
            <a:off x="7433269" y="2150502"/>
            <a:ext cx="1152707" cy="57338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144000" rIns="180000" bIns="180000" rtlCol="0" anchor="ctr">
            <a:spAutoFit/>
          </a:bodyPr>
          <a:lstStyle/>
          <a:p>
            <a:pPr algn="ctr"/>
            <a:r>
              <a:rPr lang="ru-RU" sz="1600" dirty="0"/>
              <a:t>Массивы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A4664F79-04E7-CA3C-48CE-77708BED7490}"/>
              </a:ext>
            </a:extLst>
          </p:cNvPr>
          <p:cNvSpPr/>
          <p:nvPr/>
        </p:nvSpPr>
        <p:spPr>
          <a:xfrm>
            <a:off x="7433269" y="2909767"/>
            <a:ext cx="1963954" cy="57338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144000" rIns="180000" bIns="180000" rtlCol="0" anchor="ctr">
            <a:spAutoFit/>
          </a:bodyPr>
          <a:lstStyle/>
          <a:p>
            <a:pPr algn="ctr"/>
            <a:r>
              <a:rPr lang="ru-RU" sz="1600" dirty="0"/>
              <a:t>Структуры/Классы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38B3AE25-5F77-18BD-7113-493C8B15A215}"/>
              </a:ext>
            </a:extLst>
          </p:cNvPr>
          <p:cNvSpPr/>
          <p:nvPr/>
        </p:nvSpPr>
        <p:spPr>
          <a:xfrm>
            <a:off x="7433269" y="3673586"/>
            <a:ext cx="1572566" cy="57338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144000" rIns="180000" bIns="180000" rtlCol="0" anchor="ctr">
            <a:spAutoFit/>
          </a:bodyPr>
          <a:lstStyle/>
          <a:p>
            <a:pPr algn="ctr"/>
            <a:r>
              <a:rPr lang="ru-RU" sz="1600" dirty="0"/>
              <a:t>Объединения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A19488D2-6FE8-2194-4FD0-3D169EE5A4FF}"/>
              </a:ext>
            </a:extLst>
          </p:cNvPr>
          <p:cNvSpPr/>
          <p:nvPr/>
        </p:nvSpPr>
        <p:spPr>
          <a:xfrm>
            <a:off x="7433269" y="4437405"/>
            <a:ext cx="1621873" cy="57338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144000" rIns="180000" bIns="180000" rtlCol="0" anchor="ctr">
            <a:spAutoFit/>
          </a:bodyPr>
          <a:lstStyle/>
          <a:p>
            <a:pPr algn="ctr"/>
            <a:r>
              <a:rPr lang="ru-RU" sz="1600" dirty="0"/>
              <a:t>Перечисления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C27DD584-E74E-F7FC-4337-02FBF5FCB0B6}"/>
              </a:ext>
            </a:extLst>
          </p:cNvPr>
          <p:cNvSpPr/>
          <p:nvPr/>
        </p:nvSpPr>
        <p:spPr>
          <a:xfrm>
            <a:off x="7433269" y="5201224"/>
            <a:ext cx="1230869" cy="57338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144000" rIns="180000" bIns="180000" rtlCol="0" anchor="ctr">
            <a:spAutoFit/>
          </a:bodyPr>
          <a:lstStyle/>
          <a:p>
            <a:pPr algn="ctr"/>
            <a:r>
              <a:rPr lang="ru-RU" sz="1600" dirty="0"/>
              <a:t>Указатели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C64CF0CE-FAC6-CE95-6110-BA0AB957AFDF}"/>
              </a:ext>
            </a:extLst>
          </p:cNvPr>
          <p:cNvSpPr/>
          <p:nvPr/>
        </p:nvSpPr>
        <p:spPr>
          <a:xfrm>
            <a:off x="7433269" y="5965043"/>
            <a:ext cx="1134561" cy="57338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0" tIns="144000" rIns="180000" bIns="180000" rtlCol="0" anchor="ctr">
            <a:spAutoFit/>
          </a:bodyPr>
          <a:lstStyle/>
          <a:p>
            <a:pPr algn="ctr"/>
            <a:r>
              <a:rPr lang="ru-RU" sz="1600" dirty="0"/>
              <a:t>Функции</a:t>
            </a:r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35BD28FD-FED2-A698-9908-9E3841448332}"/>
              </a:ext>
            </a:extLst>
          </p:cNvPr>
          <p:cNvCxnSpPr>
            <a:cxnSpLocks/>
          </p:cNvCxnSpPr>
          <p:nvPr/>
        </p:nvCxnSpPr>
        <p:spPr>
          <a:xfrm>
            <a:off x="7065818" y="1877503"/>
            <a:ext cx="0" cy="43814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423AF88F-53FF-A3CE-91F5-CE04F6324C60}"/>
              </a:ext>
            </a:extLst>
          </p:cNvPr>
          <p:cNvCxnSpPr>
            <a:stCxn id="27" idx="1"/>
          </p:cNvCxnSpPr>
          <p:nvPr/>
        </p:nvCxnSpPr>
        <p:spPr>
          <a:xfrm flipH="1" flipV="1">
            <a:off x="7065818" y="2434442"/>
            <a:ext cx="367451" cy="2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2AFDEE67-63C8-8D96-8362-D258385FE3A0}"/>
              </a:ext>
            </a:extLst>
          </p:cNvPr>
          <p:cNvCxnSpPr/>
          <p:nvPr/>
        </p:nvCxnSpPr>
        <p:spPr>
          <a:xfrm flipH="1" flipV="1">
            <a:off x="7065133" y="3192334"/>
            <a:ext cx="367451" cy="2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97062761-AFDB-C980-8CE1-60F146BCEF0B}"/>
              </a:ext>
            </a:extLst>
          </p:cNvPr>
          <p:cNvCxnSpPr/>
          <p:nvPr/>
        </p:nvCxnSpPr>
        <p:spPr>
          <a:xfrm flipH="1" flipV="1">
            <a:off x="7062939" y="3950226"/>
            <a:ext cx="367451" cy="2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F3C4746C-3184-995F-F677-3877A1C4D333}"/>
              </a:ext>
            </a:extLst>
          </p:cNvPr>
          <p:cNvCxnSpPr/>
          <p:nvPr/>
        </p:nvCxnSpPr>
        <p:spPr>
          <a:xfrm flipH="1" flipV="1">
            <a:off x="7065132" y="4736423"/>
            <a:ext cx="367451" cy="2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8601F455-4675-493A-7BF7-A069644616D9}"/>
              </a:ext>
            </a:extLst>
          </p:cNvPr>
          <p:cNvCxnSpPr/>
          <p:nvPr/>
        </p:nvCxnSpPr>
        <p:spPr>
          <a:xfrm flipH="1" flipV="1">
            <a:off x="7062939" y="5496534"/>
            <a:ext cx="367451" cy="2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D845D6F7-AC89-EEA0-77C1-824E4D267346}"/>
              </a:ext>
            </a:extLst>
          </p:cNvPr>
          <p:cNvCxnSpPr/>
          <p:nvPr/>
        </p:nvCxnSpPr>
        <p:spPr>
          <a:xfrm flipH="1" flipV="1">
            <a:off x="7059764" y="6257600"/>
            <a:ext cx="367451" cy="2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9AA0B95F-FB74-FC3D-469A-0314E3A9E9F0}"/>
              </a:ext>
            </a:extLst>
          </p:cNvPr>
          <p:cNvCxnSpPr>
            <a:cxnSpLocks/>
          </p:cNvCxnSpPr>
          <p:nvPr/>
        </p:nvCxnSpPr>
        <p:spPr>
          <a:xfrm>
            <a:off x="868281" y="1877503"/>
            <a:ext cx="0" cy="34141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CF86532A-B2A7-ACA7-4DC8-80551B880F83}"/>
              </a:ext>
            </a:extLst>
          </p:cNvPr>
          <p:cNvCxnSpPr/>
          <p:nvPr/>
        </p:nvCxnSpPr>
        <p:spPr>
          <a:xfrm flipH="1" flipV="1">
            <a:off x="867596" y="2551903"/>
            <a:ext cx="367451" cy="2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21672C8B-D11C-F276-3A3A-049F9E7EA54B}"/>
              </a:ext>
            </a:extLst>
          </p:cNvPr>
          <p:cNvCxnSpPr/>
          <p:nvPr/>
        </p:nvCxnSpPr>
        <p:spPr>
          <a:xfrm flipH="1" flipV="1">
            <a:off x="867171" y="3584559"/>
            <a:ext cx="367451" cy="2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6D4E2CCF-2340-6288-4A21-8E0DE4169441}"/>
              </a:ext>
            </a:extLst>
          </p:cNvPr>
          <p:cNvCxnSpPr/>
          <p:nvPr/>
        </p:nvCxnSpPr>
        <p:spPr>
          <a:xfrm flipH="1" flipV="1">
            <a:off x="860744" y="4491351"/>
            <a:ext cx="367451" cy="2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3604835C-0362-61CB-C6F0-CDB5D32CBB21}"/>
              </a:ext>
            </a:extLst>
          </p:cNvPr>
          <p:cNvCxnSpPr/>
          <p:nvPr/>
        </p:nvCxnSpPr>
        <p:spPr>
          <a:xfrm flipH="1" flipV="1">
            <a:off x="862409" y="5291616"/>
            <a:ext cx="367451" cy="2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362D558F-0EBF-3913-9FE0-87082D4E6FA8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3312210" y="2551903"/>
            <a:ext cx="287021" cy="27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F9FE3DC3-6589-D3DA-3010-16D347116F2F}"/>
              </a:ext>
            </a:extLst>
          </p:cNvPr>
          <p:cNvCxnSpPr>
            <a:stCxn id="16" idx="3"/>
          </p:cNvCxnSpPr>
          <p:nvPr/>
        </p:nvCxnSpPr>
        <p:spPr>
          <a:xfrm flipV="1">
            <a:off x="2997792" y="3584559"/>
            <a:ext cx="601439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Соединитель: уступ 57">
            <a:extLst>
              <a:ext uri="{FF2B5EF4-FFF2-40B4-BE49-F238E27FC236}">
                <a16:creationId xmlns:a16="http://schemas.microsoft.com/office/drawing/2014/main" id="{C8DBD18C-5053-31FF-BEEB-67F6282E7A92}"/>
              </a:ext>
            </a:extLst>
          </p:cNvPr>
          <p:cNvCxnSpPr>
            <a:stCxn id="10" idx="1"/>
            <a:endCxn id="14" idx="0"/>
          </p:cNvCxnSpPr>
          <p:nvPr/>
        </p:nvCxnSpPr>
        <p:spPr>
          <a:xfrm rot="10800000" flipV="1">
            <a:off x="2986965" y="744426"/>
            <a:ext cx="2357571" cy="559691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Соединитель: уступ 59">
            <a:extLst>
              <a:ext uri="{FF2B5EF4-FFF2-40B4-BE49-F238E27FC236}">
                <a16:creationId xmlns:a16="http://schemas.microsoft.com/office/drawing/2014/main" id="{6FF62D4D-3123-2A2E-8A7F-500338045FA0}"/>
              </a:ext>
            </a:extLst>
          </p:cNvPr>
          <p:cNvCxnSpPr>
            <a:stCxn id="10" idx="3"/>
            <a:endCxn id="13" idx="0"/>
          </p:cNvCxnSpPr>
          <p:nvPr/>
        </p:nvCxnSpPr>
        <p:spPr>
          <a:xfrm>
            <a:off x="6847465" y="744427"/>
            <a:ext cx="2357571" cy="559691"/>
          </a:xfrm>
          <a:prstGeom prst="bentConnector2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1458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 definition rule (ODR)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</a:t>
            </a:r>
            <a:r>
              <a:rPr lang="en-US" sz="2000" b="0" dirty="0">
                <a:effectLst/>
              </a:rPr>
              <a:t>efinition – </a:t>
            </a:r>
            <a:r>
              <a:rPr lang="ru-RU" sz="2000" b="0" dirty="0">
                <a:effectLst/>
              </a:rPr>
              <a:t>определение.</a:t>
            </a:r>
          </a:p>
          <a:p>
            <a:pPr marL="0" indent="0">
              <a:buNone/>
            </a:pPr>
            <a:endParaRPr lang="en-US" sz="2000" b="0" dirty="0">
              <a:effectLst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ошибка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5127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Массивы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050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Статические :</a:t>
            </a:r>
            <a:endParaRPr lang="en-US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Динамические: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delete[]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/>
              <a:t>STL: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(10)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21699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7F7FF86-FD9E-B255-5C52-AC7CE9105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775" y="0"/>
            <a:ext cx="91684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708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91F66B-D7A2-2A74-CA24-F5F16DA32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196" y="0"/>
            <a:ext cx="9591608" cy="685800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7A9088D-F638-6328-92FF-31A180CA5527}"/>
              </a:ext>
            </a:extLst>
          </p:cNvPr>
          <p:cNvSpPr/>
          <p:nvPr/>
        </p:nvSpPr>
        <p:spPr>
          <a:xfrm>
            <a:off x="0" y="6320672"/>
            <a:ext cx="1300196" cy="5373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hlinkClick r:id="rId4"/>
              </a:rPr>
              <a:t>Больше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216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EF6D4F-09D6-7D5F-727D-DF6344A19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284" y="557133"/>
            <a:ext cx="7563431" cy="574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631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Итераторы (начало)</a:t>
            </a: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8BC28F44-9F9B-0AC4-5955-AC5E54742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2769"/>
          <a:stretch/>
        </p:blipFill>
        <p:spPr>
          <a:xfrm>
            <a:off x="2756786" y="1885155"/>
            <a:ext cx="6678427" cy="3795713"/>
          </a:xfrm>
        </p:spPr>
      </p:pic>
    </p:spTree>
    <p:extLst>
      <p:ext uri="{BB962C8B-B14F-4D97-AF65-F5344CB8AC3E}">
        <p14:creationId xmlns:p14="http://schemas.microsoft.com/office/powerpoint/2010/main" val="26763238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Итераторы (начало)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76AD68B-F8DB-FD62-ED17-AC895737B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3338" y="1882775"/>
            <a:ext cx="5845324" cy="4351338"/>
          </a:xfrm>
        </p:spPr>
      </p:pic>
    </p:spTree>
    <p:extLst>
      <p:ext uri="{BB962C8B-B14F-4D97-AF65-F5344CB8AC3E}">
        <p14:creationId xmlns:p14="http://schemas.microsoft.com/office/powerpoint/2010/main" val="37538060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Структуры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1864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Хранить в программе описание характеристик некоторого объекта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145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aliceBirthYear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aliceBirthMonth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aliceBirthDay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aliceHeight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aliceWeight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atinLnBrk="1"/>
            <a:endParaRPr lang="en-US" dirty="0">
              <a:solidFill>
                <a:srgbClr val="0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bobBirthYear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bobBirthMonth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bobBirthDay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bobHeight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bobWeight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737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 - </a:t>
            </a:r>
            <a:r>
              <a:rPr lang="ru-RU" dirty="0"/>
              <a:t>Проблемы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30622" y="1600207"/>
            <a:ext cx="8037385" cy="4525963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latin typeface="Consolas" panose="020B0609020204030204" pitchFamily="49" charset="0"/>
              </a:rPr>
              <a:t>Для каждого человека нужно создавать по пять отдельных переменных – 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долго, могут быть опечатки</a:t>
            </a:r>
          </a:p>
          <a:p>
            <a:endParaRPr lang="ru-RU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atinLnBrk="1"/>
            <a:r>
              <a:rPr lang="ru-RU" dirty="0">
                <a:latin typeface="Consolas" panose="020B0609020204030204" pitchFamily="49" charset="0"/>
              </a:rPr>
              <a:t>Чтобы передать в функцию, нужно перечислить все аргументы – 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можно перепутать порядок</a:t>
            </a:r>
            <a:b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b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aliceBirthYear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aliceBirthMonth</a:t>
            </a:r>
            <a:r>
              <a:rPr lang="en-US" dirty="0">
                <a:latin typeface="Consolas" panose="020B0609020204030204" pitchFamily="49" charset="0"/>
              </a:rPr>
              <a:t>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aliceBirthDay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aliceHeight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aliceWeight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atinLnBrk="1"/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atinLnBrk="1"/>
            <a:r>
              <a:rPr lang="ru-RU" dirty="0">
                <a:latin typeface="Consolas" panose="020B0609020204030204" pitchFamily="49" charset="0"/>
              </a:rPr>
              <a:t>Как вернуть из функции?</a:t>
            </a:r>
          </a:p>
        </p:txBody>
      </p:sp>
    </p:spTree>
    <p:extLst>
      <p:ext uri="{BB962C8B-B14F-4D97-AF65-F5344CB8AC3E}">
        <p14:creationId xmlns:p14="http://schemas.microsoft.com/office/powerpoint/2010/main" val="16701100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II - </a:t>
            </a:r>
            <a:r>
              <a:rPr lang="ru-RU" dirty="0"/>
              <a:t>Структуры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human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Свой тип данных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ru-RU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Точка с запятой обязательно</a:t>
            </a:r>
          </a:p>
          <a:p>
            <a:pPr latinLnBrk="1"/>
            <a:endParaRPr lang="ru-RU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human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bob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Создаём переменные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0727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II - </a:t>
            </a:r>
            <a:r>
              <a:rPr lang="ru-RU" dirty="0"/>
              <a:t>Структуры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human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bob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970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II - </a:t>
            </a:r>
            <a:r>
              <a:rPr lang="ru-RU" dirty="0"/>
              <a:t>Структуры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Weight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bob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6456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можно объявлять структуры?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Consolas" panose="020B0609020204030204" pitchFamily="49" charset="0"/>
              </a:rPr>
              <a:t>Внутри функций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Вне функций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b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Внутри других структур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k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j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10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Материалы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66058-B514-18B6-985D-0FA3D19A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Курс на </a:t>
            </a:r>
            <a:r>
              <a:rPr lang="ru-RU" sz="2000" dirty="0" err="1">
                <a:effectLst/>
                <a:ea typeface="Times New Roman" panose="02020603050405020304" pitchFamily="18" charset="0"/>
              </a:rPr>
              <a:t>мудле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: </a:t>
            </a:r>
            <a:r>
              <a:rPr lang="ru-RU" sz="2000" u="none" strike="noStrike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2"/>
              </a:rPr>
              <a:t>https://moodle.cfuv.ru/course/view.php?id=21690</a:t>
            </a:r>
            <a:r>
              <a:rPr lang="ru-RU" sz="20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;</a:t>
            </a:r>
            <a:endParaRPr lang="ru-RU" sz="2000" dirty="0">
              <a:effectLst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Материалы на </a:t>
            </a:r>
            <a:r>
              <a:rPr lang="ru-RU" sz="2000" dirty="0" err="1">
                <a:effectLst/>
                <a:ea typeface="Times New Roman" panose="02020603050405020304" pitchFamily="18" charset="0"/>
              </a:rPr>
              <a:t>GitHub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4183C4"/>
                </a:solidFill>
                <a:effectLst/>
                <a:ea typeface="Times New Roman" panose="02020603050405020304" pitchFamily="18" charset="0"/>
                <a:hlinkClick r:id="rId3"/>
              </a:rPr>
              <a:t>https://github.com/VladimirChabanov/alg_and_prog_zo</a:t>
            </a:r>
            <a:r>
              <a:rPr lang="ru-RU" sz="20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;</a:t>
            </a:r>
            <a:endParaRPr lang="ru-RU" sz="20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578739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может быть членом структуры?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Если можно создать переменную этого типа, то это может быть членом структуры</a:t>
            </a:r>
          </a:p>
          <a:p>
            <a:pPr marL="0" indent="0">
              <a:buNone/>
            </a:pP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Например:</a:t>
            </a:r>
          </a:p>
          <a:p>
            <a:r>
              <a:rPr lang="ru-RU" dirty="0">
                <a:latin typeface="Consolas" panose="020B0609020204030204" pitchFamily="49" charset="0"/>
              </a:rPr>
              <a:t>Примитивные типы: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latin typeface="Consolas" panose="020B0609020204030204" pitchFamily="49" charset="0"/>
              </a:rPr>
              <a:t> ...</a:t>
            </a:r>
          </a:p>
          <a:p>
            <a:r>
              <a:rPr lang="ru-RU" dirty="0">
                <a:latin typeface="Consolas" panose="020B0609020204030204" pitchFamily="49" charset="0"/>
              </a:rPr>
              <a:t>Другие структуры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Массивы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latin typeface="Consolas" panose="020B0609020204030204" pitchFamily="49" charset="0"/>
              </a:rPr>
              <a:t>Строки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...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3940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со структурой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Data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Data now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2018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Day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11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08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со структурой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// 2019</a:t>
            </a:r>
          </a:p>
          <a:p>
            <a:pPr marL="0" indent="0">
              <a:buNone/>
            </a:pPr>
            <a:endParaRPr lang="en-US" dirty="0">
              <a:solidFill>
                <a:srgbClr val="0000D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Day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9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Day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2028 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p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latin typeface="Consolas" panose="020B0609020204030204" pitchFamily="49" charset="0"/>
              </a:rPr>
              <a:t>&amp;</a:t>
            </a:r>
            <a:r>
              <a:rPr lang="en-US" dirty="0" err="1">
                <a:latin typeface="Consolas" panose="020B0609020204030204" pitchFamily="49" charset="0"/>
              </a:rPr>
              <a:t>now.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533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структуры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11624" y="1600207"/>
            <a:ext cx="7956376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joe.id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1,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joe.age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32,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joe.wage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60000.0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Employee joe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32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60000.0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frank.id = 2,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frank.age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28,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frank.wage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0.0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Employee frank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28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Employee frank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28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// С++11</a:t>
            </a:r>
          </a:p>
        </p:txBody>
      </p:sp>
    </p:spTree>
    <p:extLst>
      <p:ext uri="{BB962C8B-B14F-4D97-AF65-F5344CB8AC3E}">
        <p14:creationId xmlns:p14="http://schemas.microsoft.com/office/powerpoint/2010/main" val="28601812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структуры</a:t>
            </a:r>
            <a:r>
              <a:rPr lang="en-US" dirty="0"/>
              <a:t>  II  C++11/C++14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11624" y="1600207"/>
            <a:ext cx="7956376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Rectangle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length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width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Rectangle x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length = 1.0, width = 1.0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x.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2.0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Меняем значение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6094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структуры</a:t>
            </a:r>
            <a:r>
              <a:rPr lang="en-US" dirty="0"/>
              <a:t>  III  C++11/C++14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11624" y="1600207"/>
            <a:ext cx="7956376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Rectangle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length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width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С++11 – Ошибка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 C++14 -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Разрешено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Rectangle x =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1.0, 1.0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2169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Присваивание значений структурам 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11624" y="1600207"/>
            <a:ext cx="7956376" cy="4525963"/>
          </a:xfrm>
        </p:spPr>
        <p:txBody>
          <a:bodyPr>
            <a:normAutofit fontScale="92500" lnSpcReduction="10000"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latin typeface="Consolas" panose="020B0609020204030204" pitchFamily="49" charset="0"/>
              </a:rPr>
              <a:t>Employee joe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latin typeface="Consolas" panose="020B0609020204030204" pitchFamily="49" charset="0"/>
              </a:rPr>
              <a:t>joe.</a:t>
            </a:r>
            <a:r>
              <a:rPr lang="en-US" dirty="0">
                <a:solidFill>
                  <a:srgbClr val="007788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err="1">
                <a:latin typeface="Consolas" panose="020B0609020204030204" pitchFamily="49" charset="0"/>
              </a:rPr>
              <a:t>joe.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32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err="1">
                <a:latin typeface="Consolas" panose="020B0609020204030204" pitchFamily="49" charset="0"/>
              </a:rPr>
              <a:t>joe.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wage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60000.0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6910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Присваивание значений структурам  </a:t>
            </a:r>
            <a:r>
              <a:rPr lang="en-US" dirty="0"/>
              <a:t>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11624" y="1600207"/>
            <a:ext cx="7956376" cy="4525963"/>
          </a:xfrm>
        </p:spPr>
        <p:txBody>
          <a:bodyPr>
            <a:normAutofit lnSpcReduction="10000"/>
          </a:bodyPr>
          <a:lstStyle/>
          <a:p>
            <a:pPr marL="0" indent="0" latinLnBrk="1">
              <a:buNone/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200" dirty="0">
                <a:latin typeface="Consolas" panose="020B0609020204030204" pitchFamily="49" charset="0"/>
              </a:rPr>
              <a:t> Employee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2200" dirty="0">
                <a:latin typeface="Consolas" panose="020B0609020204030204" pitchFamily="49" charset="0"/>
              </a:rPr>
              <a:t> id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age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wage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200" dirty="0">
                <a:latin typeface="Consolas" panose="020B0609020204030204" pitchFamily="49" charset="0"/>
              </a:rPr>
              <a:t>Employee joe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DD"/>
                </a:solidFill>
                <a:latin typeface="Consolas" panose="020B0609020204030204" pitchFamily="49" charset="0"/>
              </a:rPr>
              <a:t>20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800080"/>
                </a:solidFill>
                <a:latin typeface="Consolas" panose="020B0609020204030204" pitchFamily="49" charset="0"/>
              </a:rPr>
              <a:t>3.0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latin typeface="Consolas" panose="020B0609020204030204" pitchFamily="49" charset="0"/>
              </a:rPr>
              <a:t>, mike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</a:p>
          <a:p>
            <a:pPr marL="0" indent="0" latinLnBrk="1">
              <a:buNone/>
            </a:pPr>
            <a:r>
              <a:rPr lang="en-US" sz="2200" dirty="0">
                <a:latin typeface="Consolas" panose="020B0609020204030204" pitchFamily="49" charset="0"/>
              </a:rPr>
              <a:t>mike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</a:rPr>
              <a:t> joe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</a:rPr>
              <a:t>Копирование значений </a:t>
            </a:r>
            <a:r>
              <a:rPr lang="en-US" sz="2200" b="1" dirty="0">
                <a:solidFill>
                  <a:srgbClr val="666666"/>
                </a:solidFill>
                <a:latin typeface="Consolas" panose="020B0609020204030204" pitchFamily="49" charset="0"/>
              </a:rPr>
              <a:t>joe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</a:rPr>
              <a:t>в </a:t>
            </a:r>
            <a:r>
              <a:rPr lang="en-US" sz="2200" b="1" dirty="0">
                <a:solidFill>
                  <a:srgbClr val="666666"/>
                </a:solidFill>
                <a:latin typeface="Consolas" panose="020B0609020204030204" pitchFamily="49" charset="0"/>
              </a:rPr>
              <a:t>mike</a:t>
            </a:r>
            <a:endParaRPr lang="en-US" sz="2200" b="1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sz="2200" dirty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</a:rPr>
              <a:t>Присваивание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</a:rPr>
              <a:t>полям </a:t>
            </a:r>
            <a:r>
              <a:rPr lang="en-US" sz="2200" b="1" dirty="0">
                <a:solidFill>
                  <a:srgbClr val="666666"/>
                </a:solidFill>
                <a:latin typeface="Consolas" panose="020B0609020204030204" pitchFamily="49" charset="0"/>
              </a:rPr>
              <a:t>joe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666666"/>
                </a:solidFill>
                <a:latin typeface="Consolas" panose="020B0609020204030204" pitchFamily="49" charset="0"/>
              </a:rPr>
              <a:t>новых значений</a:t>
            </a:r>
            <a:r>
              <a:rPr lang="en-US" sz="2200" dirty="0">
                <a:solidFill>
                  <a:srgbClr val="666666"/>
                </a:solidFill>
                <a:latin typeface="Consolas" panose="020B0609020204030204" pitchFamily="49" charset="0"/>
              </a:rPr>
              <a:t> C++14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200" dirty="0">
                <a:latin typeface="Consolas" panose="020B0609020204030204" pitchFamily="49" charset="0"/>
              </a:rPr>
              <a:t>joe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>
                <a:solidFill>
                  <a:srgbClr val="0000DD"/>
                </a:solidFill>
                <a:latin typeface="Consolas" panose="020B0609020204030204" pitchFamily="49" charset="0"/>
              </a:rPr>
              <a:t>2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DD"/>
                </a:solidFill>
                <a:latin typeface="Consolas" panose="020B0609020204030204" pitchFamily="49" charset="0"/>
              </a:rPr>
              <a:t>22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800080"/>
                </a:solidFill>
                <a:latin typeface="Consolas" panose="020B0609020204030204" pitchFamily="49" charset="0"/>
              </a:rPr>
              <a:t>6.3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endParaRPr lang="ru-RU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4292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структуры как параметр в функцию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40612" y="1600207"/>
            <a:ext cx="8127395" cy="4525963"/>
          </a:xfrm>
        </p:spPr>
        <p:txBody>
          <a:bodyPr>
            <a:normAutofit fontScale="77500" lnSpcReduction="20000"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printInformation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Employee employee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"ID: 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employee.</a:t>
            </a:r>
            <a:r>
              <a:rPr lang="en-US" dirty="0">
                <a:solidFill>
                  <a:srgbClr val="007788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"Age: 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employee.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"Wage: 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employee.</a:t>
            </a:r>
            <a:r>
              <a:rPr lang="en-US" dirty="0" err="1">
                <a:solidFill>
                  <a:srgbClr val="007788"/>
                </a:solidFill>
                <a:latin typeface="Consolas" panose="020B0609020204030204" pitchFamily="49" charset="0"/>
              </a:rPr>
              <a:t>wage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3604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структуры как параметр в функцию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40612" y="1600207"/>
            <a:ext cx="8127395" cy="4525963"/>
          </a:xfrm>
        </p:spPr>
        <p:txBody>
          <a:bodyPr>
            <a:normAutofit lnSpcReduction="10000"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Employee joe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14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32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24.15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printInformation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joe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printInformation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({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15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</a:rPr>
              <a:t>28.3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82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Система оценивания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66058-B514-18B6-985D-0FA3D19A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Фрагмент приказа №135 от 11.02.2020 "Об утверждении Порядка применения </a:t>
            </a:r>
            <a:r>
              <a:rPr lang="ru-RU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балльно</a:t>
            </a: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-рейтинговой системы оценивания успеваемости обучающихся по программам ВО в ФГАОУ ВО "КФУ им. В.И. Вернадского":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0F4D77-D1C0-ED1C-0874-F59144E5A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993" y="3429000"/>
            <a:ext cx="9244013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950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структуры как параметр в функцию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425249" y="1686335"/>
          <a:ext cx="7496176" cy="265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2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□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000">
                <a:tc gridSpan="4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ID: 14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Age: 32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Wage: 24.15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ID: 15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Age: 20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Wage: 28.3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Для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продолжения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нажмите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любую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клавишу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. . .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2882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структуры в функцию</a:t>
            </a:r>
            <a:r>
              <a:rPr lang="en-US" dirty="0"/>
              <a:t> </a:t>
            </a:r>
            <a:r>
              <a:rPr lang="ru-RU" dirty="0"/>
              <a:t>через указатель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40612" y="1600207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printInformation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Employee </a:t>
            </a:r>
            <a:r>
              <a:rPr lang="ru-RU" sz="2000" dirty="0">
                <a:latin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</a:rPr>
              <a:t>employee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"ID: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(*employee).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"Age: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(*employee).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"Wage: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(*employee).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wage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printInformation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Employee </a:t>
            </a:r>
            <a:r>
              <a:rPr lang="ru-RU" sz="2000" dirty="0">
                <a:latin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</a:rPr>
              <a:t>employee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"ID: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employee</a:t>
            </a:r>
            <a:r>
              <a:rPr lang="ru-RU" sz="2000" dirty="0">
                <a:latin typeface="Consolas" panose="020B0609020204030204" pitchFamily="49" charset="0"/>
              </a:rPr>
              <a:t>-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"Age: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employee</a:t>
            </a:r>
            <a:r>
              <a:rPr lang="ru-RU" sz="2000" dirty="0">
                <a:latin typeface="Consolas" panose="020B0609020204030204" pitchFamily="49" charset="0"/>
              </a:rPr>
              <a:t>-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"Wage: "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employee</a:t>
            </a:r>
            <a:r>
              <a:rPr lang="ru-RU" sz="2000" dirty="0">
                <a:latin typeface="Consolas" panose="020B0609020204030204" pitchFamily="49" charset="0"/>
              </a:rPr>
              <a:t>-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7788"/>
                </a:solidFill>
                <a:latin typeface="Consolas" panose="020B0609020204030204" pitchFamily="49" charset="0"/>
              </a:rPr>
              <a:t>wage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3165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Возврат структур из 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40612" y="1600207"/>
            <a:ext cx="8127395" cy="4525963"/>
          </a:xfrm>
        </p:spPr>
        <p:txBody>
          <a:bodyPr>
            <a:normAutofit fontScale="92500" lnSpcReduction="20000"/>
          </a:bodyPr>
          <a:lstStyle/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Point3d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x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, y, z;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Point3d </a:t>
            </a:r>
            <a:r>
              <a:rPr lang="en-US" sz="2000" dirty="0" err="1">
                <a:latin typeface="Consolas" panose="020B0609020204030204" pitchFamily="49" charset="0"/>
              </a:rPr>
              <a:t>getZeroPoint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</a:t>
            </a:r>
            <a:r>
              <a:rPr lang="en-US" sz="2000" dirty="0">
                <a:latin typeface="Consolas" panose="020B0609020204030204" pitchFamily="49" charset="0"/>
              </a:rPr>
              <a:t>Point3d temp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temp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main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</a:t>
            </a:r>
            <a:r>
              <a:rPr lang="en-US" sz="2000" dirty="0">
                <a:latin typeface="Consolas" panose="020B0609020204030204" pitchFamily="49" charset="0"/>
              </a:rPr>
              <a:t>Point3d zero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getZeroPoint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808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3933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Дополнительные сведения</a:t>
            </a:r>
          </a:p>
        </p:txBody>
      </p:sp>
    </p:spTree>
    <p:extLst>
      <p:ext uri="{BB962C8B-B14F-4D97-AF65-F5344CB8AC3E}">
        <p14:creationId xmlns:p14="http://schemas.microsoft.com/office/powerpoint/2010/main" val="30436082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40612" y="1600207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Point3d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x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, y, z;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Vector3d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x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, y, z;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Point3d p =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0.0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Vector3d v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v = p;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Ошибка. У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и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 </a:t>
            </a:r>
            <a:r>
              <a:rPr lang="ru-RU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разные типы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9802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структур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40612" y="1600207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Point3d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x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, y, z;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Point3d p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{{}, {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2.0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3.0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latinLnBrk="1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].x =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1.0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latinLnBrk="1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 </a:t>
            </a:r>
            <a:r>
              <a:rPr lang="en-US" sz="2000" dirty="0"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].x &lt;&lt; ' '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 </a:t>
            </a:r>
            <a:r>
              <a:rPr lang="en-US" sz="2000" dirty="0"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].y &lt;&lt; ' '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 </a:t>
            </a:r>
            <a:r>
              <a:rPr lang="en-US" sz="2000" dirty="0"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].z;</a:t>
            </a:r>
          </a:p>
          <a:p>
            <a:pPr marL="0" indent="0" latinLnBrk="1">
              <a:buNone/>
            </a:pPr>
            <a:endParaRPr lang="en-US" sz="2000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387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Вложенные структуры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40612" y="1600207"/>
            <a:ext cx="8127395" cy="4525963"/>
          </a:xfrm>
        </p:spPr>
        <p:txBody>
          <a:bodyPr>
            <a:normAutofit fontScale="92500" lnSpcReduction="20000"/>
          </a:bodyPr>
          <a:lstStyle/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Employee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sz="2000" dirty="0">
                <a:latin typeface="Consolas" panose="020B0609020204030204" pitchFamily="49" charset="0"/>
              </a:rPr>
              <a:t> id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age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</a:rPr>
              <a:t> wage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Company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</a:rPr>
              <a:t>Employee CEO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CEO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– это структура</a:t>
            </a:r>
          </a:p>
          <a:p>
            <a:pPr marL="0" indent="0" latinLnBrk="1">
              <a:buNone/>
            </a:pPr>
            <a:r>
              <a:rPr lang="ru-RU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numberOfEmployees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</a:rPr>
              <a:t>   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>
                <a:latin typeface="Consolas" panose="020B0609020204030204" pitchFamily="49" charset="0"/>
              </a:rPr>
              <a:t>Company </a:t>
            </a:r>
            <a:r>
              <a:rPr lang="en-US" sz="2000" dirty="0" err="1">
                <a:latin typeface="Consolas" panose="020B0609020204030204" pitchFamily="49" charset="0"/>
              </a:rPr>
              <a:t>myCompany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{{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</a:rPr>
              <a:t>42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</a:rPr>
              <a:t>60000.0f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DD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sz="2000" dirty="0" err="1"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DD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</a:rPr>
              <a:t>&lt;&lt; </a:t>
            </a:r>
            <a:r>
              <a:rPr lang="en-US" sz="2000" dirty="0">
                <a:latin typeface="Consolas" panose="020B0609020204030204" pitchFamily="49" charset="0"/>
              </a:rPr>
              <a:t>myCompany.CEO.id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sz="2000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994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структуры</a:t>
            </a:r>
            <a:r>
              <a:rPr lang="en-US" dirty="0"/>
              <a:t> </a:t>
            </a:r>
            <a:r>
              <a:rPr lang="ru-RU" dirty="0"/>
              <a:t>и выравнивание</a:t>
            </a:r>
            <a:r>
              <a:rPr lang="en-US" dirty="0"/>
              <a:t>  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40612" y="1600207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(short) == 2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 == 4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(double) == 8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16  != ( 2 + 4 + 8 )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6656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структуры</a:t>
            </a:r>
            <a:r>
              <a:rPr lang="en-US" dirty="0"/>
              <a:t> </a:t>
            </a:r>
            <a:r>
              <a:rPr lang="ru-RU" dirty="0"/>
              <a:t>и выравнивание</a:t>
            </a:r>
            <a:r>
              <a:rPr lang="en-US" dirty="0"/>
              <a:t>  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40612" y="1600207"/>
            <a:ext cx="8127395" cy="452596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(short) == 2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(double) == 8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 == 4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Employee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24  != ( 2 + 4 + 8 )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410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структуры</a:t>
            </a:r>
            <a:r>
              <a:rPr lang="en-US" dirty="0"/>
              <a:t> </a:t>
            </a:r>
            <a:r>
              <a:rPr lang="ru-RU" dirty="0"/>
              <a:t>и выравнивание</a:t>
            </a:r>
            <a:r>
              <a:rPr lang="en-US" dirty="0"/>
              <a:t>  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40612" y="1600207"/>
            <a:ext cx="8127395" cy="4525963"/>
          </a:xfrm>
        </p:spPr>
        <p:txBody>
          <a:bodyPr>
            <a:normAutofit fontScale="92500" lnSpcReduction="20000"/>
          </a:bodyPr>
          <a:lstStyle/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 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Employee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latin typeface="Consolas" panose="020B0609020204030204" pitchFamily="49" charset="0"/>
              </a:rPr>
              <a:t> 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double</a:t>
            </a:r>
            <a:r>
              <a:rPr lang="en-US" dirty="0">
                <a:latin typeface="Consolas" panose="020B0609020204030204" pitchFamily="49" charset="0"/>
              </a:rPr>
              <a:t> wage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age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     </a:t>
            </a:r>
            <a:endParaRPr lang="ru-RU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6366030" y="2102255"/>
          <a:ext cx="316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6366030" y="4509120"/>
          <a:ext cx="316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67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Система оценивания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3AE88CF-65C6-2E12-71F0-14136FEC9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562" y="1690688"/>
            <a:ext cx="9286875" cy="4357688"/>
          </a:xfrm>
        </p:spPr>
      </p:pic>
    </p:spTree>
    <p:extLst>
      <p:ext uri="{BB962C8B-B14F-4D97-AF65-F5344CB8AC3E}">
        <p14:creationId xmlns:p14="http://schemas.microsoft.com/office/powerpoint/2010/main" val="28968033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Перечисления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9308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enum</a:t>
            </a:r>
            <a:r>
              <a:rPr lang="en-US" dirty="0"/>
              <a:t> (</a:t>
            </a:r>
            <a:r>
              <a:rPr lang="ru-RU" dirty="0"/>
              <a:t>перечисления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722922" y="1680820"/>
            <a:ext cx="563799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какой тип?*/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 */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6981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enum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751798" y="1488315"/>
            <a:ext cx="975440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Список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перечислителей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color_black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color_red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color_blue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color_green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color_white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color_cyan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color_yellow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color_magenta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запятую можно оставить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&lt;-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точкой с запятой</a:t>
            </a:r>
          </a:p>
          <a:p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Определяем несколько переменных перечислимого типа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color_white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house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color_blue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color_red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6238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enum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722922" y="1680820"/>
            <a:ext cx="56379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set_color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color_red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нормально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set_color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//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5477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enum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722922" y="1680820"/>
            <a:ext cx="9783278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blue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помещается в глобальное пространство имен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green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Feeling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happy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tired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ошибка,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blue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уже использовался в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Color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 глобальном пространстве имен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702666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enum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722922" y="1680820"/>
            <a:ext cx="9783278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определяем новое перечисление с именем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animal_cat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animal_dog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присвоено -2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animal_pig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присвоено -1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animal_horse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animal_giraffe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имеет то же значение, что и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animal_horse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animal_chicken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присвоено 6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animal_pig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mypet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animal_pig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перед передачей в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вычисляется как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вызовет ошибку компилятора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61819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enum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722922" y="1680820"/>
            <a:ext cx="97832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Использовать в качестве базы для перечисления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8-битный целочисленный тип без знака.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uint_least8_t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color_black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color_red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...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8295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enum</a:t>
            </a:r>
            <a:r>
              <a:rPr lang="en-US" dirty="0"/>
              <a:t> class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1722922" y="1680820"/>
            <a:ext cx="978327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blue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помещается в пространство имен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Color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green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Feeling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happy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tired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нормально,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blue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помещается в пространство имен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Feeling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blue;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1425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Объединения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9857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union (</a:t>
            </a:r>
            <a:r>
              <a:rPr lang="ru-RU" dirty="0"/>
              <a:t>объединения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10C89-B3A0-3AA0-0CE4-DF47549E7B34}"/>
              </a:ext>
            </a:extLst>
          </p:cNvPr>
          <p:cNvSpPr txBox="1"/>
          <p:nvPr/>
        </p:nvSpPr>
        <p:spPr>
          <a:xfrm>
            <a:off x="2098307" y="1680820"/>
            <a:ext cx="428324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Структура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building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               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owner;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city;     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amountRooms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building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apartment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apartment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apartment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"NY"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apartment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amountRooms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apartment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43FF46-78B7-0970-29D0-4C47C39D02FF}"/>
              </a:ext>
            </a:extLst>
          </p:cNvPr>
          <p:cNvSpPr txBox="1"/>
          <p:nvPr/>
        </p:nvSpPr>
        <p:spPr>
          <a:xfrm>
            <a:off x="6940416" y="1680819"/>
            <a:ext cx="442561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Объединение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building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               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owner;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city;     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amountRooms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 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building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apartment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Только что-то одно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4612B-AA45-BE1B-84FE-F79B063C21BE}"/>
              </a:ext>
            </a:extLst>
          </p:cNvPr>
          <p:cNvSpPr txBox="1"/>
          <p:nvPr/>
        </p:nvSpPr>
        <p:spPr>
          <a:xfrm>
            <a:off x="1456845" y="5521771"/>
            <a:ext cx="927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Объединение занимает в памяти столько места, сколько занимает самое большое его поле.</a:t>
            </a:r>
          </a:p>
          <a:p>
            <a:r>
              <a:rPr lang="ru-RU" dirty="0"/>
              <a:t>После инициализации менять тип данных перечисления нельзя (хотя иногда можно)</a:t>
            </a:r>
          </a:p>
        </p:txBody>
      </p:sp>
    </p:spTree>
    <p:extLst>
      <p:ext uri="{BB962C8B-B14F-4D97-AF65-F5344CB8AC3E}">
        <p14:creationId xmlns:p14="http://schemas.microsoft.com/office/powerpoint/2010/main" val="143999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Система оценивания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823742-7A28-9D53-41AF-6A54FEAEF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991344"/>
            <a:ext cx="92583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418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Указатели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55599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Указатель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61AE7-69ED-D46D-9B1C-287B9ED9560B}"/>
              </a:ext>
            </a:extLst>
          </p:cNvPr>
          <p:cNvSpPr txBox="1"/>
          <p:nvPr/>
        </p:nvSpPr>
        <p:spPr>
          <a:xfrm>
            <a:off x="990599" y="1680820"/>
            <a:ext cx="1094325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Составной тип данных предназначенный для хранения адреса некоторой программной сущности</a:t>
            </a:r>
            <a:r>
              <a:rPr lang="en-US" sz="2000" dirty="0"/>
              <a:t>:</a:t>
            </a:r>
          </a:p>
          <a:p>
            <a:endParaRPr lang="en-US" b="0" dirty="0">
              <a:effectLst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  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Хранит целое число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Хранит адрес переменной типа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Хранит строку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::string*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Хранит адрес переменной типа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std::string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Хранит адрес переменной типа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double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ptr_ptr_d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Хранит адрес переменной типа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double*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13911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&amp; | </a:t>
            </a:r>
            <a:r>
              <a:rPr lang="ru-RU" dirty="0"/>
              <a:t>Оператор взятия адреса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61AE7-69ED-D46D-9B1C-287B9ED9560B}"/>
              </a:ext>
            </a:extLst>
          </p:cNvPr>
          <p:cNvSpPr txBox="1"/>
          <p:nvPr/>
        </p:nvSpPr>
        <p:spPr>
          <a:xfrm>
            <a:off x="990599" y="1680820"/>
            <a:ext cx="10943253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Позволяет узнать адрес в памяти, по которому находится программная сущность</a:t>
            </a:r>
            <a:r>
              <a:rPr lang="en-US" sz="2000" dirty="0"/>
              <a:t>:</a:t>
            </a:r>
          </a:p>
          <a:p>
            <a:endParaRPr lang="en-US" b="0" dirty="0">
              <a:effectLst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::string*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ptr_ptr_d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 соответствие типов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 соответствие типов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 соответствие типов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 соответствие типов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18734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*</a:t>
            </a:r>
            <a:r>
              <a:rPr lang="en-US" dirty="0"/>
              <a:t> | </a:t>
            </a:r>
            <a:r>
              <a:rPr lang="ru-RU" dirty="0"/>
              <a:t>Оператор разыменования (</a:t>
            </a:r>
            <a:r>
              <a:rPr lang="en-US" dirty="0"/>
              <a:t>dereference</a:t>
            </a:r>
            <a:r>
              <a:rPr lang="ru-RU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61AE7-69ED-D46D-9B1C-287B9ED9560B}"/>
              </a:ext>
            </a:extLst>
          </p:cNvPr>
          <p:cNvSpPr txBox="1"/>
          <p:nvPr/>
        </p:nvSpPr>
        <p:spPr>
          <a:xfrm>
            <a:off x="990599" y="1680820"/>
            <a:ext cx="10943253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Позволяет получить доступ к программной сущности по адресу</a:t>
            </a:r>
            <a:r>
              <a:rPr lang="en-US" sz="2000" dirty="0"/>
              <a:t>:</a:t>
            </a:r>
          </a:p>
          <a:p>
            <a:endParaRPr lang="en-US" b="0" dirty="0">
              <a:effectLst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*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ptr_ptr_d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**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ptr_ptr_d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Значение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изменилось на 10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2075139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Адресная арифметика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61AE7-69ED-D46D-9B1C-287B9ED9560B}"/>
              </a:ext>
            </a:extLst>
          </p:cNvPr>
          <p:cNvSpPr txBox="1"/>
          <p:nvPr/>
        </p:nvSpPr>
        <p:spPr>
          <a:xfrm>
            <a:off x="990599" y="1680820"/>
            <a:ext cx="10943253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Позволяет получить доступ к другому адресу:</a:t>
            </a:r>
            <a:endParaRPr lang="en-US" sz="2000" dirty="0"/>
          </a:p>
          <a:p>
            <a:endParaRPr lang="en-US" b="0" dirty="0">
              <a:effectLst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 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a[1]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a[3]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// a[4]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// a[3]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a[0]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10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19169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Ссылки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75541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Ссылка (на </a:t>
            </a:r>
            <a:r>
              <a:rPr lang="en-US" dirty="0"/>
              <a:t>l-value</a:t>
            </a:r>
            <a:r>
              <a:rPr lang="ru-RU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61AE7-69ED-D46D-9B1C-287B9ED9560B}"/>
              </a:ext>
            </a:extLst>
          </p:cNvPr>
          <p:cNvSpPr txBox="1"/>
          <p:nvPr/>
        </p:nvSpPr>
        <p:spPr>
          <a:xfrm>
            <a:off x="990599" y="1680820"/>
            <a:ext cx="10943253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Альтернативное имя для переменной</a:t>
            </a:r>
            <a:r>
              <a:rPr lang="en-US" sz="2000" dirty="0"/>
              <a:t>:</a:t>
            </a:r>
          </a:p>
          <a:p>
            <a:endParaRPr lang="en-US" b="0" dirty="0">
              <a:effectLst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Хранит целое число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fer_a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Ничего не хранит, просто имя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Хранит строку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::string&amp;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fef_str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Ничего не хранит, просто имя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fer_a2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fer_a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Тоже ссылка на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fer_a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Нельзя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fer_fer_a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Другой тип ссылки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&amp;&amp;&amp;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fer_fer_fer_a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 существует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43645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1" dirty="0"/>
              <a:t>Псевдонимы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78526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97C552-F4E6-3DC6-9EB4-FC09D63B47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239F2-9660-5D8B-D93F-010EE62721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Псевдоним </a:t>
            </a:r>
            <a:r>
              <a:rPr lang="en-US" dirty="0"/>
              <a:t>| </a:t>
            </a:r>
            <a:r>
              <a:rPr lang="ru-RU" dirty="0"/>
              <a:t>альтернативное имя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61AE7-69ED-D46D-9B1C-287B9ED9560B}"/>
              </a:ext>
            </a:extLst>
          </p:cNvPr>
          <p:cNvSpPr txBox="1"/>
          <p:nvPr/>
        </p:nvSpPr>
        <p:spPr>
          <a:xfrm>
            <a:off x="990599" y="1624834"/>
            <a:ext cx="1094325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typedef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[5][10]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(*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using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(*)(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b);</a:t>
            </a:r>
          </a:p>
        </p:txBody>
      </p:sp>
    </p:spTree>
    <p:extLst>
      <p:ext uri="{BB962C8B-B14F-4D97-AF65-F5344CB8AC3E}">
        <p14:creationId xmlns:p14="http://schemas.microsoft.com/office/powerpoint/2010/main" val="852728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B5CE-3FF5-8872-4E45-94F98A8F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5400" b="1" dirty="0"/>
              <a:t>Управление потоком исполнения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4FD29-8B8D-B673-6EB6-A93E58B25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146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3726B-67A7-A641-1F0C-BE28E35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Система оценивания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6266058-B514-18B6-985D-0FA3D19A4D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ru-RU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Балл за </a:t>
                </a:r>
                <a:r>
                  <a:rPr lang="ru-RU" sz="2000" b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работу в семестре </a:t>
                </a:r>
                <a:r>
                  <a:rPr lang="ru-RU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определяется как сумма баллов по всем контрольным точкам (55 баллов) + бонусные баллы (5 баллов):</a:t>
                </a:r>
              </a:p>
              <a:p>
                <a:pPr marL="0" indent="0">
                  <a:spcBef>
                    <a:spcPts val="960"/>
                  </a:spcBef>
                  <a:spcAft>
                    <a:spcPts val="960"/>
                  </a:spcAft>
                  <a:buNone/>
                </a:pPr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Баллы за </a:t>
                </a:r>
                <a:r>
                  <a:rPr lang="ru-RU" sz="2000" b="1" dirty="0">
                    <a:effectLst/>
                    <a:ea typeface="Times New Roman" panose="02020603050405020304" pitchFamily="18" charset="0"/>
                  </a:rPr>
                  <a:t>экзамен</a:t>
                </a:r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 проходит в 2 этапа:</a:t>
                </a:r>
              </a:p>
              <a:p>
                <a:pPr marL="342900" lvl="0" indent="-342900">
                  <a:spcBef>
                    <a:spcPts val="0"/>
                  </a:spcBef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Тестирование. Проверяет полноту освоения курса (простое вопросы, но по всем темам);</a:t>
                </a:r>
              </a:p>
              <a:p>
                <a:pPr marL="342900" lvl="0" indent="-342900">
                  <a:spcBef>
                    <a:spcPts val="600"/>
                  </a:spcBef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Опрос по билетам. Проверяет глубину освоения материала (несколько вопросов, но подробно).</a:t>
                </a:r>
              </a:p>
              <a:p>
                <a:pPr marL="0" indent="0" algn="l">
                  <a:spcBef>
                    <a:spcPts val="960"/>
                  </a:spcBef>
                  <a:spcAft>
                    <a:spcPts val="600"/>
                  </a:spcAft>
                  <a:buNone/>
                </a:pPr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Каждый этап оценивается отдельно, по 100 балльной шкале. Итоговая оценка за экзамен определяется по формуле:</a:t>
                </a:r>
              </a:p>
              <a:p>
                <a:pPr marL="0" indent="0">
                  <a:spcBef>
                    <a:spcPts val="960"/>
                  </a:spcBef>
                  <a:spcAft>
                    <a:spcPts val="96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 smtClean="0">
                              <a:effectLst/>
                              <a:latin typeface="Cambria Math" panose="02040503050406030204" pitchFamily="18" charset="0"/>
                            </a:rPr>
                            <m:t>Б</m:t>
                          </m:r>
                        </m:e>
                        <m:sub>
                          <m:r>
                            <a:rPr lang="ru-RU" sz="2000" b="0" i="1" smtClean="0">
                              <a:effectLst/>
                              <a:latin typeface="Cambria Math" panose="02040503050406030204" pitchFamily="18" charset="0"/>
                            </a:rPr>
                            <m:t>экз</m:t>
                          </m:r>
                        </m:sub>
                      </m:sSub>
                      <m:r>
                        <a:rPr lang="ru-RU" sz="2000" b="0" i="1" smtClean="0">
                          <a:effectLst/>
                          <a:latin typeface="Cambria Math" panose="02040503050406030204" pitchFamily="18" charset="0"/>
                        </a:rPr>
                        <m:t>=40</m:t>
                      </m:r>
                      <m:r>
                        <a:rPr lang="ru-RU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ru-RU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Б</m:t>
                              </m:r>
                            </m:e>
                            <m:sub>
                              <m:r>
                                <a:rPr lang="ru-RU" sz="20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ru-RU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ru-R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Б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ru-RU" sz="2000" dirty="0">
                  <a:effectLst/>
                  <a:ea typeface="Times New Roman" panose="02020603050405020304" pitchFamily="18" charset="0"/>
                </a:endParaRPr>
              </a:p>
              <a:p>
                <a:pPr marL="0" indent="0" algn="l">
                  <a:lnSpc>
                    <a:spcPct val="107000"/>
                  </a:lnSpc>
                  <a:spcBef>
                    <a:spcPts val="600"/>
                  </a:spcBef>
                  <a:buNone/>
                </a:pPr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Если за первый этап получена оценка ниже 50 баллов, то за весь экзамен выставляется оценка </a:t>
                </a:r>
                <a:r>
                  <a:rPr lang="ru-RU" sz="2000" i="1" dirty="0" err="1">
                    <a:effectLst/>
                    <a:ea typeface="Times New Roman" panose="02020603050405020304" pitchFamily="18" charset="0"/>
                  </a:rPr>
                  <a:t>НЕудовлетворительно</a:t>
                </a:r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, т.к.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b="0" i="0" smtClean="0">
                            <a:effectLst/>
                            <a:latin typeface="Cambria Math" panose="02040503050406030204" pitchFamily="18" charset="0"/>
                          </a:rPr>
                          <m:t>Б</m:t>
                        </m:r>
                      </m:e>
                      <m:sub>
                        <m:r>
                          <a:rPr lang="ru-RU" sz="2000" b="0" i="0" smtClean="0">
                            <a:effectLst/>
                            <a:latin typeface="Cambria Math" panose="02040503050406030204" pitchFamily="18" charset="0"/>
                          </a:rPr>
                          <m:t>экз</m:t>
                        </m:r>
                      </m:sub>
                    </m:sSub>
                    <m:r>
                      <a:rPr lang="ru-RU" sz="20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effectLst/>
                    <a:ea typeface="Times New Roman" panose="02020603050405020304" pitchFamily="18" charset="0"/>
                  </a:rPr>
                  <a:t> гарантировано будет меньше 20 баллов. </a:t>
                </a:r>
                <a:r>
                  <a:rPr lang="ru-RU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ru-RU" sz="20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6266058-B514-18B6-985D-0FA3D19A4D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560" r="-754" b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7736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Условный оператор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51CA0D-BE85-20D4-21F6-87F25116A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7" y="1452563"/>
            <a:ext cx="97631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608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f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648" y="1825625"/>
            <a:ext cx="807415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96DA2-6074-FE9F-1A40-12C9EE953A28}"/>
              </a:ext>
            </a:extLst>
          </p:cNvPr>
          <p:cNvSpPr txBox="1"/>
          <p:nvPr/>
        </p:nvSpPr>
        <p:spPr>
          <a:xfrm>
            <a:off x="741774" y="1690688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ru-RU" sz="2000" b="1" dirty="0"/>
              <a:t>если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3910303" y="1690688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C3129-8BC2-D066-501B-33664D27A6CD}"/>
              </a:ext>
            </a:extLst>
          </p:cNvPr>
          <p:cNvSpPr txBox="1"/>
          <p:nvPr/>
        </p:nvSpPr>
        <p:spPr>
          <a:xfrm>
            <a:off x="7308256" y="1690688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963FED-A5D8-4AEA-E233-C07A9271E1CC}"/>
              </a:ext>
            </a:extLst>
          </p:cNvPr>
          <p:cNvSpPr txBox="1"/>
          <p:nvPr/>
        </p:nvSpPr>
        <p:spPr>
          <a:xfrm>
            <a:off x="741774" y="3733770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ru-RU" sz="2000" b="1" dirty="0"/>
              <a:t>если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F6D809-42D1-CBDF-2F83-0A55C6959359}"/>
              </a:ext>
            </a:extLst>
          </p:cNvPr>
          <p:cNvSpPr txBox="1"/>
          <p:nvPr/>
        </p:nvSpPr>
        <p:spPr>
          <a:xfrm>
            <a:off x="3879338" y="3725619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73340F-EF61-097B-D986-E8F2ED5A94BB}"/>
              </a:ext>
            </a:extLst>
          </p:cNvPr>
          <p:cNvSpPr txBox="1"/>
          <p:nvPr/>
        </p:nvSpPr>
        <p:spPr>
          <a:xfrm>
            <a:off x="7308256" y="3733770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E1B6117-96D5-E33C-2F32-A008F01B09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010711" y="2090798"/>
            <a:ext cx="1268937" cy="45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4608576" y="209079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09E27DF-E576-EE6A-805D-5C71393EF8D5}"/>
              </a:ext>
            </a:extLst>
          </p:cNvPr>
          <p:cNvCxnSpPr>
            <a:stCxn id="9" idx="2"/>
          </p:cNvCxnSpPr>
          <p:nvPr/>
        </p:nvCxnSpPr>
        <p:spPr>
          <a:xfrm flipH="1">
            <a:off x="7644384" y="2090798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4084320" y="2267712"/>
            <a:ext cx="1170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CBD15690-68B7-6638-F9FA-9BA32245304A}"/>
              </a:ext>
            </a:extLst>
          </p:cNvPr>
          <p:cNvCxnSpPr>
            <a:cxnSpLocks/>
          </p:cNvCxnSpPr>
          <p:nvPr/>
        </p:nvCxnSpPr>
        <p:spPr>
          <a:xfrm>
            <a:off x="5541264" y="2261616"/>
            <a:ext cx="4044863" cy="6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22DD6BF1-6606-EB61-84F2-FDA1F3AE8C3E}"/>
              </a:ext>
            </a:extLst>
          </p:cNvPr>
          <p:cNvCxnSpPr>
            <a:cxnSpLocks/>
          </p:cNvCxnSpPr>
          <p:nvPr/>
        </p:nvCxnSpPr>
        <p:spPr>
          <a:xfrm>
            <a:off x="2010711" y="4134705"/>
            <a:ext cx="1268937" cy="45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2B61C2E-B9A0-8ABC-1590-653BB407DF98}"/>
              </a:ext>
            </a:extLst>
          </p:cNvPr>
          <p:cNvCxnSpPr/>
          <p:nvPr/>
        </p:nvCxnSpPr>
        <p:spPr>
          <a:xfrm>
            <a:off x="4608576" y="4134705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FD27CF1-15C1-90B9-8E5E-CEC50B13F2C2}"/>
              </a:ext>
            </a:extLst>
          </p:cNvPr>
          <p:cNvCxnSpPr/>
          <p:nvPr/>
        </p:nvCxnSpPr>
        <p:spPr>
          <a:xfrm flipH="1">
            <a:off x="7644384" y="4134705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388F9A2-D873-9278-1621-B104C8BB6A2A}"/>
              </a:ext>
            </a:extLst>
          </p:cNvPr>
          <p:cNvCxnSpPr>
            <a:cxnSpLocks/>
          </p:cNvCxnSpPr>
          <p:nvPr/>
        </p:nvCxnSpPr>
        <p:spPr>
          <a:xfrm>
            <a:off x="4084320" y="4311619"/>
            <a:ext cx="1170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10EE7DC-1128-2A3D-6B68-FFA49372EA6D}"/>
              </a:ext>
            </a:extLst>
          </p:cNvPr>
          <p:cNvCxnSpPr>
            <a:cxnSpLocks/>
          </p:cNvCxnSpPr>
          <p:nvPr/>
        </p:nvCxnSpPr>
        <p:spPr>
          <a:xfrm>
            <a:off x="5447170" y="4305523"/>
            <a:ext cx="39406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8C93D4B3-0F48-5590-56E3-D1849AD7ED2B}"/>
              </a:ext>
            </a:extLst>
          </p:cNvPr>
          <p:cNvCxnSpPr/>
          <p:nvPr/>
        </p:nvCxnSpPr>
        <p:spPr>
          <a:xfrm>
            <a:off x="9387840" y="4305523"/>
            <a:ext cx="0" cy="151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72D188ED-F38B-B1B6-168D-96C1E88E2605}"/>
              </a:ext>
            </a:extLst>
          </p:cNvPr>
          <p:cNvCxnSpPr/>
          <p:nvPr/>
        </p:nvCxnSpPr>
        <p:spPr>
          <a:xfrm flipH="1">
            <a:off x="8266176" y="5815584"/>
            <a:ext cx="11216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99110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(</a:t>
            </a:r>
            <a:r>
              <a:rPr lang="ru-RU" dirty="0"/>
              <a:t>выражение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Ожидается, что выражение в скобочках типа </a:t>
            </a:r>
            <a:r>
              <a:rPr lang="en-US" sz="2000" dirty="0">
                <a:latin typeface="Consolas" panose="020B0609020204030204" pitchFamily="49" charset="0"/>
              </a:rPr>
              <a:t>bool</a:t>
            </a:r>
            <a:r>
              <a:rPr lang="ru-RU" sz="2000" dirty="0"/>
              <a:t>, поэтому будет попытка  неявно </a:t>
            </a:r>
            <a:r>
              <a:rPr lang="ru-RU" sz="2000" dirty="0">
                <a:hlinkClick r:id="rId2"/>
              </a:rPr>
              <a:t>преобразовать его к </a:t>
            </a:r>
            <a:r>
              <a:rPr lang="en-US" sz="2000" dirty="0">
                <a:latin typeface="Consolas" panose="020B0609020204030204" pitchFamily="49" charset="0"/>
                <a:hlinkClick r:id="rId2"/>
              </a:rPr>
              <a:t>bool</a:t>
            </a:r>
            <a:r>
              <a:rPr lang="ru-RU" sz="2000" dirty="0">
                <a:latin typeface="Consolas" panose="020B0609020204030204" pitchFamily="49" charset="0"/>
              </a:rPr>
              <a:t>.</a:t>
            </a: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Если преобразование не допустимо, то – ошибка.</a:t>
            </a:r>
            <a:endParaRPr lang="en-US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095374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f(</a:t>
            </a:r>
            <a:r>
              <a:rPr lang="ru-RU" b="0" i="0" dirty="0">
                <a:solidFill>
                  <a:srgbClr val="333333"/>
                </a:solidFill>
                <a:effectLst/>
              </a:rPr>
              <a:t>инициализация</a:t>
            </a:r>
            <a:r>
              <a:rPr lang="en-US" b="0" i="0" dirty="0">
                <a:solidFill>
                  <a:srgbClr val="333333"/>
                </a:solidFill>
                <a:effectLst/>
              </a:rPr>
              <a:t>; </a:t>
            </a:r>
            <a:r>
              <a:rPr lang="ru-RU" dirty="0">
                <a:solidFill>
                  <a:srgbClr val="333333"/>
                </a:solidFill>
              </a:rPr>
              <a:t>проверка</a:t>
            </a:r>
            <a:r>
              <a:rPr lang="en-US" b="0" i="0" dirty="0">
                <a:solidFill>
                  <a:srgbClr val="333333"/>
                </a:solidFill>
                <a:effectLst/>
              </a:rPr>
              <a:t>)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825625"/>
            <a:ext cx="9753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res =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&gt; b; res)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"Bye"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3283458" y="2262188"/>
            <a:ext cx="1669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init</a:t>
            </a:r>
            <a:r>
              <a:rPr lang="en-US" sz="2000" dirty="0"/>
              <a:t>-statement</a:t>
            </a:r>
            <a:endParaRPr lang="ru-RU" sz="2000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4094226" y="266229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2505075" y="2839212"/>
            <a:ext cx="2981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74561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f-else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648" y="1825625"/>
            <a:ext cx="807415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"Bye"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"Bye"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96DA2-6074-FE9F-1A40-12C9EE953A28}"/>
              </a:ext>
            </a:extLst>
          </p:cNvPr>
          <p:cNvSpPr txBox="1"/>
          <p:nvPr/>
        </p:nvSpPr>
        <p:spPr>
          <a:xfrm>
            <a:off x="325994" y="1840446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ru-RU" sz="2000" b="1" dirty="0"/>
              <a:t>если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3893058" y="1252538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C3129-8BC2-D066-501B-33664D27A6CD}"/>
              </a:ext>
            </a:extLst>
          </p:cNvPr>
          <p:cNvSpPr txBox="1"/>
          <p:nvPr/>
        </p:nvSpPr>
        <p:spPr>
          <a:xfrm>
            <a:off x="10192618" y="1832197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 </a:t>
            </a:r>
            <a:r>
              <a:rPr lang="en-US" sz="2000" b="1" dirty="0"/>
              <a:t>if</a:t>
            </a:r>
            <a:endParaRPr lang="ru-RU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F6D809-42D1-CBDF-2F83-0A55C6959359}"/>
              </a:ext>
            </a:extLst>
          </p:cNvPr>
          <p:cNvSpPr txBox="1"/>
          <p:nvPr/>
        </p:nvSpPr>
        <p:spPr>
          <a:xfrm>
            <a:off x="3893058" y="3286095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4608576" y="165264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4084320" y="1829562"/>
            <a:ext cx="1097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2B61C2E-B9A0-8ABC-1590-653BB407DF98}"/>
              </a:ext>
            </a:extLst>
          </p:cNvPr>
          <p:cNvCxnSpPr/>
          <p:nvPr/>
        </p:nvCxnSpPr>
        <p:spPr>
          <a:xfrm>
            <a:off x="4608576" y="3687030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388F9A2-D873-9278-1621-B104C8BB6A2A}"/>
              </a:ext>
            </a:extLst>
          </p:cNvPr>
          <p:cNvCxnSpPr>
            <a:cxnSpLocks/>
          </p:cNvCxnSpPr>
          <p:nvPr/>
        </p:nvCxnSpPr>
        <p:spPr>
          <a:xfrm>
            <a:off x="4084320" y="3863944"/>
            <a:ext cx="1097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5B8B398-DA59-3DDF-6B86-E9E2E8BE5F2F}"/>
              </a:ext>
            </a:extLst>
          </p:cNvPr>
          <p:cNvSpPr txBox="1"/>
          <p:nvPr/>
        </p:nvSpPr>
        <p:spPr>
          <a:xfrm>
            <a:off x="325994" y="2371264"/>
            <a:ext cx="2686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ru-RU" sz="2000" b="1" dirty="0"/>
              <a:t>иначе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012E3D-45FA-E08B-1617-6390EF7D7855}"/>
              </a:ext>
            </a:extLst>
          </p:cNvPr>
          <p:cNvSpPr txBox="1"/>
          <p:nvPr/>
        </p:nvSpPr>
        <p:spPr>
          <a:xfrm>
            <a:off x="10192618" y="2372881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 </a:t>
            </a:r>
            <a:r>
              <a:rPr lang="en-US" sz="2000" b="1" dirty="0"/>
              <a:t>else</a:t>
            </a:r>
            <a:endParaRPr lang="ru-RU" sz="2000" b="1" dirty="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03FC24E-3FE0-FC9C-B132-6EC0F40A0E4C}"/>
              </a:ext>
            </a:extLst>
          </p:cNvPr>
          <p:cNvCxnSpPr>
            <a:stCxn id="6" idx="3"/>
          </p:cNvCxnSpPr>
          <p:nvPr/>
        </p:nvCxnSpPr>
        <p:spPr>
          <a:xfrm>
            <a:off x="2863868" y="2040501"/>
            <a:ext cx="415780" cy="7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493358A4-7518-F872-C080-B57BDFA2A863}"/>
              </a:ext>
            </a:extLst>
          </p:cNvPr>
          <p:cNvCxnSpPr>
            <a:stCxn id="5" idx="3"/>
          </p:cNvCxnSpPr>
          <p:nvPr/>
        </p:nvCxnSpPr>
        <p:spPr>
          <a:xfrm>
            <a:off x="3012948" y="2571319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C3AECB44-612E-FBEF-5CAE-B1ED0065FB35}"/>
              </a:ext>
            </a:extLst>
          </p:cNvPr>
          <p:cNvCxnSpPr>
            <a:stCxn id="9" idx="1"/>
          </p:cNvCxnSpPr>
          <p:nvPr/>
        </p:nvCxnSpPr>
        <p:spPr>
          <a:xfrm flipH="1">
            <a:off x="9705975" y="2032252"/>
            <a:ext cx="486643" cy="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11C0162-2E35-D14C-34B3-111A6A5C0AF0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8266176" y="2571319"/>
            <a:ext cx="1926442" cy="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8C346C0-2706-E1CF-DED9-B3F281B17EAD}"/>
              </a:ext>
            </a:extLst>
          </p:cNvPr>
          <p:cNvSpPr txBox="1"/>
          <p:nvPr/>
        </p:nvSpPr>
        <p:spPr>
          <a:xfrm>
            <a:off x="379210" y="3889627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ru-RU" sz="2000" b="1" dirty="0"/>
              <a:t>если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357481-3784-5B57-A878-146B45FB3488}"/>
              </a:ext>
            </a:extLst>
          </p:cNvPr>
          <p:cNvSpPr txBox="1"/>
          <p:nvPr/>
        </p:nvSpPr>
        <p:spPr>
          <a:xfrm>
            <a:off x="379210" y="4915745"/>
            <a:ext cx="2686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ru-RU" sz="2000" b="1" dirty="0"/>
              <a:t>иначе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B161A08B-9EE4-C005-8F3A-177105D9766F}"/>
              </a:ext>
            </a:extLst>
          </p:cNvPr>
          <p:cNvCxnSpPr>
            <a:stCxn id="36" idx="3"/>
          </p:cNvCxnSpPr>
          <p:nvPr/>
        </p:nvCxnSpPr>
        <p:spPr>
          <a:xfrm>
            <a:off x="2917084" y="4089682"/>
            <a:ext cx="415780" cy="7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77CFAEE2-963E-F599-7E28-C8F786D40B18}"/>
              </a:ext>
            </a:extLst>
          </p:cNvPr>
          <p:cNvCxnSpPr>
            <a:stCxn id="37" idx="3"/>
          </p:cNvCxnSpPr>
          <p:nvPr/>
        </p:nvCxnSpPr>
        <p:spPr>
          <a:xfrm>
            <a:off x="3066164" y="5115800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0558A4D-C1A5-1734-4D20-8E4D72CA9D27}"/>
              </a:ext>
            </a:extLst>
          </p:cNvPr>
          <p:cNvSpPr txBox="1"/>
          <p:nvPr/>
        </p:nvSpPr>
        <p:spPr>
          <a:xfrm>
            <a:off x="10192618" y="4403947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 </a:t>
            </a:r>
            <a:r>
              <a:rPr lang="en-US" sz="2000" b="1" dirty="0"/>
              <a:t>if</a:t>
            </a:r>
            <a:endParaRPr lang="ru-RU" sz="2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687DAC-8074-1BDF-F8C1-B2E6BEDE9B03}"/>
              </a:ext>
            </a:extLst>
          </p:cNvPr>
          <p:cNvSpPr txBox="1"/>
          <p:nvPr/>
        </p:nvSpPr>
        <p:spPr>
          <a:xfrm>
            <a:off x="10192618" y="5487556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 </a:t>
            </a:r>
            <a:r>
              <a:rPr lang="en-US" sz="2000" b="1" dirty="0"/>
              <a:t>else</a:t>
            </a:r>
            <a:endParaRPr lang="ru-RU" sz="2000" b="1" dirty="0"/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217525B5-83B0-CA38-4B29-0648FECB01DE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8324850" y="4604002"/>
            <a:ext cx="1867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A3E7A687-C8A0-3454-F105-8AA68D596D53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7991475" y="5687611"/>
            <a:ext cx="2201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12F7F914-885C-A760-077E-BF9788F4CC8D}"/>
              </a:ext>
            </a:extLst>
          </p:cNvPr>
          <p:cNvCxnSpPr/>
          <p:nvPr/>
        </p:nvCxnSpPr>
        <p:spPr>
          <a:xfrm>
            <a:off x="8324850" y="3889627"/>
            <a:ext cx="0" cy="1226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E4F68243-1405-3015-9149-D7068DEE6717}"/>
              </a:ext>
            </a:extLst>
          </p:cNvPr>
          <p:cNvCxnSpPr/>
          <p:nvPr/>
        </p:nvCxnSpPr>
        <p:spPr>
          <a:xfrm>
            <a:off x="7991475" y="5115800"/>
            <a:ext cx="0" cy="1227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78163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8595E085-F734-E3DC-57A8-DFDE5A9BF248}"/>
              </a:ext>
            </a:extLst>
          </p:cNvPr>
          <p:cNvSpPr/>
          <p:nvPr/>
        </p:nvSpPr>
        <p:spPr>
          <a:xfrm>
            <a:off x="941787" y="1274823"/>
            <a:ext cx="2016253" cy="10338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*/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A287F455-9174-6C98-5780-398DB215CE57}"/>
              </a:ext>
            </a:extLst>
          </p:cNvPr>
          <p:cNvSpPr/>
          <p:nvPr/>
        </p:nvSpPr>
        <p:spPr>
          <a:xfrm>
            <a:off x="3238262" y="1274823"/>
            <a:ext cx="2105031" cy="19873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*/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false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034A5AB-67C8-8FC4-F568-B9649D462BE8}"/>
              </a:ext>
            </a:extLst>
          </p:cNvPr>
          <p:cNvSpPr/>
          <p:nvPr/>
        </p:nvSpPr>
        <p:spPr>
          <a:xfrm>
            <a:off x="5623515" y="1274823"/>
            <a:ext cx="2822452" cy="29625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1 */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2 */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false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E092ACDB-C974-ED1B-6AAF-DB88B2624247}"/>
              </a:ext>
            </a:extLst>
          </p:cNvPr>
          <p:cNvSpPr/>
          <p:nvPr/>
        </p:nvSpPr>
        <p:spPr>
          <a:xfrm>
            <a:off x="8725351" y="1274823"/>
            <a:ext cx="2521655" cy="51554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*/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*/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/*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/* false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*/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/*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/* false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A07F1D-B901-9677-2CDE-705113712730}"/>
              </a:ext>
            </a:extLst>
          </p:cNvPr>
          <p:cNvSpPr txBox="1"/>
          <p:nvPr/>
        </p:nvSpPr>
        <p:spPr>
          <a:xfrm>
            <a:off x="941787" y="747075"/>
            <a:ext cx="201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if</a:t>
            </a:r>
            <a:endParaRPr lang="ru-RU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9D6AEB-91C4-6132-8E5C-B31F2C682892}"/>
              </a:ext>
            </a:extLst>
          </p:cNvPr>
          <p:cNvSpPr txBox="1"/>
          <p:nvPr/>
        </p:nvSpPr>
        <p:spPr>
          <a:xfrm>
            <a:off x="3238262" y="747075"/>
            <a:ext cx="210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If-else</a:t>
            </a:r>
            <a:endParaRPr lang="ru-RU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C3CFB0-F05E-2F6C-1204-7614F014D4C4}"/>
              </a:ext>
            </a:extLst>
          </p:cNvPr>
          <p:cNvSpPr txBox="1"/>
          <p:nvPr/>
        </p:nvSpPr>
        <p:spPr>
          <a:xfrm>
            <a:off x="5623515" y="747075"/>
            <a:ext cx="282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If-else if</a:t>
            </a:r>
            <a:endParaRPr lang="ru-RU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8D768C-71CB-E231-A8C1-A8CFEAAFF6D0}"/>
              </a:ext>
            </a:extLst>
          </p:cNvPr>
          <p:cNvSpPr txBox="1"/>
          <p:nvPr/>
        </p:nvSpPr>
        <p:spPr>
          <a:xfrm>
            <a:off x="8725352" y="742455"/>
            <a:ext cx="2521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Вложенный</a:t>
            </a:r>
            <a:r>
              <a:rPr lang="en-US" b="1" dirty="0"/>
              <a:t> if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73132692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If-else</a:t>
            </a:r>
            <a:r>
              <a:rPr lang="ru-RU" dirty="0">
                <a:solidFill>
                  <a:srgbClr val="333333"/>
                </a:solidFill>
              </a:rPr>
              <a:t> (ошибки)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2774" y="1825625"/>
            <a:ext cx="820102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b);</a:t>
            </a:r>
          </a:p>
          <a:p>
            <a:pPr marL="0" indent="0">
              <a:buNone/>
            </a:pPr>
            <a:endParaRPr lang="ru-RU" sz="20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b){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 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 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c)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"Bye"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latin typeface="Consolas" panose="020B0609020204030204" pitchFamily="49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412053946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Тернарный оператор</a:t>
            </a:r>
            <a:r>
              <a:rPr lang="en-US" dirty="0">
                <a:solidFill>
                  <a:srgbClr val="333333"/>
                </a:solidFill>
              </a:rPr>
              <a:t> (?:)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2000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 &gt; b ? a : b;</a:t>
            </a: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latin typeface="Consolas" panose="020B0609020204030204" pitchFamily="49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100" dirty="0">
              <a:latin typeface="Consolas" panose="020B0609020204030204" pitchFamily="49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>
              <a:latin typeface="Consolas" panose="020B0609020204030204" pitchFamily="49" charset="0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>
              <a:latin typeface="Consolas" panose="020B0609020204030204" pitchFamily="49" charset="0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результат 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условие 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выражение 1 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выражение 2 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effectLst/>
            </a:endParaRPr>
          </a:p>
          <a:p>
            <a:pPr marL="0" indent="0">
              <a:buNone/>
            </a:pPr>
            <a:endParaRPr lang="ru-RU" sz="2000" b="0" dirty="0">
              <a:effectLst/>
            </a:endParaRPr>
          </a:p>
          <a:p>
            <a:pPr marL="0" indent="0">
              <a:buNone/>
            </a:pPr>
            <a:r>
              <a:rPr lang="ru-RU" sz="1600" dirty="0"/>
              <a:t>* выражение 1 и выражение 2 должны быть одного или приводимого к одному типу</a:t>
            </a:r>
            <a:endParaRPr lang="ru-RU" sz="1600" b="0" dirty="0">
              <a:effectLst/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latin typeface="Consolas" panose="020B0609020204030204" pitchFamily="49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EFB5D69C-7461-2A8A-8398-6334FAB74280}"/>
              </a:ext>
            </a:extLst>
          </p:cNvPr>
          <p:cNvGrpSpPr/>
          <p:nvPr/>
        </p:nvGrpSpPr>
        <p:grpSpPr>
          <a:xfrm>
            <a:off x="4340888" y="3299468"/>
            <a:ext cx="5336512" cy="1788550"/>
            <a:chOff x="4340888" y="3137543"/>
            <a:chExt cx="5336512" cy="1788550"/>
          </a:xfrm>
        </p:grpSpPr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5E37A6AF-12E5-DB5C-7CA7-1350246341CE}"/>
                </a:ext>
              </a:extLst>
            </p:cNvPr>
            <p:cNvCxnSpPr/>
            <p:nvPr/>
          </p:nvCxnSpPr>
          <p:spPr>
            <a:xfrm flipV="1">
              <a:off x="4340888" y="3506875"/>
              <a:ext cx="0" cy="2813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4A8DB7A0-7AD9-975A-C8B1-9355FD1A8424}"/>
                </a:ext>
              </a:extLst>
            </p:cNvPr>
            <p:cNvCxnSpPr>
              <a:cxnSpLocks/>
            </p:cNvCxnSpPr>
            <p:nvPr/>
          </p:nvCxnSpPr>
          <p:spPr>
            <a:xfrm>
              <a:off x="4340888" y="3506875"/>
              <a:ext cx="24015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CB48A2C9-F761-52D2-D690-99FB1D120F66}"/>
                </a:ext>
              </a:extLst>
            </p:cNvPr>
            <p:cNvCxnSpPr/>
            <p:nvPr/>
          </p:nvCxnSpPr>
          <p:spPr>
            <a:xfrm>
              <a:off x="6747159" y="3506875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355AAC0-B804-D9DA-1032-50BA63625E02}"/>
                </a:ext>
              </a:extLst>
            </p:cNvPr>
            <p:cNvSpPr txBox="1"/>
            <p:nvPr/>
          </p:nvSpPr>
          <p:spPr>
            <a:xfrm>
              <a:off x="5252164" y="3137543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  <a:endParaRPr lang="ru-RU" dirty="0"/>
            </a:p>
          </p:txBody>
        </p: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12EAD4A2-63D0-FBCC-227F-A0ECC15E6025}"/>
                </a:ext>
              </a:extLst>
            </p:cNvPr>
            <p:cNvCxnSpPr/>
            <p:nvPr/>
          </p:nvCxnSpPr>
          <p:spPr>
            <a:xfrm>
              <a:off x="4340888" y="4267200"/>
              <a:ext cx="0" cy="274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B713BC9F-67A6-38E7-A939-79842666374B}"/>
                </a:ext>
              </a:extLst>
            </p:cNvPr>
            <p:cNvCxnSpPr/>
            <p:nvPr/>
          </p:nvCxnSpPr>
          <p:spPr>
            <a:xfrm>
              <a:off x="4340888" y="4549140"/>
              <a:ext cx="533651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>
              <a:extLst>
                <a:ext uri="{FF2B5EF4-FFF2-40B4-BE49-F238E27FC236}">
                  <a16:creationId xmlns:a16="http://schemas.microsoft.com/office/drawing/2014/main" id="{80867570-09F7-B843-6D93-4D75D2A12570}"/>
                </a:ext>
              </a:extLst>
            </p:cNvPr>
            <p:cNvCxnSpPr/>
            <p:nvPr/>
          </p:nvCxnSpPr>
          <p:spPr>
            <a:xfrm flipV="1">
              <a:off x="9677400" y="4183380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68679DD-194A-B900-DE3D-89FB79B20073}"/>
                </a:ext>
              </a:extLst>
            </p:cNvPr>
            <p:cNvSpPr txBox="1"/>
            <p:nvPr/>
          </p:nvSpPr>
          <p:spPr>
            <a:xfrm>
              <a:off x="6699444" y="4556761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7173303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Логические операторы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2000" b="0" dirty="0">
              <a:effectLst/>
            </a:endParaRP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b="0" dirty="0">
              <a:effectLst/>
            </a:endParaRP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b="0" dirty="0">
              <a:effectLst/>
            </a:endParaRPr>
          </a:p>
          <a:p>
            <a:pPr marL="0" indent="0">
              <a:buNone/>
            </a:pPr>
            <a:r>
              <a:rPr lang="ru-RU" sz="1800" dirty="0"/>
              <a:t>Логические операторы применяются только к операндам типа </a:t>
            </a:r>
            <a:r>
              <a:rPr lang="en-US" sz="1800" dirty="0">
                <a:latin typeface="Consolas" panose="020B0609020204030204" pitchFamily="49" charset="0"/>
              </a:rPr>
              <a:t>bool</a:t>
            </a:r>
            <a:r>
              <a:rPr lang="ru-RU" sz="1800" dirty="0"/>
              <a:t>, поэтому перед их применением будет попытка преобразовать операнды в </a:t>
            </a:r>
            <a:r>
              <a:rPr lang="en-US" sz="1800" dirty="0">
                <a:latin typeface="Consolas" panose="020B0609020204030204" pitchFamily="49" charset="0"/>
              </a:rPr>
              <a:t>bool</a:t>
            </a:r>
            <a:r>
              <a:rPr lang="ru-RU" sz="1800" dirty="0"/>
              <a:t>. Если это не возможно, то получаем ошибку.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b="0" dirty="0">
                <a:effectLst/>
              </a:rPr>
              <a:t>Операторы </a:t>
            </a:r>
            <a:r>
              <a:rPr lang="ru-RU" sz="1800" dirty="0"/>
              <a:t>И </a:t>
            </a:r>
            <a:r>
              <a:rPr lang="ru-RU" sz="1800" dirty="0" err="1"/>
              <a:t>и</a:t>
            </a:r>
            <a:r>
              <a:rPr lang="ru-RU" sz="1800" dirty="0"/>
              <a:t> ИЛИ вычисляются по сокращённым правилам, т.к. если результат можно получить вычислив первый аргумент, второй не вычисляется: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пусто 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2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b="0" dirty="0">
              <a:effectLst/>
            </a:endParaRPr>
          </a:p>
        </p:txBody>
      </p:sp>
      <p:graphicFrame>
        <p:nvGraphicFramePr>
          <p:cNvPr id="4" name="Таблица 5">
            <a:extLst>
              <a:ext uri="{FF2B5EF4-FFF2-40B4-BE49-F238E27FC236}">
                <a16:creationId xmlns:a16="http://schemas.microsoft.com/office/drawing/2014/main" id="{51B323FB-86CA-2F23-AD9D-CE78769242D2}"/>
              </a:ext>
            </a:extLst>
          </p:cNvPr>
          <p:cNvGraphicFramePr>
            <a:graphicFrameLocks noGrp="1"/>
          </p:cNvGraphicFramePr>
          <p:nvPr/>
        </p:nvGraphicFramePr>
        <p:xfrm>
          <a:off x="1188974" y="1886427"/>
          <a:ext cx="466890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3955">
                  <a:extLst>
                    <a:ext uri="{9D8B030D-6E8A-4147-A177-3AD203B41FA5}">
                      <a16:colId xmlns:a16="http://schemas.microsoft.com/office/drawing/2014/main" val="1214395674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1607375117"/>
                    </a:ext>
                  </a:extLst>
                </a:gridCol>
                <a:gridCol w="746379">
                  <a:extLst>
                    <a:ext uri="{9D8B030D-6E8A-4147-A177-3AD203B41FA5}">
                      <a16:colId xmlns:a16="http://schemas.microsoft.com/office/drawing/2014/main" val="3408613901"/>
                    </a:ext>
                  </a:extLst>
                </a:gridCol>
                <a:gridCol w="943293">
                  <a:extLst>
                    <a:ext uri="{9D8B030D-6E8A-4147-A177-3AD203B41FA5}">
                      <a16:colId xmlns:a16="http://schemas.microsoft.com/office/drawing/2014/main" val="4288831101"/>
                    </a:ext>
                  </a:extLst>
                </a:gridCol>
                <a:gridCol w="1039304">
                  <a:extLst>
                    <a:ext uri="{9D8B030D-6E8A-4147-A177-3AD203B41FA5}">
                      <a16:colId xmlns:a16="http://schemas.microsoft.com/office/drawing/2014/main" val="2006717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Название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Как выглядит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Как использовать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549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&amp;&amp;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&amp;&amp; b;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b;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63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||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|| b;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or b;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09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!a;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284318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C612D97-C4FA-DD33-EBFD-8A3A730681EA}"/>
              </a:ext>
            </a:extLst>
          </p:cNvPr>
          <p:cNvGraphicFramePr>
            <a:graphicFrameLocks noGrp="1"/>
          </p:cNvGraphicFramePr>
          <p:nvPr/>
        </p:nvGraphicFramePr>
        <p:xfrm>
          <a:off x="6856094" y="1701007"/>
          <a:ext cx="373761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798">
                  <a:extLst>
                    <a:ext uri="{9D8B030D-6E8A-4147-A177-3AD203B41FA5}">
                      <a16:colId xmlns:a16="http://schemas.microsoft.com/office/drawing/2014/main" val="1214395674"/>
                    </a:ext>
                  </a:extLst>
                </a:gridCol>
                <a:gridCol w="665798">
                  <a:extLst>
                    <a:ext uri="{9D8B030D-6E8A-4147-A177-3AD203B41FA5}">
                      <a16:colId xmlns:a16="http://schemas.microsoft.com/office/drawing/2014/main" val="1607375117"/>
                    </a:ext>
                  </a:extLst>
                </a:gridCol>
                <a:gridCol w="921068">
                  <a:extLst>
                    <a:ext uri="{9D8B030D-6E8A-4147-A177-3AD203B41FA5}">
                      <a16:colId xmlns:a16="http://schemas.microsoft.com/office/drawing/2014/main" val="34086139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4288831101"/>
                    </a:ext>
                  </a:extLst>
                </a:gridCol>
                <a:gridCol w="714693">
                  <a:extLst>
                    <a:ext uri="{9D8B030D-6E8A-4147-A177-3AD203B41FA5}">
                      <a16:colId xmlns:a16="http://schemas.microsoft.com/office/drawing/2014/main" val="2006717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 and b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 or b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not a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63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09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28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36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737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14224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Логические операторы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and (a &lt;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true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==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or (a ==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true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 (a ==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// true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a &lt;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// true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/>
              <a:t>Последнее выражение вычисляется последовательно: </a:t>
            </a:r>
            <a:r>
              <a:rPr lang="ru-RU" sz="1800" dirty="0"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a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ru-RU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800" b="0" dirty="0">
                <a:effectLst/>
                <a:latin typeface="Consolas" panose="020B0609020204030204" pitchFamily="49" charset="0"/>
              </a:rPr>
              <a:t>–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&gt;  true &lt;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 2</a:t>
            </a:r>
            <a:endParaRPr lang="ru-RU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/>
              <a:t>если хотите получить результат по математическим правилам</a:t>
            </a:r>
            <a:r>
              <a:rPr lang="en-US" sz="1800" dirty="0"/>
              <a:t> </a:t>
            </a:r>
            <a:r>
              <a:rPr lang="ru-RU" sz="1800" dirty="0"/>
              <a:t>пишите: 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a) and (a &lt;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&gt;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and (a &lt;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false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==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or (a ==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false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 (a ==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// false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9447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990</TotalTime>
  <Words>6214</Words>
  <Application>Microsoft Office PowerPoint</Application>
  <PresentationFormat>Широкоэкранный</PresentationFormat>
  <Paragraphs>1199</Paragraphs>
  <Slides>139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139</vt:i4>
      </vt:variant>
    </vt:vector>
  </HeadingPairs>
  <TitlesOfParts>
    <vt:vector size="148" baseType="lpstr">
      <vt:lpstr>Arial</vt:lpstr>
      <vt:lpstr>Calibri</vt:lpstr>
      <vt:lpstr>Calibri Light</vt:lpstr>
      <vt:lpstr>Cambria Math</vt:lpstr>
      <vt:lpstr>Circe</vt:lpstr>
      <vt:lpstr>Consolas</vt:lpstr>
      <vt:lpstr>inherit</vt:lpstr>
      <vt:lpstr>Symbol</vt:lpstr>
      <vt:lpstr>Тема Office</vt:lpstr>
      <vt:lpstr>Алгоритмизация и программирование</vt:lpstr>
      <vt:lpstr>О преподавателях</vt:lpstr>
      <vt:lpstr>О курсе</vt:lpstr>
      <vt:lpstr>Презентация PowerPoint</vt:lpstr>
      <vt:lpstr>Материалы курса</vt:lpstr>
      <vt:lpstr>Система оценивания</vt:lpstr>
      <vt:lpstr>Система оценивания</vt:lpstr>
      <vt:lpstr>Система оценивания</vt:lpstr>
      <vt:lpstr>Система оценивания</vt:lpstr>
      <vt:lpstr>Практика</vt:lpstr>
      <vt:lpstr>О чём предмет</vt:lpstr>
      <vt:lpstr>О предмете</vt:lpstr>
      <vt:lpstr>О предмете</vt:lpstr>
      <vt:lpstr>О предмете</vt:lpstr>
      <vt:lpstr>На каком языке будем писать</vt:lpstr>
      <vt:lpstr>С++</vt:lpstr>
      <vt:lpstr>Где писать код</vt:lpstr>
      <vt:lpstr>Онлайн-компиляторы</vt:lpstr>
      <vt:lpstr>Локально</vt:lpstr>
      <vt:lpstr>Что такое код/программа на С++</vt:lpstr>
      <vt:lpstr>Что такое код?</vt:lpstr>
      <vt:lpstr>Стандарт</vt:lpstr>
      <vt:lpstr>Компиляторы</vt:lpstr>
      <vt:lpstr>Программа</vt:lpstr>
      <vt:lpstr>Этапы компиляции (трансляции)</vt:lpstr>
      <vt:lpstr>Комментарии</vt:lpstr>
      <vt:lpstr>Ввод вывод</vt:lpstr>
      <vt:lpstr>Презентация PowerPoint</vt:lpstr>
      <vt:lpstr>Крокозябры</vt:lpstr>
      <vt:lpstr>setlocale</vt:lpstr>
      <vt:lpstr>Пробельные символы</vt:lpstr>
      <vt:lpstr>Переменная</vt:lpstr>
      <vt:lpstr>Переменная</vt:lpstr>
      <vt:lpstr>Презентация PowerPoint</vt:lpstr>
      <vt:lpstr>One definition rule (ODR)</vt:lpstr>
      <vt:lpstr>Массивы</vt:lpstr>
      <vt:lpstr>Массивы</vt:lpstr>
      <vt:lpstr>Презентация PowerPoint</vt:lpstr>
      <vt:lpstr>Презентация PowerPoint</vt:lpstr>
      <vt:lpstr>Итераторы (начало)</vt:lpstr>
      <vt:lpstr>Итераторы (начало)</vt:lpstr>
      <vt:lpstr>Структуры</vt:lpstr>
      <vt:lpstr>Постановка задачи</vt:lpstr>
      <vt:lpstr>Решение I</vt:lpstr>
      <vt:lpstr>Решение I - Проблемы</vt:lpstr>
      <vt:lpstr>Решение II - Структуры</vt:lpstr>
      <vt:lpstr>Решение II - Структуры</vt:lpstr>
      <vt:lpstr>Решение II - Структуры</vt:lpstr>
      <vt:lpstr>Где можно объявлять структуры?</vt:lpstr>
      <vt:lpstr>Что может быть членом структуры?</vt:lpstr>
      <vt:lpstr>Как работать со структурой </vt:lpstr>
      <vt:lpstr>Как работать со структурой </vt:lpstr>
      <vt:lpstr>Инициализация структуры  I</vt:lpstr>
      <vt:lpstr>Инициализация структуры  II  C++11/C++14</vt:lpstr>
      <vt:lpstr>Инициализация структуры  III  C++11/C++14</vt:lpstr>
      <vt:lpstr>Присваивание значений структурам  I</vt:lpstr>
      <vt:lpstr>Присваивание значений структурам  II</vt:lpstr>
      <vt:lpstr>Передача структуры как параметр в функцию</vt:lpstr>
      <vt:lpstr>Передача структуры как параметр в функцию</vt:lpstr>
      <vt:lpstr>Передача структуры как параметр в функцию</vt:lpstr>
      <vt:lpstr>Передача структуры в функцию через указатель</vt:lpstr>
      <vt:lpstr>Возврат структур из функций</vt:lpstr>
      <vt:lpstr>Презентация PowerPoint</vt:lpstr>
      <vt:lpstr>Разные типы</vt:lpstr>
      <vt:lpstr>Массив структур</vt:lpstr>
      <vt:lpstr>Вложенные структуры</vt:lpstr>
      <vt:lpstr>Размер структуры и выравнивание  I</vt:lpstr>
      <vt:lpstr>Размер структуры и выравнивание  II</vt:lpstr>
      <vt:lpstr>Размер структуры и выравнивание  II</vt:lpstr>
      <vt:lpstr>Перечисления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Объединения</vt:lpstr>
      <vt:lpstr>Презентация PowerPoint</vt:lpstr>
      <vt:lpstr>Указатели</vt:lpstr>
      <vt:lpstr>Презентация PowerPoint</vt:lpstr>
      <vt:lpstr>Презентация PowerPoint</vt:lpstr>
      <vt:lpstr>Презентация PowerPoint</vt:lpstr>
      <vt:lpstr>Презентация PowerPoint</vt:lpstr>
      <vt:lpstr>Ссылки</vt:lpstr>
      <vt:lpstr>Презентация PowerPoint</vt:lpstr>
      <vt:lpstr>Псевдонимы</vt:lpstr>
      <vt:lpstr>Презентация PowerPoint</vt:lpstr>
      <vt:lpstr>Управление потоком исполнения</vt:lpstr>
      <vt:lpstr>Условный оператор</vt:lpstr>
      <vt:lpstr>if</vt:lpstr>
      <vt:lpstr>if (выражение)</vt:lpstr>
      <vt:lpstr>if(инициализация; проверка)</vt:lpstr>
      <vt:lpstr>if-else</vt:lpstr>
      <vt:lpstr>Презентация PowerPoint</vt:lpstr>
      <vt:lpstr>If-else (ошибки)</vt:lpstr>
      <vt:lpstr>Тернарный оператор (?:)</vt:lpstr>
      <vt:lpstr>Логические операторы</vt:lpstr>
      <vt:lpstr>Логические операторы</vt:lpstr>
      <vt:lpstr>switch</vt:lpstr>
      <vt:lpstr>switch (выражение)</vt:lpstr>
      <vt:lpstr>switch(инициализация; выражение)</vt:lpstr>
      <vt:lpstr>goto</vt:lpstr>
      <vt:lpstr>Оператор цикла</vt:lpstr>
      <vt:lpstr>while</vt:lpstr>
      <vt:lpstr>do-while</vt:lpstr>
      <vt:lpstr>while (выражение)</vt:lpstr>
      <vt:lpstr>Оператор цикла for</vt:lpstr>
      <vt:lpstr>for</vt:lpstr>
      <vt:lpstr>for (выражение1; выражение2; выражение3)</vt:lpstr>
      <vt:lpstr>range-based for</vt:lpstr>
      <vt:lpstr>for (range-declaration : range-expression)</vt:lpstr>
      <vt:lpstr>for(инициализация; range-declaration : range-expression)</vt:lpstr>
      <vt:lpstr>Функции</vt:lpstr>
      <vt:lpstr>Функция</vt:lpstr>
      <vt:lpstr>Функция</vt:lpstr>
      <vt:lpstr>Объявление функции</vt:lpstr>
      <vt:lpstr>Вызов функции</vt:lpstr>
      <vt:lpstr>Код внутри функции</vt:lpstr>
      <vt:lpstr>Время жизни и область видимости локальных переменных</vt:lpstr>
      <vt:lpstr>Стек вызова функций</vt:lpstr>
      <vt:lpstr>Стек вызова функций</vt:lpstr>
      <vt:lpstr>Передача данных в функцию</vt:lpstr>
      <vt:lpstr>Параметры</vt:lpstr>
      <vt:lpstr>const</vt:lpstr>
      <vt:lpstr>Параметры функции main</vt:lpstr>
      <vt:lpstr>Получение данных из функции</vt:lpstr>
      <vt:lpstr>Оператор return</vt:lpstr>
      <vt:lpstr>Возвращаемое значение</vt:lpstr>
      <vt:lpstr>const</vt:lpstr>
      <vt:lpstr>Значение возвращаемое main</vt:lpstr>
      <vt:lpstr>Рекурсия</vt:lpstr>
      <vt:lpstr>Рекурсия</vt:lpstr>
      <vt:lpstr>Перегрузка</vt:lpstr>
      <vt:lpstr>Перегрузка</vt:lpstr>
      <vt:lpstr>Шаблон функции</vt:lpstr>
      <vt:lpstr>Шаблон функции</vt:lpstr>
      <vt:lpstr>Проектирование функций</vt:lpstr>
      <vt:lpstr>Проектирование функций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Professional</dc:creator>
  <cp:lastModifiedBy>Professional</cp:lastModifiedBy>
  <cp:revision>135</cp:revision>
  <dcterms:created xsi:type="dcterms:W3CDTF">2022-09-17T16:00:43Z</dcterms:created>
  <dcterms:modified xsi:type="dcterms:W3CDTF">2023-02-07T09:34:09Z</dcterms:modified>
</cp:coreProperties>
</file>