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72" r:id="rId5"/>
    <p:sldId id="264" r:id="rId6"/>
    <p:sldId id="266" r:id="rId7"/>
    <p:sldId id="267" r:id="rId8"/>
    <p:sldId id="268" r:id="rId9"/>
    <p:sldId id="269" r:id="rId10"/>
    <p:sldId id="271" r:id="rId11"/>
    <p:sldId id="304" r:id="rId12"/>
    <p:sldId id="310" r:id="rId13"/>
    <p:sldId id="311" r:id="rId14"/>
    <p:sldId id="312" r:id="rId15"/>
    <p:sldId id="315" r:id="rId16"/>
    <p:sldId id="316" r:id="rId17"/>
    <p:sldId id="309" r:id="rId18"/>
    <p:sldId id="305" r:id="rId19"/>
    <p:sldId id="317" r:id="rId20"/>
    <p:sldId id="307" r:id="rId21"/>
    <p:sldId id="318" r:id="rId22"/>
    <p:sldId id="308" r:id="rId23"/>
    <p:sldId id="319" r:id="rId24"/>
    <p:sldId id="323" r:id="rId25"/>
    <p:sldId id="324" r:id="rId26"/>
    <p:sldId id="303" r:id="rId27"/>
    <p:sldId id="360" r:id="rId28"/>
    <p:sldId id="358" r:id="rId29"/>
    <p:sldId id="282" r:id="rId30"/>
    <p:sldId id="283" r:id="rId31"/>
    <p:sldId id="286" r:id="rId32"/>
    <p:sldId id="287" r:id="rId33"/>
    <p:sldId id="289" r:id="rId34"/>
    <p:sldId id="400" r:id="rId35"/>
    <p:sldId id="290" r:id="rId36"/>
    <p:sldId id="604" r:id="rId37"/>
    <p:sldId id="367" r:id="rId38"/>
    <p:sldId id="368" r:id="rId39"/>
    <p:sldId id="605" r:id="rId40"/>
    <p:sldId id="338" r:id="rId41"/>
    <p:sldId id="342" r:id="rId42"/>
    <p:sldId id="545" r:id="rId43"/>
    <p:sldId id="313" r:id="rId44"/>
    <p:sldId id="588" r:id="rId45"/>
    <p:sldId id="589" r:id="rId46"/>
    <p:sldId id="314" r:id="rId47"/>
    <p:sldId id="590" r:id="rId48"/>
    <p:sldId id="591" r:id="rId49"/>
    <p:sldId id="592" r:id="rId50"/>
    <p:sldId id="546" r:id="rId51"/>
    <p:sldId id="320" r:id="rId52"/>
    <p:sldId id="321" r:id="rId53"/>
    <p:sldId id="593" r:id="rId54"/>
    <p:sldId id="594" r:id="rId55"/>
    <p:sldId id="595" r:id="rId56"/>
    <p:sldId id="596" r:id="rId57"/>
    <p:sldId id="547" r:id="rId58"/>
    <p:sldId id="597" r:id="rId59"/>
    <p:sldId id="598" r:id="rId60"/>
    <p:sldId id="599" r:id="rId61"/>
    <p:sldId id="600" r:id="rId62"/>
    <p:sldId id="601" r:id="rId63"/>
    <p:sldId id="602" r:id="rId64"/>
    <p:sldId id="603" r:id="rId65"/>
    <p:sldId id="333" r:id="rId66"/>
    <p:sldId id="334" r:id="rId67"/>
    <p:sldId id="335" r:id="rId68"/>
    <p:sldId id="548" r:id="rId69"/>
    <p:sldId id="549" r:id="rId70"/>
    <p:sldId id="550" r:id="rId71"/>
    <p:sldId id="535" r:id="rId72"/>
    <p:sldId id="536" r:id="rId73"/>
    <p:sldId id="537" r:id="rId74"/>
    <p:sldId id="538" r:id="rId75"/>
    <p:sldId id="539" r:id="rId76"/>
    <p:sldId id="540" r:id="rId77"/>
    <p:sldId id="541" r:id="rId78"/>
    <p:sldId id="551" r:id="rId79"/>
    <p:sldId id="542" r:id="rId80"/>
    <p:sldId id="557" r:id="rId81"/>
    <p:sldId id="558" r:id="rId82"/>
    <p:sldId id="559" r:id="rId83"/>
    <p:sldId id="560" r:id="rId84"/>
    <p:sldId id="561" r:id="rId85"/>
    <p:sldId id="562" r:id="rId86"/>
    <p:sldId id="563" r:id="rId87"/>
    <p:sldId id="565" r:id="rId88"/>
    <p:sldId id="566" r:id="rId89"/>
    <p:sldId id="389" r:id="rId90"/>
    <p:sldId id="325" r:id="rId91"/>
    <p:sldId id="302" r:id="rId92"/>
    <p:sldId id="326" r:id="rId93"/>
    <p:sldId id="327" r:id="rId94"/>
    <p:sldId id="328" r:id="rId95"/>
    <p:sldId id="329" r:id="rId96"/>
    <p:sldId id="330" r:id="rId97"/>
    <p:sldId id="331" r:id="rId98"/>
    <p:sldId id="343" r:id="rId99"/>
    <p:sldId id="344" r:id="rId100"/>
    <p:sldId id="346" r:id="rId101"/>
    <p:sldId id="347" r:id="rId102"/>
    <p:sldId id="348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332" r:id="rId111"/>
    <p:sldId id="339" r:id="rId112"/>
    <p:sldId id="340" r:id="rId113"/>
    <p:sldId id="341" r:id="rId114"/>
    <p:sldId id="567" r:id="rId115"/>
    <p:sldId id="568" r:id="rId116"/>
    <p:sldId id="569" r:id="rId117"/>
    <p:sldId id="570" r:id="rId118"/>
    <p:sldId id="571" r:id="rId119"/>
    <p:sldId id="554" r:id="rId120"/>
    <p:sldId id="572" r:id="rId121"/>
    <p:sldId id="573" r:id="rId122"/>
    <p:sldId id="574" r:id="rId123"/>
    <p:sldId id="576" r:id="rId124"/>
    <p:sldId id="577" r:id="rId125"/>
    <p:sldId id="357" r:id="rId126"/>
    <p:sldId id="578" r:id="rId127"/>
    <p:sldId id="555" r:id="rId128"/>
    <p:sldId id="579" r:id="rId129"/>
    <p:sldId id="580" r:id="rId130"/>
    <p:sldId id="581" r:id="rId131"/>
    <p:sldId id="582" r:id="rId132"/>
    <p:sldId id="583" r:id="rId133"/>
    <p:sldId id="584" r:id="rId134"/>
    <p:sldId id="552" r:id="rId135"/>
    <p:sldId id="585" r:id="rId136"/>
    <p:sldId id="553" r:id="rId137"/>
    <p:sldId id="586" r:id="rId138"/>
    <p:sldId id="556" r:id="rId139"/>
    <p:sldId id="587" r:id="rId1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67209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92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nshmallDk0csD8QtkLWfR_fCuyFQSHChBZQW3yJhSt3iCfg/viewform?usp=sf_link" TargetMode="External"/><Relationship Id="rId2" Type="http://schemas.openxmlformats.org/officeDocument/2006/relationships/hyperlink" Target="https://contest.yandex.ru/contest/3/enter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ebp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DAISkDauoPcyNOdF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ackingcpp.com/cpp/lang/function_call_mechanics.html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ingcpp.com/cpp/lang/function_basic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linegd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visualstudio.microsoft.com/ru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d444710087" TargetMode="External"/><Relationship Id="rId2" Type="http://schemas.openxmlformats.org/officeDocument/2006/relationships/hyperlink" Target="mailto:chabanov.vv@cfuv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inks" TargetMode="External"/><Relationship Id="rId2" Type="http://schemas.openxmlformats.org/officeDocument/2006/relationships/hyperlink" Target="https://isocp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andbox.or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gcc.gnu.org/" TargetMode="External"/><Relationship Id="rId13" Type="http://schemas.openxmlformats.org/officeDocument/2006/relationships/hyperlink" Target="https://www.ibm.com/us-en/marketplace/xl-cpp-linux-compiler-power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hyperlink" Target="http://www.oracle.com/technetwork/server-storage/solarisstudio/overview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www.embarcadero.com/free-tools/ccompiler" TargetMode="External"/><Relationship Id="rId5" Type="http://schemas.openxmlformats.org/officeDocument/2006/relationships/image" Target="../media/image10.jpeg"/><Relationship Id="rId10" Type="http://schemas.openxmlformats.org/officeDocument/2006/relationships/hyperlink" Target="https://visualstudio.microsoft.com/ru/vs/community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://clang.llvm.org/get_started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g919ArA0C3dqefZ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cVarPaK0CTP1FOk5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hackingcpp.com/cpp/std/io_basi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cpp/cpp/string-and-character-literals-cpp?view=msvc-170" TargetMode="External"/><Relationship Id="rId5" Type="http://schemas.openxmlformats.org/officeDocument/2006/relationships/hyperlink" Target="https://hackingcpp.com/cpp/std/string_basics.html" TargetMode="External"/><Relationship Id="rId4" Type="http://schemas.openxmlformats.org/officeDocument/2006/relationships/hyperlink" Target="https://hackingcpp.com/cpp/std/io_stream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zEhVfp9IF76ObK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ingcpp.com/cpp/lang/fundamental_type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ingcpp.com/cpp/std/vector_intro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mirChabanov/alg_and_prog_zo" TargetMode="External"/><Relationship Id="rId2" Type="http://schemas.openxmlformats.org/officeDocument/2006/relationships/hyperlink" Target="https://moodle.cfuv.ru/course/view.php?id=21690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1</a:t>
            </a:r>
            <a:r>
              <a:rPr lang="en-US" sz="3200"/>
              <a:t>-2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и контрольные задания размещены в системе </a:t>
            </a:r>
            <a:r>
              <a:rPr lang="ru-R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Яндекс.Контест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 к практическим заданиям: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заполните форму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857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925684" y="3400425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65063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56201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324350" y="1825625"/>
            <a:ext cx="771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cxnSpLocks/>
          </p:cNvCxnSpPr>
          <p:nvPr/>
        </p:nvCxnSpPr>
        <p:spPr>
          <a:xfrm flipV="1">
            <a:off x="2891287" y="3209925"/>
            <a:ext cx="1909313" cy="4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8ED88C2-1ED0-5F35-714D-B566213219E3}"/>
              </a:ext>
            </a:extLst>
          </p:cNvPr>
          <p:cNvCxnSpPr>
            <a:cxnSpLocks/>
          </p:cNvCxnSpPr>
          <p:nvPr/>
        </p:nvCxnSpPr>
        <p:spPr>
          <a:xfrm flipV="1">
            <a:off x="2891287" y="2576528"/>
            <a:ext cx="988051" cy="85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BCB3F9C-72D8-7B9B-7254-ACECBF6A1B86}"/>
              </a:ext>
            </a:extLst>
          </p:cNvPr>
          <p:cNvCxnSpPr>
            <a:cxnSpLocks/>
          </p:cNvCxnSpPr>
          <p:nvPr/>
        </p:nvCxnSpPr>
        <p:spPr>
          <a:xfrm>
            <a:off x="2853187" y="3838575"/>
            <a:ext cx="988051" cy="8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4DE878A-9C2C-FFE5-478D-55EE7D201568}"/>
              </a:ext>
            </a:extLst>
          </p:cNvPr>
          <p:cNvCxnSpPr>
            <a:cxnSpLocks/>
          </p:cNvCxnSpPr>
          <p:nvPr/>
        </p:nvCxnSpPr>
        <p:spPr>
          <a:xfrm flipV="1">
            <a:off x="2809875" y="2162205"/>
            <a:ext cx="552450" cy="12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14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 перечислимого типа (целого),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ru-RU" sz="2000" dirty="0"/>
              <a:t>или что-то, что можно преобразовать в эти типы.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50243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выражение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675" y="1825625"/>
            <a:ext cx="900112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res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":)"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":("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42359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0467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762375" y="2839212"/>
            <a:ext cx="2571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5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goto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50" y="1825625"/>
            <a:ext cx="70294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* </a:t>
            </a:r>
            <a:r>
              <a:rPr lang="en-US" sz="1600" dirty="0"/>
              <a:t>label –</a:t>
            </a:r>
            <a:r>
              <a:rPr lang="ru-RU" sz="1600" dirty="0"/>
              <a:t> обычный идентификатор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5332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4B1B1-A785-73BD-CC48-E6D3CEC5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0" b="1844"/>
          <a:stretch/>
        </p:blipFill>
        <p:spPr>
          <a:xfrm>
            <a:off x="1181100" y="1423988"/>
            <a:ext cx="10515600" cy="465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E311D-69C9-1FA2-DE07-F7C4F28ECA53}"/>
              </a:ext>
            </a:extLst>
          </p:cNvPr>
          <p:cNvSpPr txBox="1"/>
          <p:nvPr/>
        </p:nvSpPr>
        <p:spPr>
          <a:xfrm>
            <a:off x="3048000" y="609576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while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8024-A17E-B16A-1DE5-14DA6950B6FE}"/>
              </a:ext>
            </a:extLst>
          </p:cNvPr>
          <p:cNvSpPr txBox="1"/>
          <p:nvPr/>
        </p:nvSpPr>
        <p:spPr>
          <a:xfrm>
            <a:off x="8734425" y="6083062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do-while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64777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141804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5139028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7178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418049" y="373377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11758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77498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00851" y="2090798"/>
            <a:ext cx="1555072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8373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8053959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5313045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769989" y="2261616"/>
            <a:ext cx="265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686986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584682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811110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32257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668542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43546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31380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776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do-while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211137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570449" y="313560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403338" y="4211394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089181" y="197736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3619500" y="3425190"/>
            <a:ext cx="728001" cy="2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>
            <a:cxnSpLocks/>
          </p:cNvCxnSpPr>
          <p:nvPr/>
        </p:nvCxnSpPr>
        <p:spPr>
          <a:xfrm flipV="1">
            <a:off x="6132576" y="4125669"/>
            <a:ext cx="0" cy="21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425309" y="237829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522595" y="4111594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999620" y="254911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8749665" y="254911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7628001" y="405917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0AB34ED-D937-BF10-B23A-257F633ED090}"/>
              </a:ext>
            </a:extLst>
          </p:cNvPr>
          <p:cNvCxnSpPr>
            <a:cxnSpLocks/>
          </p:cNvCxnSpPr>
          <p:nvPr/>
        </p:nvCxnSpPr>
        <p:spPr>
          <a:xfrm flipV="1">
            <a:off x="3591922" y="2929890"/>
            <a:ext cx="391578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247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29956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r>
              <a:rPr lang="en-US" dirty="0">
                <a:solidFill>
                  <a:srgbClr val="333333"/>
                </a:solidFill>
              </a:rPr>
              <a:t> for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A15E2-6E61-595D-FB56-234B2D4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6" y="1476375"/>
            <a:ext cx="8232206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2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93180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27993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9654159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8255888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961605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19037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1094041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981875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5225151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9996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639C41-214B-9A16-357D-8C1DF418493D}"/>
              </a:ext>
            </a:extLst>
          </p:cNvPr>
          <p:cNvSpPr txBox="1"/>
          <p:nvPr/>
        </p:nvSpPr>
        <p:spPr>
          <a:xfrm>
            <a:off x="6853729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ED1E236-A386-9659-318E-496F749CC0C2}"/>
              </a:ext>
            </a:extLst>
          </p:cNvPr>
          <p:cNvCxnSpPr/>
          <p:nvPr/>
        </p:nvCxnSpPr>
        <p:spPr>
          <a:xfrm>
            <a:off x="7628202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8242CA7-CC3F-91A8-6902-0805FEE1A89C}"/>
              </a:ext>
            </a:extLst>
          </p:cNvPr>
          <p:cNvCxnSpPr>
            <a:cxnSpLocks/>
          </p:cNvCxnSpPr>
          <p:nvPr/>
        </p:nvCxnSpPr>
        <p:spPr>
          <a:xfrm>
            <a:off x="7301403" y="2267712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3300703" y="3736654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4046601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5225151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5999624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5168000" y="4313678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2B32A4-5D36-1474-AE84-3E5BF76D2825}"/>
              </a:ext>
            </a:extLst>
          </p:cNvPr>
          <p:cNvSpPr txBox="1"/>
          <p:nvPr/>
        </p:nvSpPr>
        <p:spPr>
          <a:xfrm>
            <a:off x="6853729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BAB2900-69BB-ED1C-5422-1FD764D6865B}"/>
              </a:ext>
            </a:extLst>
          </p:cNvPr>
          <p:cNvCxnSpPr/>
          <p:nvPr/>
        </p:nvCxnSpPr>
        <p:spPr>
          <a:xfrm>
            <a:off x="7628202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0B33713-B17A-3BEF-AC4A-FD58C30CAEC7}"/>
              </a:ext>
            </a:extLst>
          </p:cNvPr>
          <p:cNvCxnSpPr>
            <a:cxnSpLocks/>
          </p:cNvCxnSpPr>
          <p:nvPr/>
        </p:nvCxnSpPr>
        <p:spPr>
          <a:xfrm>
            <a:off x="7301403" y="4313678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2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 чём предмет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999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ru-RU" sz="4000" dirty="0"/>
              <a:t>выражение</a:t>
            </a:r>
            <a:r>
              <a:rPr lang="en-US" sz="4000" dirty="0"/>
              <a:t>1; </a:t>
            </a:r>
            <a:r>
              <a:rPr lang="ru-RU" sz="4000" dirty="0"/>
              <a:t>выражение</a:t>
            </a:r>
            <a:r>
              <a:rPr lang="en-US" sz="4000" dirty="0"/>
              <a:t>2; </a:t>
            </a:r>
            <a:r>
              <a:rPr lang="ru-RU" sz="4000" dirty="0"/>
              <a:t>выражение</a:t>
            </a:r>
            <a:r>
              <a:rPr lang="en-US" sz="4000" dirty="0"/>
              <a:t>3)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1</a:t>
            </a:r>
            <a:r>
              <a:rPr lang="ru-RU" sz="2000" dirty="0"/>
              <a:t> – любое выражение или инициализация переменной</a:t>
            </a:r>
            <a:r>
              <a:rPr lang="en-US" sz="2000" dirty="0"/>
              <a:t>. </a:t>
            </a:r>
            <a:r>
              <a:rPr lang="ru-RU" sz="2000" dirty="0"/>
              <a:t>Обычно - инициализация</a:t>
            </a:r>
            <a:r>
              <a:rPr lang="en-US" sz="2000" dirty="0"/>
              <a:t> </a:t>
            </a:r>
            <a:r>
              <a:rPr lang="ru-RU" sz="2000" dirty="0"/>
              <a:t>переменной счётчика или нескольких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2</a:t>
            </a:r>
            <a:r>
              <a:rPr lang="ru-RU" sz="2000" dirty="0"/>
              <a:t> – любое выражение или инициализация переменной. Обычно - выражение проверяющее условие работы цикла. Если выражение не указано, то считается, что оно равно </a:t>
            </a:r>
            <a:r>
              <a:rPr lang="en-US" sz="2000" dirty="0">
                <a:latin typeface="Consolas" panose="020B0609020204030204" pitchFamily="49" charset="0"/>
              </a:rPr>
              <a:t>true</a:t>
            </a:r>
            <a:r>
              <a:rPr lang="ru-RU" sz="20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3</a:t>
            </a:r>
            <a:r>
              <a:rPr lang="ru-RU" sz="2000" dirty="0"/>
              <a:t> – выражение. Обычно инкремент/декремент счётчика(</a:t>
            </a:r>
            <a:r>
              <a:rPr lang="ru-RU" sz="2000" dirty="0" err="1"/>
              <a:t>ов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1700" dirty="0"/>
              <a:t>* каждое из выражение не обязательное (можно не писать), но точки с запятой писать нужно.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62527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: array)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[key, value] :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mymap)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Переменная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5749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76570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7911084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512813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1010183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676145" y="4305523"/>
            <a:ext cx="2791955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4996551" y="1681163"/>
            <a:ext cx="135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Контейнер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6567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013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4319878" y="3736654"/>
            <a:ext cx="16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Переменный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5122926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324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6987276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7761749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7296150" y="4304153"/>
            <a:ext cx="955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614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4000" dirty="0"/>
              <a:t> </a:t>
            </a:r>
            <a:r>
              <a:rPr lang="en-US" sz="4000" dirty="0"/>
              <a:t>: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2000" dirty="0"/>
              <a:t>	 –</a:t>
            </a:r>
            <a:r>
              <a:rPr lang="ru-RU" sz="2000" dirty="0"/>
              <a:t> любое выражение, представляющее последовательность элементов (либо массив, либо объект, для которого определены методы или функции </a:t>
            </a:r>
            <a:r>
              <a:rPr lang="ru-RU" sz="2000" dirty="0" err="1">
                <a:latin typeface="Consolas" panose="020B0609020204030204" pitchFamily="49" charset="0"/>
              </a:rPr>
              <a:t>begin</a:t>
            </a:r>
            <a:r>
              <a:rPr lang="ru-RU" sz="2000" dirty="0"/>
              <a:t> и </a:t>
            </a:r>
            <a:r>
              <a:rPr lang="ru-RU" sz="2000" dirty="0" err="1">
                <a:latin typeface="Consolas" panose="020B0609020204030204" pitchFamily="49" charset="0"/>
              </a:rPr>
              <a:t>end</a:t>
            </a:r>
            <a:r>
              <a:rPr lang="ru-RU" sz="2000" dirty="0"/>
              <a:t>) или список инициализации.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en-US" sz="2000" dirty="0"/>
              <a:t> – </a:t>
            </a:r>
            <a:r>
              <a:rPr lang="ru-RU" sz="2000" dirty="0"/>
              <a:t>объявление именованной переменной, тип которой является типом элемента последовательности, представленного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ru-RU" sz="2000" dirty="0"/>
              <a:t>, или ссылкой на этот тип. Часто использует</a:t>
            </a:r>
            <a:r>
              <a:rPr lang="en-US" sz="2000" dirty="0"/>
              <a:t> </a:t>
            </a:r>
            <a:r>
              <a:rPr lang="ru-RU" sz="2000" dirty="0"/>
              <a:t>спецификатор </a:t>
            </a:r>
            <a:r>
              <a:rPr lang="en-US" sz="2000" dirty="0">
                <a:latin typeface="Consolas" panose="020B0609020204030204" pitchFamily="49" charset="0"/>
              </a:rPr>
              <a:t>auto</a:t>
            </a:r>
            <a:r>
              <a:rPr lang="ru-RU" sz="2000" dirty="0"/>
              <a:t> для автоматического определения типа. </a:t>
            </a:r>
          </a:p>
        </p:txBody>
      </p:sp>
    </p:spTree>
    <p:extLst>
      <p:ext uri="{BB962C8B-B14F-4D97-AF65-F5344CB8AC3E}">
        <p14:creationId xmlns:p14="http://schemas.microsoft.com/office/powerpoint/2010/main" val="8991238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5"/>
            <a:ext cx="111168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for(</a:t>
            </a:r>
            <a:r>
              <a:rPr lang="ru-RU" sz="3600" dirty="0"/>
              <a:t>инициализация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3600" dirty="0"/>
              <a:t> 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1825625"/>
            <a:ext cx="96678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= {1,2,3}; </a:t>
            </a:r>
            <a:r>
              <a:rPr lang="nn-NO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auto 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n-NO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3810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1084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418CCD-038C-85AF-63D7-3628F3A4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006600"/>
            <a:ext cx="10350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836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бъявление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(declaration)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функции вводит имя функции и ее тип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в область видимости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(scope)</a:t>
            </a:r>
            <a:r>
              <a:rPr lang="en-US" sz="19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пределение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(definition)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функции связывает имя/тип функции с </a:t>
            </a:r>
            <a:r>
              <a:rPr lang="ru-RU" sz="1900" dirty="0">
                <a:solidFill>
                  <a:srgbClr val="000000"/>
                </a:solidFill>
              </a:rPr>
              <a:t>её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телом</a:t>
            </a:r>
            <a:r>
              <a:rPr lang="en-US" sz="19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dirty="0">
                <a:hlinkClick r:id="rId2"/>
              </a:rPr>
              <a:t>https://wandbox.org/permlink/DAISkDauoPcyNOdF</a:t>
            </a:r>
            <a:endParaRPr lang="ru-RU" sz="1800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F8E22EA-3D7E-3177-B1E3-3062CDAD8956}"/>
              </a:ext>
            </a:extLst>
          </p:cNvPr>
          <p:cNvGraphicFramePr>
            <a:graphicFrameLocks noGrp="1"/>
          </p:cNvGraphicFramePr>
          <p:nvPr/>
        </p:nvGraphicFramePr>
        <p:xfrm>
          <a:off x="927100" y="232939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F201197-C707-BDD2-2672-0BBBEBAD37F5}"/>
              </a:ext>
            </a:extLst>
          </p:cNvPr>
          <p:cNvGraphicFramePr>
            <a:graphicFrameLocks noGrp="1"/>
          </p:cNvGraphicFramePr>
          <p:nvPr/>
        </p:nvGraphicFramePr>
        <p:xfrm>
          <a:off x="927100" y="3554834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020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Прототипом функции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в языке Си или C++ называется объявление функции, не содержащее тела функции, но указывающее имя функции, арность, типы аргументов и тип возвращаемых данных.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i="0" dirty="0">
              <a:solidFill>
                <a:srgbClr val="333333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Сигнатура функции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это части прототипа функции, которые компилятор использует для выполнения разрешения перегрузки. 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dirty="0">
                <a:solidFill>
                  <a:srgbClr val="333333"/>
                </a:solidFill>
              </a:rPr>
              <a:t>Формальные параметры (параметры)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это собственно параметры указанные в прототипе/сигнатуре функции (в данном случае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800" dirty="0">
                <a:solidFill>
                  <a:srgbClr val="333333"/>
                </a:solidFill>
              </a:rPr>
              <a:t> и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800" dirty="0">
                <a:solidFill>
                  <a:srgbClr val="333333"/>
                </a:solidFill>
              </a:rPr>
              <a:t>).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854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Вызов функции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- передача управления потоком исполнения команд в другую точку программы с последующим возвратом в точку вызова.</a:t>
            </a:r>
          </a:p>
          <a:p>
            <a:pPr marL="0" indent="0">
              <a:buNone/>
            </a:pP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 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 &lt;&lt;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333333"/>
                </a:solidFill>
              </a:rPr>
              <a:t>Фактические параметры (аргументы)</a:t>
            </a:r>
            <a:r>
              <a:rPr lang="ru-RU" sz="1800" dirty="0">
                <a:solidFill>
                  <a:srgbClr val="333333"/>
                </a:solidFill>
              </a:rPr>
              <a:t>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конкретные значения, которые передаются формальным параметрам (в данном случае 2 и 2).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393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Код внутри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1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1031DB-79F1-D8AA-C1EB-E5B9DE7F9522}"/>
              </a:ext>
            </a:extLst>
          </p:cNvPr>
          <p:cNvGrpSpPr/>
          <p:nvPr/>
        </p:nvGrpSpPr>
        <p:grpSpPr>
          <a:xfrm>
            <a:off x="2320602" y="3273083"/>
            <a:ext cx="7550795" cy="716099"/>
            <a:chOff x="2183571" y="3072391"/>
            <a:chExt cx="7550795" cy="71609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724FF2C-6BA4-B928-AF48-15B8FF91788E}"/>
                </a:ext>
              </a:extLst>
            </p:cNvPr>
            <p:cNvSpPr/>
            <p:nvPr/>
          </p:nvSpPr>
          <p:spPr>
            <a:xfrm>
              <a:off x="2183571" y="3075272"/>
              <a:ext cx="1041585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Задача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FA6DEA5-53CC-D07B-244D-765D38BA0215}"/>
                </a:ext>
              </a:extLst>
            </p:cNvPr>
            <p:cNvSpPr/>
            <p:nvPr/>
          </p:nvSpPr>
          <p:spPr>
            <a:xfrm>
              <a:off x="3977979" y="3075272"/>
              <a:ext cx="852432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Лень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9C04DAF-F674-5B92-ED7B-8C416C05E88C}"/>
                </a:ext>
              </a:extLst>
            </p:cNvPr>
            <p:cNvSpPr/>
            <p:nvPr/>
          </p:nvSpPr>
          <p:spPr>
            <a:xfrm>
              <a:off x="7870503" y="3072391"/>
              <a:ext cx="1863863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Автоматизация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01FE765-A967-00F4-9F51-CA0C2A4A77C2}"/>
                </a:ext>
              </a:extLst>
            </p:cNvPr>
            <p:cNvSpPr/>
            <p:nvPr/>
          </p:nvSpPr>
          <p:spPr>
            <a:xfrm>
              <a:off x="3310665" y="3075272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66E1271-8B57-9C57-770F-B0733F761F1E}"/>
                </a:ext>
              </a:extLst>
            </p:cNvPr>
            <p:cNvSpPr/>
            <p:nvPr/>
          </p:nvSpPr>
          <p:spPr>
            <a:xfrm>
              <a:off x="7193892" y="3072391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96C1E5C-BB31-7896-503C-6B021735EDBF}"/>
                </a:ext>
              </a:extLst>
            </p:cNvPr>
            <p:cNvSpPr/>
            <p:nvPr/>
          </p:nvSpPr>
          <p:spPr>
            <a:xfrm>
              <a:off x="5612110" y="3072391"/>
              <a:ext cx="1481834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Компьютер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AA4E2C29-F6B1-F200-1E39-3FF4EB8E0119}"/>
                </a:ext>
              </a:extLst>
            </p:cNvPr>
            <p:cNvSpPr/>
            <p:nvPr/>
          </p:nvSpPr>
          <p:spPr>
            <a:xfrm>
              <a:off x="4930358" y="3072391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61103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Время жизни и область видимости локальных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333333"/>
                </a:solidFill>
              </a:rPr>
              <a:t>Область видимости локальных переменных, в том числе и параметров. От точки объявления до конца области видимости. Конец области видимости определяется либо концом функции либо концом блока.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b="0" dirty="0">
              <a:solidFill>
                <a:srgbClr val="333333"/>
              </a:solidFill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333333"/>
                </a:solidFill>
              </a:rPr>
              <a:t>Локальные переменный функции, в том числе и параметры, живут от момента создания до момента выхода из области видимости. Кроме </a:t>
            </a:r>
            <a:r>
              <a:rPr lang="en-US" sz="1800" b="0" dirty="0">
                <a:solidFill>
                  <a:srgbClr val="333333"/>
                </a:solidFill>
              </a:rPr>
              <a:t>static </a:t>
            </a:r>
            <a:r>
              <a:rPr lang="ru-RU" sz="1800" b="0" dirty="0">
                <a:solidFill>
                  <a:srgbClr val="333333"/>
                </a:solidFill>
              </a:rPr>
              <a:t>переменных.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11052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Стек вызова функций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9027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Стек вызова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b="1" i="0" dirty="0">
                <a:solidFill>
                  <a:srgbClr val="202124"/>
                </a:solidFill>
                <a:effectLst/>
              </a:rPr>
              <a:t>Стек вызовов </a:t>
            </a:r>
            <a:r>
              <a:rPr lang="ru-RU" sz="1600" i="0" dirty="0">
                <a:solidFill>
                  <a:srgbClr val="202124"/>
                </a:solidFill>
                <a:effectLst/>
              </a:rPr>
              <a:t>(стек) 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может использоваться для различных нужд, но основное его назначение — отслеживать место, куда каждая из вызванных процедур должна вернуть управление после своего завершения. Для этого при вызове процедуры (командами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вызова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) в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стек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 заносится адрес команды, следующей за командой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вызова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 («адрес возврата»).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600" dirty="0">
              <a:solidFill>
                <a:srgbClr val="202124"/>
              </a:solidFill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b="0" dirty="0">
                <a:solidFill>
                  <a:srgbClr val="000000"/>
                </a:solidFill>
                <a:effectLst/>
                <a:hlinkClick r:id="rId2"/>
              </a:rPr>
              <a:t>Механика вызова функции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B90E8A-A8A2-3077-C703-BAF718247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7" y="2818500"/>
            <a:ext cx="5192713" cy="3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850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Передача данных в функцию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44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локальную копию передаваемых данных.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дополнительное имя для переменной переданной в качестве аргумента.</a:t>
            </a:r>
            <a:endParaRPr lang="ru-RU" sz="1400" b="1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копию, но не данных, а адреса по которому они находятся.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*a;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*a = *b;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*b = *t;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11980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</a:rPr>
              <a:t>Квалификатор </a:t>
            </a:r>
            <a:r>
              <a:rPr lang="en-US" sz="1400" b="1" dirty="0">
                <a:solidFill>
                  <a:srgbClr val="333333"/>
                </a:solidFill>
              </a:rPr>
              <a:t>const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запрещает изменять параметры.</a:t>
            </a:r>
            <a:endParaRPr lang="ru-RU" sz="14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786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dirty="0">
                <a:solidFill>
                  <a:srgbClr val="333333"/>
                </a:solidFill>
              </a:rPr>
              <a:t>Без параметров</a:t>
            </a:r>
            <a:endParaRPr lang="ru-RU" sz="15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программы</a:t>
            </a:r>
            <a:endParaRPr lang="ru-RU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и переменным окружения</a:t>
            </a:r>
            <a:endParaRPr lang="en-US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*envp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</p:txBody>
      </p:sp>
    </p:spTree>
    <p:extLst>
      <p:ext uri="{BB962C8B-B14F-4D97-AF65-F5344CB8AC3E}">
        <p14:creationId xmlns:p14="http://schemas.microsoft.com/office/powerpoint/2010/main" val="11386852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Получение данных из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8296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i="0" dirty="0">
                <a:solidFill>
                  <a:srgbClr val="333333"/>
                </a:solidFill>
                <a:effectLst/>
              </a:rPr>
              <a:t>Оператор </a:t>
            </a:r>
            <a:r>
              <a:rPr lang="en-US" sz="1700" b="1" i="0" dirty="0">
                <a:solidFill>
                  <a:srgbClr val="333333"/>
                </a:solidFill>
                <a:effectLst/>
              </a:rPr>
              <a:t>return</a:t>
            </a:r>
            <a:r>
              <a:rPr lang="en-US" sz="170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осуществляет прерывание исполнения текущей функции и возврат потока исполнения в точку вызова.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Для </a:t>
            </a:r>
            <a:r>
              <a:rPr lang="en-US" sz="1700" dirty="0">
                <a:solidFill>
                  <a:srgbClr val="333333"/>
                </a:solidFill>
              </a:rPr>
              <a:t>void </a:t>
            </a:r>
            <a:r>
              <a:rPr lang="ru-RU" sz="1700" dirty="0">
                <a:solidFill>
                  <a:srgbClr val="333333"/>
                </a:solidFill>
              </a:rPr>
              <a:t>функций не обязателен. Функция завершится после выполнения последней команды в теле функции.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Для не </a:t>
            </a:r>
            <a:r>
              <a:rPr lang="en-US" sz="1700" dirty="0">
                <a:solidFill>
                  <a:srgbClr val="333333"/>
                </a:solidFill>
              </a:rPr>
              <a:t>void </a:t>
            </a:r>
            <a:r>
              <a:rPr lang="ru-RU" sz="1700" dirty="0">
                <a:solidFill>
                  <a:srgbClr val="333333"/>
                </a:solidFill>
              </a:rPr>
              <a:t>функций обязателен. После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оператор </a:t>
            </a:r>
            <a:r>
              <a:rPr lang="en-US" sz="1700" i="0" dirty="0">
                <a:solidFill>
                  <a:srgbClr val="333333"/>
                </a:solidFill>
                <a:effectLst/>
              </a:rPr>
              <a:t>return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должно быть указано значение того же (или приводимое) типа, что и в прототипе. Это значение вернётся в качестве результата в вызывающую функци</a:t>
            </a:r>
            <a:r>
              <a:rPr lang="ru-RU" sz="1700" dirty="0">
                <a:solidFill>
                  <a:srgbClr val="333333"/>
                </a:solidFill>
              </a:rPr>
              <a:t>ю.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В функции </a:t>
            </a:r>
            <a:r>
              <a:rPr lang="en-US" sz="1700" dirty="0">
                <a:solidFill>
                  <a:srgbClr val="333333"/>
                </a:solidFill>
              </a:rPr>
              <a:t>main </a:t>
            </a:r>
            <a:r>
              <a:rPr lang="ru-RU" sz="1700" dirty="0">
                <a:solidFill>
                  <a:srgbClr val="333333"/>
                </a:solidFill>
              </a:rPr>
              <a:t>разрешено не указывать. В этом случае результат будет 0.</a:t>
            </a:r>
            <a:endParaRPr lang="en-US" sz="1700" dirty="0">
              <a:solidFill>
                <a:srgbClr val="0000FF"/>
              </a:solidFill>
              <a:effectLst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Может присутствовать в теле функции множество раз.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2826C17-7F4D-18CE-B690-B858537BE56F}"/>
              </a:ext>
            </a:extLst>
          </p:cNvPr>
          <p:cNvGraphicFramePr>
            <a:graphicFrameLocks noGrp="1"/>
          </p:cNvGraphicFramePr>
          <p:nvPr/>
        </p:nvGraphicFramePr>
        <p:xfrm>
          <a:off x="927098" y="4164434"/>
          <a:ext cx="1025525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7626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5127626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print_hello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448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Возвращаемое 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копию возвращаемых данных и отдаёт наружу.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4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</a:rPr>
              <a:t>Даёт доступ в нижнему коду к локальной переменной функции</a:t>
            </a:r>
            <a:r>
              <a:rPr lang="ru-RU" sz="140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4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Передаёт наружу информацию об адресе, по которому лежат данные.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24FF2C-6BA4-B928-AF48-15B8FF91788E}"/>
              </a:ext>
            </a:extLst>
          </p:cNvPr>
          <p:cNvSpPr/>
          <p:nvPr/>
        </p:nvSpPr>
        <p:spPr>
          <a:xfrm>
            <a:off x="1780633" y="3251092"/>
            <a:ext cx="1041586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Задача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A6DEA5-53CC-D07B-244D-765D38BA0215}"/>
              </a:ext>
            </a:extLst>
          </p:cNvPr>
          <p:cNvSpPr/>
          <p:nvPr/>
        </p:nvSpPr>
        <p:spPr>
          <a:xfrm>
            <a:off x="5474858" y="3251092"/>
            <a:ext cx="1303901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C04DAF-F674-5B92-ED7B-8C416C05E88C}"/>
              </a:ext>
            </a:extLst>
          </p:cNvPr>
          <p:cNvSpPr/>
          <p:nvPr/>
        </p:nvSpPr>
        <p:spPr>
          <a:xfrm>
            <a:off x="4104099" y="4509130"/>
            <a:ext cx="4045421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Решение</a:t>
            </a:r>
          </a:p>
          <a:p>
            <a:pPr algn="ctr"/>
            <a:r>
              <a:rPr lang="ru-RU" dirty="0"/>
              <a:t>в виде последовательности действий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6C1E5C-BB31-7896-503C-6B021735EDBF}"/>
              </a:ext>
            </a:extLst>
          </p:cNvPr>
          <p:cNvSpPr/>
          <p:nvPr/>
        </p:nvSpPr>
        <p:spPr>
          <a:xfrm>
            <a:off x="9556914" y="3251092"/>
            <a:ext cx="728937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Код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6F0EEA-819B-ACB1-6045-88D0B7531C12}"/>
              </a:ext>
            </a:extLst>
          </p:cNvPr>
          <p:cNvSpPr/>
          <p:nvPr/>
        </p:nvSpPr>
        <p:spPr>
          <a:xfrm>
            <a:off x="982306" y="4509130"/>
            <a:ext cx="2638241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Текст</a:t>
            </a:r>
          </a:p>
          <a:p>
            <a:pPr algn="ctr"/>
            <a:r>
              <a:rPr lang="ru-RU" dirty="0"/>
              <a:t>на естественном языке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B297ED-64E3-5863-70E2-34AE500DDD8A}"/>
              </a:ext>
            </a:extLst>
          </p:cNvPr>
          <p:cNvSpPr/>
          <p:nvPr/>
        </p:nvSpPr>
        <p:spPr>
          <a:xfrm>
            <a:off x="8633072" y="4509130"/>
            <a:ext cx="2576622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Команды</a:t>
            </a:r>
          </a:p>
          <a:p>
            <a:pPr algn="ctr"/>
            <a:r>
              <a:rPr lang="ru-RU" dirty="0"/>
              <a:t>понятные компьютеру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E06E3A-350D-C2E3-2E76-5300581CB4B1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301426" y="3964310"/>
            <a:ext cx="1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9B64038-4BC5-765A-9814-301215583D1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26809" y="3964310"/>
            <a:ext cx="1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2FA83DC-FD98-9A8C-A65F-076313A14883}"/>
              </a:ext>
            </a:extLst>
          </p:cNvPr>
          <p:cNvCxnSpPr>
            <a:stCxn id="14" idx="2"/>
            <a:endCxn id="4" idx="0"/>
          </p:cNvCxnSpPr>
          <p:nvPr/>
        </p:nvCxnSpPr>
        <p:spPr>
          <a:xfrm>
            <a:off x="9921383" y="3964310"/>
            <a:ext cx="0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E215E3E-EEBE-0046-714C-BEE16580C2EB}"/>
              </a:ext>
            </a:extLst>
          </p:cNvPr>
          <p:cNvCxnSpPr>
            <a:cxnSpLocks/>
          </p:cNvCxnSpPr>
          <p:nvPr/>
        </p:nvCxnSpPr>
        <p:spPr>
          <a:xfrm>
            <a:off x="3438238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47208E5-F040-1CA2-32EC-D4D6B8C4C78E}"/>
              </a:ext>
            </a:extLst>
          </p:cNvPr>
          <p:cNvCxnSpPr>
            <a:cxnSpLocks/>
          </p:cNvCxnSpPr>
          <p:nvPr/>
        </p:nvCxnSpPr>
        <p:spPr>
          <a:xfrm>
            <a:off x="7471080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113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</a:rPr>
              <a:t>Квалификатор </a:t>
            </a:r>
            <a:r>
              <a:rPr lang="en-US" sz="1400" b="1" dirty="0">
                <a:solidFill>
                  <a:srgbClr val="333333"/>
                </a:solidFill>
              </a:rPr>
              <a:t>const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не играет роли если возврат по значению.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В остальных случаях запрещает изменение данных.</a:t>
            </a:r>
            <a:endParaRPr lang="ru-RU" sz="14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9010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возвращаемое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i="0" dirty="0">
                <a:solidFill>
                  <a:srgbClr val="333333"/>
                </a:solidFill>
                <a:effectLst/>
              </a:rPr>
              <a:t>Согласно стандарту тип возвращаемого значения функции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ru-RU" sz="1600" dirty="0">
                <a:solidFill>
                  <a:srgbClr val="333333"/>
                </a:solidFill>
              </a:rPr>
              <a:t>должен быть только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</a:rPr>
              <a:t>. </a:t>
            </a:r>
            <a:endParaRPr lang="ru-RU" sz="16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Толь</a:t>
            </a:r>
            <a:r>
              <a:rPr lang="ru-RU" sz="1600" dirty="0">
                <a:solidFill>
                  <a:srgbClr val="000000"/>
                </a:solidFill>
              </a:rPr>
              <a:t>ко для функции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разрешается не указывать оператор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</a:rPr>
              <a:t>, для всех остальных не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функций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обязателен. В случае, если в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нет оператора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</a:rPr>
              <a:t>, то гарантируется, что она вернёт 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Значение, которое возвращает функция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передаётся операционной системе как результат работы программы. Это значение в общем случае </a:t>
            </a:r>
            <a:r>
              <a:rPr lang="ru-RU" sz="1600" dirty="0">
                <a:solidFill>
                  <a:srgbClr val="000000"/>
                </a:solidFill>
              </a:rPr>
              <a:t>не влияет ни на что, но его можно использовать в </a:t>
            </a:r>
            <a:r>
              <a:rPr lang="en-US" sz="1600" dirty="0">
                <a:solidFill>
                  <a:srgbClr val="000000"/>
                </a:solidFill>
              </a:rPr>
              <a:t>shell-</a:t>
            </a:r>
            <a:r>
              <a:rPr lang="ru-RU" sz="1600" dirty="0">
                <a:solidFill>
                  <a:srgbClr val="000000"/>
                </a:solidFill>
              </a:rPr>
              <a:t>скриптах.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 соглашению если программа вернёт 0, то считается, что она завершилась корректно, а любые другие значения – это не корректное завышение программы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При этом значение для каждого кода ошибки разработчик придумывает по своему желанию (и описывает в документации).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14421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Рекурсия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348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ru-RU" sz="1500" b="1" i="0" dirty="0">
                <a:solidFill>
                  <a:srgbClr val="333333"/>
                </a:solidFill>
                <a:effectLst/>
              </a:rPr>
              <a:t>Рекурсия</a:t>
            </a:r>
            <a:r>
              <a:rPr lang="ru-RU" sz="1500" b="0" i="0" dirty="0">
                <a:solidFill>
                  <a:srgbClr val="333333"/>
                </a:solidFill>
                <a:effectLst/>
              </a:rPr>
              <a:t> — состоит в определении, описании, какого-либо объекта или процесса через самого себя. Функция может содержать вызов себя непосредственно или косвенно.</a:t>
            </a:r>
          </a:p>
          <a:p>
            <a:pPr marL="0" lv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endParaRPr lang="ru-RU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fib(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N)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 == 1 || N == 2)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fib(N - 1) + fib(N - 2);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ru-RU" sz="1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Цикл и рекурсия взаимозаменяемы.</a:t>
            </a:r>
            <a:endParaRPr lang="en-US" sz="15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98299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Перегрузка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735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i="0" dirty="0">
                <a:solidFill>
                  <a:srgbClr val="333333"/>
                </a:solidFill>
                <a:effectLst/>
              </a:rPr>
              <a:t>В широком смысле 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перегрузка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 (</a:t>
            </a:r>
            <a:r>
              <a:rPr lang="ru-RU" sz="1800" i="0" dirty="0" err="1">
                <a:solidFill>
                  <a:srgbClr val="333333"/>
                </a:solidFill>
                <a:effectLst/>
              </a:rPr>
              <a:t>overloading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) — это возможность одновременно использовать несколько функций с одним именем. Компилятор различает их благодаря тому, что они имеют разный набор параметров. В точк</a:t>
            </a:r>
            <a:r>
              <a:rPr lang="ru-RU" sz="1800" dirty="0">
                <a:solidFill>
                  <a:srgbClr val="333333"/>
                </a:solidFill>
              </a:rPr>
              <a:t>е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 вызова компилятор анализирует сигнатуру функции и определяет, какая конкретно функция должна быть вызвана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</a:rPr>
              <a:t>Перегрузить по возвращаемому типу нельзя.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48228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Шаблон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980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Шаблоны функций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представляют некоторый образец, по которому можно создать конкретную функцию, специфическую для определенного типа</a:t>
            </a:r>
            <a:r>
              <a:rPr lang="en-US" sz="1800" dirty="0">
                <a:solidFill>
                  <a:srgbClr val="333333"/>
                </a:solidFill>
              </a:rPr>
              <a:t>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До момента </a:t>
            </a:r>
            <a:r>
              <a:rPr lang="ru-RU" sz="1800" dirty="0" err="1">
                <a:solidFill>
                  <a:srgbClr val="000000"/>
                </a:solidFill>
              </a:rPr>
              <a:t>инстанцирования</a:t>
            </a:r>
            <a:r>
              <a:rPr lang="ru-RU" sz="1800" dirty="0">
                <a:solidFill>
                  <a:srgbClr val="000000"/>
                </a:solidFill>
              </a:rPr>
              <a:t> функции, она не существует.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70855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Проектирование функций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739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Функции должны быть небольшого размера. Не более одного экрана.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Имя функции должно однозначно говорить, что эта функция делает.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Принцип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единой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ответственности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(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Single Responsibility Principle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) – это 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принцип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, который гласит, что каждый модуль, класс или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функция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в компьютерной программе должны нести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ответственность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за одну часть функциональности этой программы, и она должна инкапсулировать эту часть.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 возможности нужно стараться писать чистые функции.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 возможности нужно писать простой код.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>
                <a:hlinkClick r:id="rId2"/>
              </a:rPr>
              <a:t>Ещё про функции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770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24FF2C-6BA4-B928-AF48-15B8FF91788E}"/>
              </a:ext>
            </a:extLst>
          </p:cNvPr>
          <p:cNvSpPr/>
          <p:nvPr/>
        </p:nvSpPr>
        <p:spPr>
          <a:xfrm>
            <a:off x="1780633" y="3251092"/>
            <a:ext cx="1041586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Задача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A6DEA5-53CC-D07B-244D-765D38BA0215}"/>
              </a:ext>
            </a:extLst>
          </p:cNvPr>
          <p:cNvSpPr/>
          <p:nvPr/>
        </p:nvSpPr>
        <p:spPr>
          <a:xfrm>
            <a:off x="5474858" y="3251092"/>
            <a:ext cx="1303901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6C1E5C-BB31-7896-503C-6B021735EDBF}"/>
              </a:ext>
            </a:extLst>
          </p:cNvPr>
          <p:cNvSpPr/>
          <p:nvPr/>
        </p:nvSpPr>
        <p:spPr>
          <a:xfrm>
            <a:off x="9556914" y="3251092"/>
            <a:ext cx="728937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Код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E215E3E-EEBE-0046-714C-BEE16580C2EB}"/>
              </a:ext>
            </a:extLst>
          </p:cNvPr>
          <p:cNvCxnSpPr>
            <a:cxnSpLocks/>
          </p:cNvCxnSpPr>
          <p:nvPr/>
        </p:nvCxnSpPr>
        <p:spPr>
          <a:xfrm>
            <a:off x="3438238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47208E5-F040-1CA2-32EC-D4D6B8C4C78E}"/>
              </a:ext>
            </a:extLst>
          </p:cNvPr>
          <p:cNvCxnSpPr>
            <a:cxnSpLocks/>
          </p:cNvCxnSpPr>
          <p:nvPr/>
        </p:nvCxnSpPr>
        <p:spPr>
          <a:xfrm>
            <a:off x="7471080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3A14105-C195-C967-D3E6-B7E2951C788D}"/>
              </a:ext>
            </a:extLst>
          </p:cNvPr>
          <p:cNvSpPr/>
          <p:nvPr/>
        </p:nvSpPr>
        <p:spPr>
          <a:xfrm>
            <a:off x="3147912" y="1859164"/>
            <a:ext cx="1996399" cy="713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Алгоритмизация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ED9033A-6B1D-988D-2D07-5571263C2F9D}"/>
              </a:ext>
            </a:extLst>
          </p:cNvPr>
          <p:cNvSpPr/>
          <p:nvPr/>
        </p:nvSpPr>
        <p:spPr>
          <a:xfrm>
            <a:off x="7004373" y="1859164"/>
            <a:ext cx="2328798" cy="713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Программирование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B122AC0-7A0B-6B9B-1CA0-57B9F87D72CB}"/>
              </a:ext>
            </a:extLst>
          </p:cNvPr>
          <p:cNvCxnSpPr>
            <a:stCxn id="23" idx="2"/>
          </p:cNvCxnSpPr>
          <p:nvPr/>
        </p:nvCxnSpPr>
        <p:spPr>
          <a:xfrm flipH="1">
            <a:off x="4146111" y="2572382"/>
            <a:ext cx="1" cy="10353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A27910D-7E13-C783-883B-37DD6790AB7D}"/>
              </a:ext>
            </a:extLst>
          </p:cNvPr>
          <p:cNvCxnSpPr>
            <a:stCxn id="24" idx="2"/>
          </p:cNvCxnSpPr>
          <p:nvPr/>
        </p:nvCxnSpPr>
        <p:spPr>
          <a:xfrm>
            <a:off x="8168772" y="2572382"/>
            <a:ext cx="0" cy="1035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1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На каком языке будем писать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8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BB163B2-2DA2-297C-856B-1DDC2EE8237F}"/>
              </a:ext>
            </a:extLst>
          </p:cNvPr>
          <p:cNvSpPr/>
          <p:nvPr/>
        </p:nvSpPr>
        <p:spPr>
          <a:xfrm>
            <a:off x="838200" y="3971464"/>
            <a:ext cx="2578768" cy="713218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216000" rIns="180000" bIns="216000" rtlCol="0" anchor="ctr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С++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0077BB-C01F-B76A-7809-E8F4E99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5" y="1854713"/>
            <a:ext cx="2578768" cy="25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3D2E21-149F-F997-D15D-353E6570310C}"/>
              </a:ext>
            </a:extLst>
          </p:cNvPr>
          <p:cNvSpPr/>
          <p:nvPr/>
        </p:nvSpPr>
        <p:spPr>
          <a:xfrm>
            <a:off x="3860651" y="1642955"/>
            <a:ext cx="7635288" cy="2578769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216000" rIns="180000" bIns="216000" rtlCol="0" anchor="t">
            <a:noAutofit/>
          </a:bodyPr>
          <a:lstStyle/>
          <a:p>
            <a:r>
              <a:rPr lang="ru-RU" sz="2000" b="1" dirty="0">
                <a:solidFill>
                  <a:schemeClr val="tx1"/>
                </a:solidFill>
              </a:rPr>
              <a:t>С</a:t>
            </a:r>
            <a:r>
              <a:rPr lang="ru-RU" sz="2000" b="1" i="0" dirty="0">
                <a:solidFill>
                  <a:schemeClr val="tx1"/>
                </a:solidFill>
                <a:effectLst/>
              </a:rPr>
              <a:t>++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-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компилируемый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,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статически типизированный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язык программирования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общего назначения.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1"/>
                </a:solidFill>
              </a:rPr>
              <a:t>Основной принцип: 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zero-overhead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333333"/>
                </a:solidFill>
              </a:rPr>
              <a:t>Создан:</a:t>
            </a:r>
            <a:r>
              <a:rPr lang="ru-RU" sz="2000" dirty="0">
                <a:solidFill>
                  <a:srgbClr val="333333"/>
                </a:solidFill>
              </a:rPr>
              <a:t> в начале 80-</a:t>
            </a:r>
            <a:r>
              <a:rPr lang="en-US" sz="2000" dirty="0">
                <a:solidFill>
                  <a:srgbClr val="333333"/>
                </a:solidFill>
              </a:rPr>
              <a:t>x (</a:t>
            </a:r>
            <a:r>
              <a:rPr lang="ru-RU" sz="2000" dirty="0">
                <a:solidFill>
                  <a:srgbClr val="333333"/>
                </a:solidFill>
              </a:rPr>
              <a:t>появление: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irce"/>
              </a:rPr>
              <a:t>1983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irce"/>
              </a:rPr>
              <a:t>;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irce"/>
              </a:rPr>
              <a:t>выпуск: 1985</a:t>
            </a:r>
            <a:r>
              <a:rPr lang="en-US" sz="2000" dirty="0">
                <a:solidFill>
                  <a:srgbClr val="333333"/>
                </a:solidFill>
              </a:rPr>
              <a:t>)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i="0" dirty="0">
                <a:solidFill>
                  <a:srgbClr val="202122"/>
                </a:solidFill>
                <a:effectLst/>
              </a:rPr>
              <a:t>Автор: </a:t>
            </a:r>
            <a:r>
              <a:rPr lang="ru-RU" sz="2000" i="0" dirty="0" err="1">
                <a:solidFill>
                  <a:srgbClr val="202122"/>
                </a:solidFill>
                <a:effectLst/>
              </a:rPr>
              <a:t>Бьёрн</a:t>
            </a:r>
            <a:r>
              <a:rPr lang="ru-RU" sz="2000" i="0" dirty="0">
                <a:solidFill>
                  <a:srgbClr val="202122"/>
                </a:solidFill>
                <a:effectLst/>
              </a:rPr>
              <a:t> Страуструп</a:t>
            </a:r>
            <a:endParaRPr lang="ru-RU" sz="2000" dirty="0"/>
          </a:p>
          <a:p>
            <a:pPr>
              <a:lnSpc>
                <a:spcPct val="150000"/>
              </a:lnSpc>
            </a:pPr>
            <a:endParaRPr lang="en-US" sz="2000" b="1" i="0" dirty="0">
              <a:solidFill>
                <a:srgbClr val="333333"/>
              </a:solidFill>
              <a:effectLst/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8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Где писать код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2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Онлайн-компиляторы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Wandbox</a:t>
            </a: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ru-RU" sz="2000" dirty="0">
              <a:effectLst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960"/>
              </a:spcBef>
              <a:spcAft>
                <a:spcPts val="960"/>
              </a:spcAft>
              <a:buNone/>
            </a:pPr>
            <a:r>
              <a:rPr lang="ru-RU" sz="2000" b="1" u="sng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Compiler</a:t>
            </a: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 Explorer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для С++ доступно множество различных компиляторов в том числе экспериментальных;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позволяет посмотреть ассемблерный код и сравнить его для разных вариантов сборки;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встроенная поддержка некоторых популярных библиотек;</a:t>
            </a: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b="1" u="sng" dirty="0" err="1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OnlineGDB</a:t>
            </a:r>
            <a:endParaRPr lang="en-US" sz="2000" b="1" u="sng" dirty="0">
              <a:solidFill>
                <a:srgbClr val="0563C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SzPct val="100000"/>
            </a:pPr>
            <a:r>
              <a:rPr lang="ru-RU" sz="2000" dirty="0"/>
              <a:t>можно запустить </a:t>
            </a:r>
            <a:r>
              <a:rPr lang="ru-RU" sz="2000" dirty="0" err="1"/>
              <a:t>дебагер</a:t>
            </a:r>
            <a:r>
              <a:rPr lang="en-US" sz="2000" dirty="0"/>
              <a:t>.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4449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Локально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Visual Studio</a:t>
            </a:r>
            <a:endParaRPr lang="ru-RU" sz="2000" b="1" u="sng" dirty="0">
              <a:solidFill>
                <a:srgbClr val="4183C4"/>
              </a:solidFill>
              <a:effectLst/>
              <a:ea typeface="Times New Roman" panose="02020603050405020304" pitchFamily="18" charset="0"/>
              <a:hlinkClick r:id="rId3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en-US" sz="2000" dirty="0">
              <a:ea typeface="Times New Roman" panose="02020603050405020304" pitchFamily="18" charset="0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a typeface="Times New Roman" panose="02020603050405020304" pitchFamily="18" charset="0"/>
              </a:rPr>
              <a:t>"всё включено" (компилятор, отладчик, профилировщик)</a:t>
            </a:r>
            <a:r>
              <a:rPr lang="en-US" sz="2000" dirty="0">
                <a:ea typeface="Times New Roman" panose="02020603050405020304" pitchFamily="18" charset="0"/>
              </a:rPr>
              <a:t>;</a:t>
            </a: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community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версия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470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3B83-5E9C-13AE-7265-3BF7153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преподавателях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870-6965-F2E5-F0DC-AFD4A55B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Чабанов Владимир Викторович, старший преподаватель Кафедры компьютерной инженерии и моделирования Физико-технического института.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Кафедра: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310А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E-mail: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chabanov.vv@cfuv.ru</a:t>
            </a:r>
            <a:endParaRPr lang="en-US" sz="2000" u="sng" dirty="0">
              <a:solidFill>
                <a:srgbClr val="333333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VK</a:t>
            </a: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https://vk.com/id444710087</a:t>
            </a:r>
            <a:r>
              <a:rPr lang="ru-RU" sz="2000" u="sng" dirty="0">
                <a:solidFill>
                  <a:srgbClr val="333333"/>
                </a:solidFill>
                <a:effectLst/>
                <a:ea typeface="Times New Roman" panose="02020603050405020304" pitchFamily="18" charset="0"/>
                <a:hlinkClick r:id="rId2"/>
              </a:rPr>
              <a:t> 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4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Что такое код/программа на С++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1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Код – это текст, который написан в соответствии </a:t>
            </a:r>
            <a:r>
              <a:rPr lang="ru-RU" sz="2000" dirty="0"/>
              <a:t>с "правилами" языка – стандартом языка.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Код должен быт сохранён в файл с определённым расширение</a:t>
            </a:r>
            <a:r>
              <a:rPr lang="ru-RU" sz="2000" dirty="0"/>
              <a:t>м</a:t>
            </a:r>
            <a:r>
              <a:rPr lang="ru-RU" sz="2000" b="0" i="0" dirty="0">
                <a:effectLst/>
              </a:rPr>
              <a:t> (для С++: .</a:t>
            </a:r>
            <a:r>
              <a:rPr lang="en-US" sz="2000" b="0" i="0" dirty="0" err="1">
                <a:effectLst/>
              </a:rPr>
              <a:t>cpp</a:t>
            </a:r>
            <a:r>
              <a:rPr lang="en-US" sz="2000" b="0" i="0" dirty="0">
                <a:effectLst/>
              </a:rPr>
              <a:t> .h . </a:t>
            </a:r>
            <a:r>
              <a:rPr lang="en-US" sz="2000" b="0" i="0" dirty="0" err="1">
                <a:effectLst/>
              </a:rPr>
              <a:t>hpp</a:t>
            </a:r>
            <a:r>
              <a:rPr lang="ru-RU" sz="2000" b="0" i="0" dirty="0">
                <a:effectLst/>
              </a:rPr>
              <a:t>, …)</a:t>
            </a:r>
            <a:r>
              <a:rPr lang="en-US" sz="2000" b="0" i="0" dirty="0">
                <a:effectLst/>
              </a:rPr>
              <a:t>;</a:t>
            </a:r>
            <a:endParaRPr lang="ru-RU" sz="2000" b="0" i="0" dirty="0">
              <a:effectLst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/>
              <a:t>файл с расширением </a:t>
            </a:r>
            <a:r>
              <a:rPr lang="en-US" sz="2000" dirty="0"/>
              <a:t>.</a:t>
            </a:r>
            <a:r>
              <a:rPr lang="en-US" sz="2000" dirty="0" err="1"/>
              <a:t>cpp</a:t>
            </a:r>
            <a:r>
              <a:rPr lang="en-US" sz="2000" dirty="0"/>
              <a:t> – </a:t>
            </a:r>
            <a:r>
              <a:rPr lang="ru-RU" sz="2000" dirty="0"/>
              <a:t>файл с исходным кодом (</a:t>
            </a:r>
            <a:r>
              <a:rPr lang="en-US" sz="2000" dirty="0"/>
              <a:t>Source Code File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файл </a:t>
            </a:r>
            <a:r>
              <a:rPr lang="ru-RU" sz="2000" dirty="0"/>
              <a:t>с расширением </a:t>
            </a:r>
            <a:r>
              <a:rPr lang="en-US" sz="2000" dirty="0"/>
              <a:t>.h – </a:t>
            </a:r>
            <a:r>
              <a:rPr lang="ru-RU" sz="2000" dirty="0"/>
              <a:t>заголовочный файл (</a:t>
            </a:r>
            <a:r>
              <a:rPr lang="en-US" sz="2000" dirty="0"/>
              <a:t>Header file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1991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24292F"/>
                </a:solidFill>
                <a:effectLst/>
              </a:rPr>
              <a:t>Официальный сайт Standard C++ Foundation: </a:t>
            </a:r>
            <a:r>
              <a:rPr lang="ru-RU" sz="2000" b="0" i="0" u="none" strike="noStrike" dirty="0">
                <a:solidFill>
                  <a:srgbClr val="24292F"/>
                </a:solidFill>
                <a:effectLst/>
                <a:hlinkClick r:id="rId2"/>
              </a:rPr>
              <a:t>https://isocpp.org/</a:t>
            </a: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Стандарт – это платный документ.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</a:t>
            </a:r>
            <a:r>
              <a:rPr lang="ru-RU" sz="2000" dirty="0">
                <a:hlinkClick r:id="rId3"/>
              </a:rPr>
              <a:t>Черновик стандарта</a:t>
            </a:r>
            <a:r>
              <a:rPr lang="ru-RU" sz="2000" dirty="0"/>
              <a:t> практически не отличаются от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                                                                        самого стандарта.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Стандарт – не учебник по языку, он больше похож на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справочник.</a:t>
            </a:r>
            <a:endParaRPr lang="ru-RU" sz="2000" b="0" i="0" dirty="0"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0697EB-F88D-9E12-B928-C6419F624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16" y="2622069"/>
            <a:ext cx="388674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2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24292F"/>
                </a:solidFill>
                <a:effectLst/>
              </a:rPr>
              <a:t>Стандарт – это текстовый документ и он не сможет преобразовать код в исполняемый файл.</a:t>
            </a:r>
          </a:p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u="none" strike="noStrike" dirty="0">
                <a:solidFill>
                  <a:srgbClr val="24292F"/>
                </a:solidFill>
              </a:rPr>
              <a:t>Компилятор – программа, переводящая написанный на языке программирования текст в набор машинных кодов.</a:t>
            </a: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26EC00-A9FA-0833-8327-9B498641C332}"/>
              </a:ext>
            </a:extLst>
          </p:cNvPr>
          <p:cNvSpPr/>
          <p:nvPr/>
        </p:nvSpPr>
        <p:spPr>
          <a:xfrm>
            <a:off x="5236686" y="3162951"/>
            <a:ext cx="1718630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Компиляторы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6AE734-8382-2D9B-180F-56FF23E95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5"/>
          <a:stretch/>
        </p:blipFill>
        <p:spPr bwMode="auto">
          <a:xfrm>
            <a:off x="771526" y="4367274"/>
            <a:ext cx="1094242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A9B7D3-F8AE-BFE1-D0CF-DED10D04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16" y="4310124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1D4D65-1482-BF20-9D60-D897CBA2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10" y="4556110"/>
            <a:ext cx="1866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DF37A12-F17E-CC29-49CD-F021D05E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95" y="4211603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6E46AB-0890-170D-ED22-58FC8F09D4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69941"/>
          <a:stretch/>
        </p:blipFill>
        <p:spPr>
          <a:xfrm>
            <a:off x="5179360" y="4423884"/>
            <a:ext cx="2267266" cy="679942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68D8098-C47D-3111-BC1E-F0049163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33" y="4396149"/>
            <a:ext cx="1476375" cy="110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6ABB86-160B-14B3-BC7E-92C2222E19C0}"/>
              </a:ext>
            </a:extLst>
          </p:cNvPr>
          <p:cNvSpPr txBox="1"/>
          <p:nvPr/>
        </p:nvSpPr>
        <p:spPr>
          <a:xfrm>
            <a:off x="389466" y="6095154"/>
            <a:ext cx="24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8"/>
              </a:rPr>
              <a:t>Gnu Compiler Collection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237C8-12DE-F837-7613-E63575904B86}"/>
              </a:ext>
            </a:extLst>
          </p:cNvPr>
          <p:cNvSpPr txBox="1"/>
          <p:nvPr/>
        </p:nvSpPr>
        <p:spPr>
          <a:xfrm>
            <a:off x="2514438" y="5697050"/>
            <a:ext cx="724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9"/>
              </a:rPr>
              <a:t>Clang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0C7CB-6150-C998-01DD-A45C8F8BE5EF}"/>
              </a:ext>
            </a:extLst>
          </p:cNvPr>
          <p:cNvSpPr txBox="1"/>
          <p:nvPr/>
        </p:nvSpPr>
        <p:spPr>
          <a:xfrm>
            <a:off x="3666308" y="5720925"/>
            <a:ext cx="147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214262"/>
                </a:solidFill>
                <a:effectLst/>
                <a:latin typeface="inherit"/>
                <a:hlinkClick r:id="rId10"/>
              </a:rPr>
              <a:t>Visual Studio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EC763-7100-A9B4-FE7C-6ADBA2958429}"/>
              </a:ext>
            </a:extLst>
          </p:cNvPr>
          <p:cNvSpPr txBox="1"/>
          <p:nvPr/>
        </p:nvSpPr>
        <p:spPr>
          <a:xfrm>
            <a:off x="5646589" y="5687978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4183C4"/>
                </a:solidFill>
                <a:latin typeface="inherit"/>
                <a:hlinkClick r:id="rId11"/>
              </a:rPr>
              <a:t>Embarcadero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DAF22-51AE-E631-B5C0-7E2F15F57846}"/>
              </a:ext>
            </a:extLst>
          </p:cNvPr>
          <p:cNvSpPr txBox="1"/>
          <p:nvPr/>
        </p:nvSpPr>
        <p:spPr>
          <a:xfrm>
            <a:off x="7566918" y="5681379"/>
            <a:ext cx="218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12"/>
              </a:rPr>
              <a:t>Oracle Solaris Studio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7141D-5036-90CC-5F40-9536C18486D1}"/>
              </a:ext>
            </a:extLst>
          </p:cNvPr>
          <p:cNvSpPr txBox="1"/>
          <p:nvPr/>
        </p:nvSpPr>
        <p:spPr>
          <a:xfrm>
            <a:off x="9447168" y="6087895"/>
            <a:ext cx="2399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u="none" strike="noStrike" dirty="0">
                <a:solidFill>
                  <a:srgbClr val="4183C4"/>
                </a:solidFill>
                <a:effectLst/>
                <a:latin typeface="inherit"/>
                <a:hlinkClick r:id="rId13"/>
              </a:rPr>
              <a:t>IBM XL C/C++ Compiler</a:t>
            </a:r>
            <a:endParaRPr lang="ru-RU" dirty="0"/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F7FFAE2C-4C30-D244-0B6F-6A61BDA547DE}"/>
              </a:ext>
            </a:extLst>
          </p:cNvPr>
          <p:cNvCxnSpPr>
            <a:stCxn id="6" idx="1"/>
            <a:endCxn id="2050" idx="0"/>
          </p:cNvCxnSpPr>
          <p:nvPr/>
        </p:nvCxnSpPr>
        <p:spPr>
          <a:xfrm rot="10800000" flipV="1">
            <a:off x="1318648" y="3519560"/>
            <a:ext cx="3918039" cy="847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341478C0-C6B9-2F18-D6F2-89716E49AD8E}"/>
              </a:ext>
            </a:extLst>
          </p:cNvPr>
          <p:cNvCxnSpPr>
            <a:cxnSpLocks/>
            <a:stCxn id="6" idx="1"/>
            <a:endCxn id="2052" idx="0"/>
          </p:cNvCxnSpPr>
          <p:nvPr/>
        </p:nvCxnSpPr>
        <p:spPr>
          <a:xfrm rot="10800000" flipV="1">
            <a:off x="2884816" y="3519560"/>
            <a:ext cx="2351870" cy="790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9EA46B6B-A1E0-E7E6-B584-3110D9A1E61D}"/>
              </a:ext>
            </a:extLst>
          </p:cNvPr>
          <p:cNvCxnSpPr>
            <a:cxnSpLocks/>
            <a:stCxn id="6" idx="1"/>
            <a:endCxn id="2062" idx="0"/>
          </p:cNvCxnSpPr>
          <p:nvPr/>
        </p:nvCxnSpPr>
        <p:spPr>
          <a:xfrm rot="10800000" flipV="1">
            <a:off x="4335022" y="3519559"/>
            <a:ext cx="901665" cy="876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351222CA-268D-1F3B-78CF-E787E931C7F2}"/>
              </a:ext>
            </a:extLst>
          </p:cNvPr>
          <p:cNvCxnSpPr>
            <a:stCxn id="6" idx="3"/>
            <a:endCxn id="2058" idx="0"/>
          </p:cNvCxnSpPr>
          <p:nvPr/>
        </p:nvCxnSpPr>
        <p:spPr>
          <a:xfrm>
            <a:off x="6955316" y="3519560"/>
            <a:ext cx="3657967" cy="692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" name="Соединитель: уступ 2047">
            <a:extLst>
              <a:ext uri="{FF2B5EF4-FFF2-40B4-BE49-F238E27FC236}">
                <a16:creationId xmlns:a16="http://schemas.microsoft.com/office/drawing/2014/main" id="{27B56F7C-EDA4-8EA9-4CC8-D298830F240B}"/>
              </a:ext>
            </a:extLst>
          </p:cNvPr>
          <p:cNvCxnSpPr>
            <a:cxnSpLocks/>
            <a:stCxn id="6" idx="3"/>
            <a:endCxn id="2056" idx="0"/>
          </p:cNvCxnSpPr>
          <p:nvPr/>
        </p:nvCxnSpPr>
        <p:spPr>
          <a:xfrm>
            <a:off x="6955316" y="3519560"/>
            <a:ext cx="1705544" cy="103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9" name="Прямая со стрелкой 2078">
            <a:extLst>
              <a:ext uri="{FF2B5EF4-FFF2-40B4-BE49-F238E27FC236}">
                <a16:creationId xmlns:a16="http://schemas.microsoft.com/office/drawing/2014/main" id="{5659103B-CECB-344D-1305-C28316B8891C}"/>
              </a:ext>
            </a:extLst>
          </p:cNvPr>
          <p:cNvCxnSpPr>
            <a:endCxn id="9" idx="0"/>
          </p:cNvCxnSpPr>
          <p:nvPr/>
        </p:nvCxnSpPr>
        <p:spPr>
          <a:xfrm>
            <a:off x="6312993" y="3876169"/>
            <a:ext cx="0" cy="54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9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Программа на C++ – это набор текстовых файлов (</a:t>
            </a:r>
            <a:r>
              <a:rPr lang="en-US" sz="2000" dirty="0" err="1">
                <a:latin typeface="Consolas" panose="020B0609020204030204" pitchFamily="49" charset="0"/>
              </a:rPr>
              <a:t>cpp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nsolas" panose="020B0609020204030204" pitchFamily="49" charset="0"/>
              </a:rPr>
              <a:t>h</a:t>
            </a:r>
            <a:r>
              <a:rPr lang="ru-RU" sz="2000" dirty="0"/>
              <a:t>), с исходным кодом. Для получения исполняемой программы (</a:t>
            </a:r>
            <a:r>
              <a:rPr lang="en-US" sz="2000" dirty="0"/>
              <a:t>exe</a:t>
            </a:r>
            <a:r>
              <a:rPr lang="ru-RU" sz="2000" dirty="0"/>
              <a:t>) эти файлы передаются компилятору.</a:t>
            </a:r>
          </a:p>
        </p:txBody>
      </p:sp>
    </p:spTree>
    <p:extLst>
      <p:ext uri="{BB962C8B-B14F-4D97-AF65-F5344CB8AC3E}">
        <p14:creationId xmlns:p14="http://schemas.microsoft.com/office/powerpoint/2010/main" val="80003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компиляции (трансляции)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867D8E-A686-753F-A131-D89A06A62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95" y="1409448"/>
            <a:ext cx="9881611" cy="4885469"/>
          </a:xfrm>
        </p:spPr>
      </p:pic>
    </p:spTree>
    <p:extLst>
      <p:ext uri="{BB962C8B-B14F-4D97-AF65-F5344CB8AC3E}">
        <p14:creationId xmlns:p14="http://schemas.microsoft.com/office/powerpoint/2010/main" val="3545074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https://wandbox.org/permlink/g919ArA0C3dqefZm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065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Ввод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u="sng" dirty="0"/>
              <a:t>Ввод вывод</a:t>
            </a:r>
            <a:r>
              <a:rPr lang="ru-RU" sz="2000" dirty="0"/>
              <a:t>:  </a:t>
            </a:r>
            <a:r>
              <a:rPr lang="ru-RU" sz="2000" dirty="0">
                <a:hlinkClick r:id="rId2"/>
              </a:rPr>
              <a:t>база</a:t>
            </a:r>
            <a:r>
              <a:rPr lang="ru-RU" sz="2000" dirty="0"/>
              <a:t>, </a:t>
            </a:r>
            <a:r>
              <a:rPr lang="ru-RU" sz="2000" dirty="0">
                <a:hlinkClick r:id="rId3"/>
              </a:rPr>
              <a:t>сообщения об ошибке</a:t>
            </a:r>
            <a:r>
              <a:rPr lang="ru-RU" sz="2000" dirty="0"/>
              <a:t>, </a:t>
            </a:r>
            <a:r>
              <a:rPr lang="ru-RU" sz="2000" dirty="0">
                <a:hlinkClick r:id="rId4"/>
              </a:rPr>
              <a:t>перегрузка операторов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u="sng" dirty="0"/>
              <a:t>Строки</a:t>
            </a:r>
            <a:r>
              <a:rPr lang="ru-RU" sz="2000" dirty="0"/>
              <a:t>:  </a:t>
            </a:r>
            <a:r>
              <a:rPr lang="ru-RU" sz="2000" dirty="0">
                <a:hlinkClick r:id="rId5"/>
              </a:rPr>
              <a:t>база</a:t>
            </a:r>
            <a:r>
              <a:rPr lang="ru-RU" sz="2000" dirty="0"/>
              <a:t>, </a:t>
            </a:r>
            <a:r>
              <a:rPr lang="ru-RU" sz="2000" dirty="0">
                <a:hlinkClick r:id="rId6"/>
              </a:rPr>
              <a:t>разновидности подробнее</a:t>
            </a:r>
            <a:r>
              <a:rPr lang="en-US" sz="2000" dirty="0"/>
              <a:t>;</a:t>
            </a:r>
            <a:endParaRPr lang="ru-RU" sz="2000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8709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C3FE3-0232-C3F3-5E4B-48F7C5DA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Unix</a:t>
            </a:r>
            <a:r>
              <a:rPr lang="ru-RU" sz="2000" dirty="0"/>
              <a:t>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Windows: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F07654-27AF-0824-0F2D-7ACA27CD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3" y="3798888"/>
            <a:ext cx="8116433" cy="1962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D43AE3-18B7-5A11-7D3F-A6481463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83" y="2339995"/>
            <a:ext cx="67446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2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Год поступления студентов: 2021;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Лекции: 8 часов;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Практические занятия: 8 часов;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Аттестация: экзамен;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Основной язык: С++;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2000" dirty="0"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i="1" dirty="0">
                <a:effectLst/>
                <a:ea typeface="Times New Roman" panose="02020603050405020304" pitchFamily="18" charset="0"/>
              </a:rPr>
              <a:t>* Академический час - 45 минут, т.е. пол пары. </a:t>
            </a:r>
            <a:r>
              <a:rPr lang="ru-R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7185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setlocale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Магия которая позволяет побороть крокозябры, но работает не всегда.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Это не единственное решение, есть ещё множество вариантов.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Исходники должны быть в кодировке 1251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windows.h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1600" b="1" dirty="0"/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SetConsoleOutputCP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вывода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chcp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1251"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>
              <a:hlinkClick r:id="rId2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hlinkClick r:id="rId2"/>
              </a:rPr>
              <a:t>https://wandbox.org/permlink/zEhVfp9IF76ObKvA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4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09245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Пробельные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Символы пробел, табуляция, перевод строки, возврат каретки, новая страница, вертикальная табуляция и новая строка называются пробельными, поскольку они имеют то же самое назначение, что и пробелы между словами и строками в тексте на естественном языке. Эти символы отделяют друг от друга лексемы, например константы и идентификаторы.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28481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687AE9-648B-5C38-768F-B9760C45A9B0}"/>
              </a:ext>
            </a:extLst>
          </p:cNvPr>
          <p:cNvSpPr/>
          <p:nvPr/>
        </p:nvSpPr>
        <p:spPr>
          <a:xfrm>
            <a:off x="5314950" y="3390900"/>
            <a:ext cx="15621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E18FA-5886-1F24-3A87-5FDA6CDF2944}"/>
              </a:ext>
            </a:extLst>
          </p:cNvPr>
          <p:cNvSpPr txBox="1"/>
          <p:nvPr/>
        </p:nvSpPr>
        <p:spPr>
          <a:xfrm>
            <a:off x="1615290" y="3494157"/>
            <a:ext cx="328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Идентификатор</a:t>
            </a:r>
            <a:r>
              <a:rPr lang="en-US" sz="2000" dirty="0"/>
              <a:t>/</a:t>
            </a:r>
            <a:r>
              <a:rPr lang="ru-RU" sz="2000" dirty="0"/>
              <a:t>имя</a:t>
            </a:r>
            <a:r>
              <a:rPr lang="en-US" sz="2000" dirty="0"/>
              <a:t> (name)</a:t>
            </a:r>
          </a:p>
          <a:p>
            <a:pPr algn="ctr"/>
            <a:r>
              <a:rPr lang="ru-RU" sz="2000" dirty="0">
                <a:solidFill>
                  <a:schemeClr val="bg2">
                    <a:lumMod val="90000"/>
                  </a:schemeClr>
                </a:solidFill>
              </a:rPr>
              <a:t>может быть 0 или больше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78E-BA8B-F05A-B3AE-39D8B9DE3143}"/>
              </a:ext>
            </a:extLst>
          </p:cNvPr>
          <p:cNvSpPr txBox="1"/>
          <p:nvPr/>
        </p:nvSpPr>
        <p:spPr>
          <a:xfrm>
            <a:off x="4734120" y="4514334"/>
            <a:ext cx="2723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Адрес (</a:t>
            </a:r>
            <a:r>
              <a:rPr lang="ru-RU" sz="20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0x7ffd7ca6b9a0</a:t>
            </a:r>
            <a:r>
              <a:rPr lang="ru-RU" sz="2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94B0E-5980-5774-146C-53CD26A05A00}"/>
              </a:ext>
            </a:extLst>
          </p:cNvPr>
          <p:cNvSpPr txBox="1"/>
          <p:nvPr/>
        </p:nvSpPr>
        <p:spPr>
          <a:xfrm>
            <a:off x="4655540" y="2729939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Значение (</a:t>
            </a:r>
            <a:r>
              <a:rPr lang="en-US" sz="2000" dirty="0"/>
              <a:t>"James Bond"</a:t>
            </a:r>
            <a:r>
              <a:rPr lang="ru-RU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A398F-2C55-0C1A-B30D-13291DE8F70D}"/>
              </a:ext>
            </a:extLst>
          </p:cNvPr>
          <p:cNvSpPr txBox="1"/>
          <p:nvPr/>
        </p:nvSpPr>
        <p:spPr>
          <a:xfrm>
            <a:off x="7294914" y="3574893"/>
            <a:ext cx="1819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Тип (</a:t>
            </a:r>
            <a:r>
              <a:rPr lang="en-US" sz="2000" dirty="0"/>
              <a:t>std::string</a:t>
            </a:r>
            <a:r>
              <a:rPr lang="ru-RU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5D79C-447D-B339-0489-F05F1720E345}"/>
              </a:ext>
            </a:extLst>
          </p:cNvPr>
          <p:cNvSpPr txBox="1"/>
          <p:nvPr/>
        </p:nvSpPr>
        <p:spPr>
          <a:xfrm>
            <a:off x="838200" y="16573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2464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300" dirty="0"/>
              <a:t>Создаём переменные: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trash;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Модифицируем: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Читаем: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name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answer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trash &lt;&lt; </a:t>
            </a: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3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DC0CD1E-ADB3-068E-043E-6751893D3B2A}"/>
              </a:ext>
            </a:extLst>
          </p:cNvPr>
          <p:cNvSpPr/>
          <p:nvPr/>
        </p:nvSpPr>
        <p:spPr>
          <a:xfrm>
            <a:off x="5344535" y="457734"/>
            <a:ext cx="1502930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Типы данных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C7F394-BCC9-4383-A945-05176F723F8D}"/>
              </a:ext>
            </a:extLst>
          </p:cNvPr>
          <p:cNvSpPr/>
          <p:nvPr/>
        </p:nvSpPr>
        <p:spPr>
          <a:xfrm>
            <a:off x="6847465" y="1304118"/>
            <a:ext cx="4715142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Составные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4B44CE6-977C-F83F-E586-3E9B57061B36}"/>
              </a:ext>
            </a:extLst>
          </p:cNvPr>
          <p:cNvSpPr/>
          <p:nvPr/>
        </p:nvSpPr>
        <p:spPr>
          <a:xfrm>
            <a:off x="629393" y="1304118"/>
            <a:ext cx="4715142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pPr algn="ctr"/>
            <a:r>
              <a:rPr lang="ru-RU" sz="1600" dirty="0">
                <a:hlinkClick r:id="rId2"/>
              </a:rPr>
              <a:t>Фундаментальные</a:t>
            </a:r>
            <a:endParaRPr lang="ru-RU" sz="16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9CE150-DFA9-5B39-9C35-88F14A640BCA}"/>
              </a:ext>
            </a:extLst>
          </p:cNvPr>
          <p:cNvSpPr/>
          <p:nvPr/>
        </p:nvSpPr>
        <p:spPr>
          <a:xfrm>
            <a:off x="1220657" y="5003728"/>
            <a:ext cx="761060" cy="5426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78EF94-7DB3-07E4-591B-5CC992462E56}"/>
              </a:ext>
            </a:extLst>
          </p:cNvPr>
          <p:cNvSpPr/>
          <p:nvPr/>
        </p:nvSpPr>
        <p:spPr>
          <a:xfrm>
            <a:off x="1235047" y="3174756"/>
            <a:ext cx="1762745" cy="819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600" dirty="0"/>
              <a:t>Целочисленные</a:t>
            </a:r>
          </a:p>
          <a:p>
            <a:r>
              <a:rPr lang="ru-RU" sz="1600" dirty="0"/>
              <a:t>(интегральные)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31409F-6663-C9C1-E328-90009445B199}"/>
              </a:ext>
            </a:extLst>
          </p:cNvPr>
          <p:cNvSpPr/>
          <p:nvPr/>
        </p:nvSpPr>
        <p:spPr>
          <a:xfrm>
            <a:off x="3599231" y="3226302"/>
            <a:ext cx="2351239" cy="26970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- </a:t>
            </a:r>
            <a:r>
              <a:rPr lang="en-US" sz="1400" dirty="0">
                <a:latin typeface="Consolas" panose="020B0609020204030204" pitchFamily="49" charset="0"/>
              </a:rPr>
              <a:t>bool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char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</a:t>
            </a:r>
            <a:r>
              <a:rPr lang="en-US" sz="1400" dirty="0" err="1">
                <a:latin typeface="Consolas" panose="020B0609020204030204" pitchFamily="49" charset="0"/>
              </a:rPr>
              <a:t>wchar_t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- char16_t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char32_t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signed </a:t>
            </a:r>
            <a:r>
              <a:rPr lang="ru-RU" sz="1400" dirty="0">
                <a:latin typeface="Consolas" panose="020B0609020204030204" pitchFamily="49" charset="0"/>
              </a:rPr>
              <a:t>и</a:t>
            </a:r>
            <a:r>
              <a:rPr lang="en-US" sz="1400" dirty="0">
                <a:latin typeface="Consolas" panose="020B0609020204030204" pitchFamily="49" charset="0"/>
              </a:rPr>
              <a:t> unsigned: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   - </a:t>
            </a:r>
            <a:r>
              <a:rPr lang="en-US" sz="1400" dirty="0">
                <a:latin typeface="Consolas" panose="020B0609020204030204" pitchFamily="49" charset="0"/>
              </a:rPr>
              <a:t>char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short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long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int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8CBC41-A686-FC42-95DD-7E3C71721A71}"/>
              </a:ext>
            </a:extLst>
          </p:cNvPr>
          <p:cNvSpPr/>
          <p:nvPr/>
        </p:nvSpPr>
        <p:spPr>
          <a:xfrm>
            <a:off x="1238611" y="2144853"/>
            <a:ext cx="2073599" cy="819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600" dirty="0"/>
              <a:t>Числа с плавающей</a:t>
            </a:r>
          </a:p>
          <a:p>
            <a:r>
              <a:rPr lang="ru-RU" sz="1600" dirty="0"/>
              <a:t>запятой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BDE4853-9B12-6029-228E-D1D35BB3D3E4}"/>
              </a:ext>
            </a:extLst>
          </p:cNvPr>
          <p:cNvSpPr/>
          <p:nvPr/>
        </p:nvSpPr>
        <p:spPr>
          <a:xfrm>
            <a:off x="3599231" y="2065155"/>
            <a:ext cx="2351238" cy="973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endParaRPr lang="ru-RU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double</a:t>
            </a:r>
            <a:endParaRPr lang="ru-RU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long double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4D80EB8-6031-1E00-E675-9276BB3A092D}"/>
              </a:ext>
            </a:extLst>
          </p:cNvPr>
          <p:cNvSpPr/>
          <p:nvPr/>
        </p:nvSpPr>
        <p:spPr>
          <a:xfrm>
            <a:off x="1220657" y="4220047"/>
            <a:ext cx="1754922" cy="5426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std​::​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_­t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3CA742B-61B2-3562-3AAB-A132E4011D62}"/>
              </a:ext>
            </a:extLst>
          </p:cNvPr>
          <p:cNvSpPr/>
          <p:nvPr/>
        </p:nvSpPr>
        <p:spPr>
          <a:xfrm>
            <a:off x="7433269" y="2150502"/>
            <a:ext cx="1152707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Массивы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4664F79-04E7-CA3C-48CE-77708BED7490}"/>
              </a:ext>
            </a:extLst>
          </p:cNvPr>
          <p:cNvSpPr/>
          <p:nvPr/>
        </p:nvSpPr>
        <p:spPr>
          <a:xfrm>
            <a:off x="7433269" y="2909767"/>
            <a:ext cx="1963954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Структуры/Классы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8B3AE25-5F77-18BD-7113-493C8B15A215}"/>
              </a:ext>
            </a:extLst>
          </p:cNvPr>
          <p:cNvSpPr/>
          <p:nvPr/>
        </p:nvSpPr>
        <p:spPr>
          <a:xfrm>
            <a:off x="7433269" y="3673586"/>
            <a:ext cx="1572566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Объединения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19488D2-6FE8-2194-4FD0-3D169EE5A4FF}"/>
              </a:ext>
            </a:extLst>
          </p:cNvPr>
          <p:cNvSpPr/>
          <p:nvPr/>
        </p:nvSpPr>
        <p:spPr>
          <a:xfrm>
            <a:off x="7433269" y="4437405"/>
            <a:ext cx="1621873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Перечисления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27DD584-E74E-F7FC-4337-02FBF5FCB0B6}"/>
              </a:ext>
            </a:extLst>
          </p:cNvPr>
          <p:cNvSpPr/>
          <p:nvPr/>
        </p:nvSpPr>
        <p:spPr>
          <a:xfrm>
            <a:off x="7433269" y="5201224"/>
            <a:ext cx="1230869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Указатели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64CF0CE-FAC6-CE95-6110-BA0AB957AFDF}"/>
              </a:ext>
            </a:extLst>
          </p:cNvPr>
          <p:cNvSpPr/>
          <p:nvPr/>
        </p:nvSpPr>
        <p:spPr>
          <a:xfrm>
            <a:off x="7433269" y="5965043"/>
            <a:ext cx="1134561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Функции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5BD28FD-FED2-A698-9908-9E3841448332}"/>
              </a:ext>
            </a:extLst>
          </p:cNvPr>
          <p:cNvCxnSpPr>
            <a:cxnSpLocks/>
          </p:cNvCxnSpPr>
          <p:nvPr/>
        </p:nvCxnSpPr>
        <p:spPr>
          <a:xfrm>
            <a:off x="7065818" y="1877503"/>
            <a:ext cx="0" cy="43814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423AF88F-53FF-A3CE-91F5-CE04F6324C60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7065818" y="2434442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2AFDEE67-63C8-8D96-8362-D258385FE3A0}"/>
              </a:ext>
            </a:extLst>
          </p:cNvPr>
          <p:cNvCxnSpPr/>
          <p:nvPr/>
        </p:nvCxnSpPr>
        <p:spPr>
          <a:xfrm flipH="1" flipV="1">
            <a:off x="7065133" y="3192334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97062761-AFDB-C980-8CE1-60F146BCEF0B}"/>
              </a:ext>
            </a:extLst>
          </p:cNvPr>
          <p:cNvCxnSpPr/>
          <p:nvPr/>
        </p:nvCxnSpPr>
        <p:spPr>
          <a:xfrm flipH="1" flipV="1">
            <a:off x="7062939" y="3950226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3C4746C-3184-995F-F677-3877A1C4D333}"/>
              </a:ext>
            </a:extLst>
          </p:cNvPr>
          <p:cNvCxnSpPr/>
          <p:nvPr/>
        </p:nvCxnSpPr>
        <p:spPr>
          <a:xfrm flipH="1" flipV="1">
            <a:off x="7065132" y="4736423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601F455-4675-493A-7BF7-A069644616D9}"/>
              </a:ext>
            </a:extLst>
          </p:cNvPr>
          <p:cNvCxnSpPr/>
          <p:nvPr/>
        </p:nvCxnSpPr>
        <p:spPr>
          <a:xfrm flipH="1" flipV="1">
            <a:off x="7062939" y="5496534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D845D6F7-AC89-EEA0-77C1-824E4D267346}"/>
              </a:ext>
            </a:extLst>
          </p:cNvPr>
          <p:cNvCxnSpPr/>
          <p:nvPr/>
        </p:nvCxnSpPr>
        <p:spPr>
          <a:xfrm flipH="1" flipV="1">
            <a:off x="7059764" y="6257600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9AA0B95F-FB74-FC3D-469A-0314E3A9E9F0}"/>
              </a:ext>
            </a:extLst>
          </p:cNvPr>
          <p:cNvCxnSpPr>
            <a:cxnSpLocks/>
          </p:cNvCxnSpPr>
          <p:nvPr/>
        </p:nvCxnSpPr>
        <p:spPr>
          <a:xfrm>
            <a:off x="868281" y="1877503"/>
            <a:ext cx="0" cy="34141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F86532A-B2A7-ACA7-4DC8-80551B880F83}"/>
              </a:ext>
            </a:extLst>
          </p:cNvPr>
          <p:cNvCxnSpPr/>
          <p:nvPr/>
        </p:nvCxnSpPr>
        <p:spPr>
          <a:xfrm flipH="1" flipV="1">
            <a:off x="867596" y="2551903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1672C8B-D11C-F276-3A3A-049F9E7EA54B}"/>
              </a:ext>
            </a:extLst>
          </p:cNvPr>
          <p:cNvCxnSpPr/>
          <p:nvPr/>
        </p:nvCxnSpPr>
        <p:spPr>
          <a:xfrm flipH="1" flipV="1">
            <a:off x="867171" y="3584559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D4E2CCF-2340-6288-4A21-8E0DE4169441}"/>
              </a:ext>
            </a:extLst>
          </p:cNvPr>
          <p:cNvCxnSpPr/>
          <p:nvPr/>
        </p:nvCxnSpPr>
        <p:spPr>
          <a:xfrm flipH="1" flipV="1">
            <a:off x="860744" y="4491351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604835C-0362-61CB-C6F0-CDB5D32CBB21}"/>
              </a:ext>
            </a:extLst>
          </p:cNvPr>
          <p:cNvCxnSpPr/>
          <p:nvPr/>
        </p:nvCxnSpPr>
        <p:spPr>
          <a:xfrm flipH="1" flipV="1">
            <a:off x="862409" y="5291616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62D558F-0EBF-3913-9FE0-87082D4E6FA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312210" y="2551903"/>
            <a:ext cx="287021" cy="27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9FE3DC3-6589-D3DA-3010-16D347116F2F}"/>
              </a:ext>
            </a:extLst>
          </p:cNvPr>
          <p:cNvCxnSpPr>
            <a:stCxn id="16" idx="3"/>
          </p:cNvCxnSpPr>
          <p:nvPr/>
        </p:nvCxnSpPr>
        <p:spPr>
          <a:xfrm flipV="1">
            <a:off x="2997792" y="3584559"/>
            <a:ext cx="60143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8DBD18C-5053-31FF-BEEB-67F6282E7A92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2986965" y="744426"/>
            <a:ext cx="2357571" cy="55969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6FF62D4D-3123-2A2E-8A7F-500338045FA0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>
            <a:off x="6847465" y="744427"/>
            <a:ext cx="2357571" cy="55969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45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definition rule (ODR)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b="0" dirty="0">
                <a:effectLst/>
              </a:rPr>
              <a:t>efinition – </a:t>
            </a:r>
            <a:r>
              <a:rPr lang="ru-RU" sz="2000" b="0" dirty="0">
                <a:effectLst/>
              </a:rPr>
              <a:t>определение.</a:t>
            </a: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ошибка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2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Массивы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50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Статические :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Динамические: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STL: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(10)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2169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F7FF86-FD9E-B255-5C52-AC7CE910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5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70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1F66B-D7A2-2A74-CA24-F5F16DA3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A9088D-F638-6328-92FF-31A180CA5527}"/>
              </a:ext>
            </a:extLst>
          </p:cNvPr>
          <p:cNvSpPr/>
          <p:nvPr/>
        </p:nvSpPr>
        <p:spPr>
          <a:xfrm>
            <a:off x="0" y="6320672"/>
            <a:ext cx="1300196" cy="537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rId4"/>
              </a:rPr>
              <a:t>Больше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16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EF6D4F-09D6-7D5F-727D-DF6344A1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84" y="557133"/>
            <a:ext cx="7563431" cy="57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63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8BC28F44-9F9B-0AC4-5955-AC5E5474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769"/>
          <a:stretch/>
        </p:blipFill>
        <p:spPr>
          <a:xfrm>
            <a:off x="2756786" y="1885155"/>
            <a:ext cx="6678427" cy="3795713"/>
          </a:xfrm>
        </p:spPr>
      </p:pic>
    </p:spTree>
    <p:extLst>
      <p:ext uri="{BB962C8B-B14F-4D97-AF65-F5344CB8AC3E}">
        <p14:creationId xmlns:p14="http://schemas.microsoft.com/office/powerpoint/2010/main" val="2676323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6AD68B-F8DB-FD62-ED17-AC89573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338" y="1882775"/>
            <a:ext cx="5845324" cy="4351338"/>
          </a:xfrm>
        </p:spPr>
      </p:pic>
    </p:spTree>
    <p:extLst>
      <p:ext uri="{BB962C8B-B14F-4D97-AF65-F5344CB8AC3E}">
        <p14:creationId xmlns:p14="http://schemas.microsoft.com/office/powerpoint/2010/main" val="3753806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Структуры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86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0622" y="1600207"/>
            <a:ext cx="8037385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Свой тип данных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обязательно</a:t>
            </a: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Создаём переменные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Внутри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Вне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Внутри других структур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Курс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мудле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https://moodle.cfuv.ru/course/view.php?id=21690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Материалы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GitHub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https://github.com/VladimirChabanov/alg_and_prog_zo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7873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now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2019</a:t>
            </a:r>
          </a:p>
          <a:p>
            <a:pPr marL="0" indent="0"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9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2028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joe.id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32,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60000.0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frank.id = 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28,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С++11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length = 1.0, width = 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Меняем значение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09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С++11 – Ошибка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C++14 -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Разрешено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1.0, 1.0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Employee joe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joe.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</a:rPr>
              <a:t> Employee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200" dirty="0">
                <a:latin typeface="Consolas" panose="020B0609020204030204" pitchFamily="49" charset="0"/>
              </a:rPr>
              <a:t> id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wage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Employee 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latin typeface="Consolas" panose="020B0609020204030204" pitchFamily="49" charset="0"/>
              </a:rPr>
              <a:t>, mike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mike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joe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в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mike</a:t>
            </a:r>
            <a:endParaRPr lang="en-US" sz="2200" b="1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2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Присваивание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полям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новых значений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C++14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6.3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77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 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employee.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24.15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joe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28.3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приказа №135 от 11.02.2020 "Об утверждении Порядка применения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балльно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-рейтинговой системы оценивания успеваемости обучающихся по программам ВО в ФГАОУ ВО "КФУ им. В.И. Вернадского":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4D77-D1C0-ED1C-0874-F59144E5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3" y="3429000"/>
            <a:ext cx="924401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5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425249" y="1686335"/>
          <a:ext cx="7496176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24.15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20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28.3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в функцию</a:t>
            </a:r>
            <a:r>
              <a:rPr lang="en-US" dirty="0"/>
              <a:t> </a:t>
            </a:r>
            <a:r>
              <a:rPr lang="ru-RU" dirty="0"/>
              <a:t>через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6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temp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zero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Vector3d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Vector3d v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 = p;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Ошибка. У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 </a:t>
            </a:r>
            <a:r>
              <a:rPr lang="ru-RU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разные типы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{{}, {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=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].y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].z;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Employee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wage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Company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Employee CEO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CEO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– это структура</a:t>
            </a: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 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Company </a:t>
            </a:r>
            <a:r>
              <a:rPr lang="en-US" sz="2000" dirty="0" err="1">
                <a:latin typeface="Consolas" panose="020B0609020204030204" pitchFamily="49" charset="0"/>
              </a:rPr>
              <a:t>myCompany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60000.0f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myCompany.CEO.id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16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24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3AE88CF-65C6-2E12-71F0-14136FEC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2" y="1690688"/>
            <a:ext cx="9286875" cy="4357688"/>
          </a:xfrm>
        </p:spPr>
      </p:pic>
    </p:spTree>
    <p:extLst>
      <p:ext uri="{BB962C8B-B14F-4D97-AF65-F5344CB8AC3E}">
        <p14:creationId xmlns:p14="http://schemas.microsoft.com/office/powerpoint/2010/main" val="2896803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Перечисления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9308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(</a:t>
            </a:r>
            <a:r>
              <a:rPr lang="ru-RU" dirty="0"/>
              <a:t>перечисления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56379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какой тип?*/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981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51798" y="1488315"/>
            <a:ext cx="97544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Список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перечислителей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color_black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color_blue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color_green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color_white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color_cyan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color_yellow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color_magenta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запятую можно оставить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точкой с запятой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Определяем несколько переменных перечислимого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color_blue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23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56379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глобальное пространство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уже использовался в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Color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глобальном пространстве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02666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определяем новое перечисление с именем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animal_cat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animal_dog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-2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-1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animal_horse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animal_giraffe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то же значение, что и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animal_horse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animal_chicken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6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 передачей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как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 ошибку компилятора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181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Использовать в качестве базы для перечисления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8-битный целочисленный тип без знака.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uint_least8_t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295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blue;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425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Объединения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857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union (</a:t>
            </a:r>
            <a:r>
              <a:rPr lang="ru-RU" dirty="0"/>
              <a:t>объединения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2098307" y="1680820"/>
            <a:ext cx="42832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Структура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city;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3FF46-78B7-0970-29D0-4C47C39D02FF}"/>
              </a:ext>
            </a:extLst>
          </p:cNvPr>
          <p:cNvSpPr txBox="1"/>
          <p:nvPr/>
        </p:nvSpPr>
        <p:spPr>
          <a:xfrm>
            <a:off x="6940416" y="1680819"/>
            <a:ext cx="442561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Объединение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city;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Только что-то одно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4612B-AA45-BE1B-84FE-F79B063C21BE}"/>
              </a:ext>
            </a:extLst>
          </p:cNvPr>
          <p:cNvSpPr txBox="1"/>
          <p:nvPr/>
        </p:nvSpPr>
        <p:spPr>
          <a:xfrm>
            <a:off x="1456845" y="5521771"/>
            <a:ext cx="927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Объединение занимает в памяти столько места, сколько занимает самое большое его поле.</a:t>
            </a:r>
          </a:p>
          <a:p>
            <a:r>
              <a:rPr lang="ru-RU" dirty="0"/>
              <a:t>После инициализации менять тип данных перечисления нельзя (хотя иногда можно)</a:t>
            </a:r>
          </a:p>
        </p:txBody>
      </p:sp>
    </p:spTree>
    <p:extLst>
      <p:ext uri="{BB962C8B-B14F-4D97-AF65-F5344CB8AC3E}">
        <p14:creationId xmlns:p14="http://schemas.microsoft.com/office/powerpoint/2010/main" val="143999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23742-7A28-9D53-41AF-6A54FEAE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991344"/>
            <a:ext cx="9258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18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Указатели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559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Указатель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Составной тип данных предназначенный для хранения адреса некоторой программной сущности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целое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строку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double*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391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&amp; | </a:t>
            </a:r>
            <a:r>
              <a:rPr lang="ru-RU" dirty="0"/>
              <a:t>Оператор взятия адреса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узнать адрес в памяти, по которому находится программная сущность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18734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</a:t>
            </a:r>
            <a:r>
              <a:rPr lang="en-US" dirty="0"/>
              <a:t> | </a:t>
            </a:r>
            <a:r>
              <a:rPr lang="ru-RU" dirty="0"/>
              <a:t>Оператор разыменования (</a:t>
            </a:r>
            <a:r>
              <a:rPr lang="en-US" dirty="0"/>
              <a:t>dereference</a:t>
            </a:r>
            <a:r>
              <a:rPr lang="ru-R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получить доступ к программной сущности по адресу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изменилось на 10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07513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Адресная арифметика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получить доступ к другому адресу:</a:t>
            </a:r>
            <a:endParaRPr lang="en-US" sz="2000" dirty="0"/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a[1]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a[3]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a[4]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a[3]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a[0]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19169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554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Ссылка (на </a:t>
            </a:r>
            <a:r>
              <a:rPr lang="en-US" dirty="0"/>
              <a:t>l-value</a:t>
            </a:r>
            <a:r>
              <a:rPr lang="ru-R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Альтернативное имя для переменной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целое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Ничего не хранит, просто имя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строку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fef_str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Ничего не хранит, просто имя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Тоже ссылка на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Другой тип ссылки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fer_fer_fer_a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существует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364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Псевдонимы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852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Псевдоним </a:t>
            </a:r>
            <a:r>
              <a:rPr lang="en-US" dirty="0"/>
              <a:t>| </a:t>
            </a:r>
            <a:r>
              <a:rPr lang="ru-RU" dirty="0"/>
              <a:t>альтернативное имя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24834"/>
            <a:ext cx="109432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typedef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[5][10]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852728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5400" b="1" dirty="0"/>
              <a:t>Управление потоком исполнения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4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Балл за </a:t>
                </a:r>
                <a:r>
                  <a:rPr lang="ru-RU" sz="2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работу в семестре </a:t>
                </a: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определяется как сумма баллов по всем контрольным точкам (55 баллов) + бонусные баллы (5 баллов):</a:t>
                </a:r>
              </a:p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Баллы за </a:t>
                </a:r>
                <a:r>
                  <a:rPr lang="ru-RU" sz="2000" b="1" dirty="0">
                    <a:effectLst/>
                    <a:ea typeface="Times New Roman" panose="02020603050405020304" pitchFamily="18" charset="0"/>
                  </a:rPr>
                  <a:t>экзамен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проходит в 2 этапа:</a:t>
                </a:r>
              </a:p>
              <a:p>
                <a:pPr marL="342900" lvl="0" indent="-342900">
                  <a:spcBef>
                    <a:spcPts val="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Тестирование. Проверяет полноту освоения курса (простое вопросы, но по всем темам);</a:t>
                </a:r>
              </a:p>
              <a:p>
                <a:pPr marL="342900" lvl="0" indent="-342900">
                  <a:spcBef>
                    <a:spcPts val="60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Опрос по билетам. Проверяет глубину освоения материала (несколько вопросов, но подробно).</a:t>
                </a:r>
              </a:p>
              <a:p>
                <a:pPr marL="0" indent="0" algn="l">
                  <a:spcBef>
                    <a:spcPts val="960"/>
                  </a:spcBef>
                  <a:spcAft>
                    <a:spcPts val="60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Каждый этап оценивается отдельно, по 100 балльной шкале. Итоговая оценка за экзамен определяется по формуле:</a:t>
                </a:r>
              </a:p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Б</m:t>
                          </m:r>
                        </m:e>
                        <m:sub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экз</m:t>
                          </m:r>
                        </m:sub>
                      </m:sSub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2000" dirty="0">
                  <a:effectLst/>
                  <a:ea typeface="Times New Roman" panose="02020603050405020304" pitchFamily="18" charset="0"/>
                </a:endParaRPr>
              </a:p>
              <a:p>
                <a:pPr marL="0" indent="0" algn="l">
                  <a:lnSpc>
                    <a:spcPct val="107000"/>
                  </a:lnSpc>
                  <a:spcBef>
                    <a:spcPts val="600"/>
                  </a:spcBef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Если за первый этап получена оценка ниже 50 баллов, то за весь экзамен выставляется оценка </a:t>
                </a:r>
                <a:r>
                  <a:rPr lang="ru-RU" sz="2000" i="1" dirty="0" err="1">
                    <a:effectLst/>
                    <a:ea typeface="Times New Roman" panose="02020603050405020304" pitchFamily="18" charset="0"/>
                  </a:rPr>
                  <a:t>НЕудовлетворительно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Б</m:t>
                        </m:r>
                      </m:e>
                      <m:sub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экз</m:t>
                        </m:r>
                      </m:sub>
                    </m:sSub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гарантировано будет меньше 20 баллов. 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560" r="-754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7736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Условный оператор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51CA0D-BE85-20D4-21F6-87F25116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452563"/>
            <a:ext cx="9763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60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741774" y="1690688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10303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3082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741774" y="3733770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7933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30825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10711" y="2090798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7644384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5541264" y="2261616"/>
            <a:ext cx="4044863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010711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64438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447170" y="4305523"/>
            <a:ext cx="3940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387840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266176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911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9537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проверка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b; res)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2834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942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2505075" y="2839212"/>
            <a:ext cx="2981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456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f-else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325994" y="1840446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893058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10192618" y="183219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93058" y="3286095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1829562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3687030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3863944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B8B398-DA59-3DDF-6B86-E9E2E8BE5F2F}"/>
              </a:ext>
            </a:extLst>
          </p:cNvPr>
          <p:cNvSpPr txBox="1"/>
          <p:nvPr/>
        </p:nvSpPr>
        <p:spPr>
          <a:xfrm>
            <a:off x="325994" y="2371264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12E3D-45FA-E08B-1617-6390EF7D7855}"/>
              </a:ext>
            </a:extLst>
          </p:cNvPr>
          <p:cNvSpPr txBox="1"/>
          <p:nvPr/>
        </p:nvSpPr>
        <p:spPr>
          <a:xfrm>
            <a:off x="10192618" y="2372881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stCxn id="6" idx="3"/>
          </p:cNvCxnSpPr>
          <p:nvPr/>
        </p:nvCxnSpPr>
        <p:spPr>
          <a:xfrm>
            <a:off x="2863868" y="2040501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93358A4-7518-F872-C080-B57BDFA2A863}"/>
              </a:ext>
            </a:extLst>
          </p:cNvPr>
          <p:cNvCxnSpPr>
            <a:stCxn id="5" idx="3"/>
          </p:cNvCxnSpPr>
          <p:nvPr/>
        </p:nvCxnSpPr>
        <p:spPr>
          <a:xfrm>
            <a:off x="3012948" y="257131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3AECB44-612E-FBEF-5CAE-B1ED0065FB35}"/>
              </a:ext>
            </a:extLst>
          </p:cNvPr>
          <p:cNvCxnSpPr>
            <a:stCxn id="9" idx="1"/>
          </p:cNvCxnSpPr>
          <p:nvPr/>
        </p:nvCxnSpPr>
        <p:spPr>
          <a:xfrm flipH="1">
            <a:off x="9705975" y="2032252"/>
            <a:ext cx="486643" cy="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11C0162-2E35-D14C-34B3-111A6A5C0AF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266176" y="2571319"/>
            <a:ext cx="1926442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C346C0-2706-E1CF-DED9-B3F281B17EAD}"/>
              </a:ext>
            </a:extLst>
          </p:cNvPr>
          <p:cNvSpPr txBox="1"/>
          <p:nvPr/>
        </p:nvSpPr>
        <p:spPr>
          <a:xfrm>
            <a:off x="379210" y="38896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57481-3784-5B57-A878-146B45FB3488}"/>
              </a:ext>
            </a:extLst>
          </p:cNvPr>
          <p:cNvSpPr txBox="1"/>
          <p:nvPr/>
        </p:nvSpPr>
        <p:spPr>
          <a:xfrm>
            <a:off x="379210" y="4915745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161A08B-9EE4-C005-8F3A-177105D9766F}"/>
              </a:ext>
            </a:extLst>
          </p:cNvPr>
          <p:cNvCxnSpPr>
            <a:stCxn id="36" idx="3"/>
          </p:cNvCxnSpPr>
          <p:nvPr/>
        </p:nvCxnSpPr>
        <p:spPr>
          <a:xfrm>
            <a:off x="2917084" y="4089682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7CFAEE2-963E-F599-7E28-C8F786D40B18}"/>
              </a:ext>
            </a:extLst>
          </p:cNvPr>
          <p:cNvCxnSpPr>
            <a:stCxn id="37" idx="3"/>
          </p:cNvCxnSpPr>
          <p:nvPr/>
        </p:nvCxnSpPr>
        <p:spPr>
          <a:xfrm>
            <a:off x="3066164" y="51158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8A4D-C1A5-1734-4D20-8E4D72CA9D27}"/>
              </a:ext>
            </a:extLst>
          </p:cNvPr>
          <p:cNvSpPr txBox="1"/>
          <p:nvPr/>
        </p:nvSpPr>
        <p:spPr>
          <a:xfrm>
            <a:off x="10192618" y="440394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687DAC-8074-1BDF-F8C1-B2E6BEDE9B03}"/>
              </a:ext>
            </a:extLst>
          </p:cNvPr>
          <p:cNvSpPr txBox="1"/>
          <p:nvPr/>
        </p:nvSpPr>
        <p:spPr>
          <a:xfrm>
            <a:off x="10192618" y="548755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17525B5-83B0-CA38-4B29-0648FECB01D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324850" y="4604002"/>
            <a:ext cx="186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3E7A687-C8A0-3454-F105-8AA68D596D5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991475" y="5687611"/>
            <a:ext cx="2201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2F7F914-885C-A760-077E-BF9788F4CC8D}"/>
              </a:ext>
            </a:extLst>
          </p:cNvPr>
          <p:cNvCxnSpPr/>
          <p:nvPr/>
        </p:nvCxnSpPr>
        <p:spPr>
          <a:xfrm>
            <a:off x="8324850" y="3889627"/>
            <a:ext cx="0" cy="122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4F68243-1405-3015-9149-D7068DEE6717}"/>
              </a:ext>
            </a:extLst>
          </p:cNvPr>
          <p:cNvCxnSpPr/>
          <p:nvPr/>
        </p:nvCxnSpPr>
        <p:spPr>
          <a:xfrm>
            <a:off x="7991475" y="5115800"/>
            <a:ext cx="0" cy="1227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16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95E085-F734-E3DC-57A8-DFDE5A9BF248}"/>
              </a:ext>
            </a:extLst>
          </p:cNvPr>
          <p:cNvSpPr/>
          <p:nvPr/>
        </p:nvSpPr>
        <p:spPr>
          <a:xfrm>
            <a:off x="941787" y="1274823"/>
            <a:ext cx="2016253" cy="10338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287F455-9174-6C98-5780-398DB215CE57}"/>
              </a:ext>
            </a:extLst>
          </p:cNvPr>
          <p:cNvSpPr/>
          <p:nvPr/>
        </p:nvSpPr>
        <p:spPr>
          <a:xfrm>
            <a:off x="3238262" y="1274823"/>
            <a:ext cx="2105031" cy="19873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034A5AB-67C8-8FC4-F568-B9649D462BE8}"/>
              </a:ext>
            </a:extLst>
          </p:cNvPr>
          <p:cNvSpPr/>
          <p:nvPr/>
        </p:nvSpPr>
        <p:spPr>
          <a:xfrm>
            <a:off x="5623515" y="1274823"/>
            <a:ext cx="2822452" cy="2962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1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2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092ACDB-C974-ED1B-6AAF-DB88B2624247}"/>
              </a:ext>
            </a:extLst>
          </p:cNvPr>
          <p:cNvSpPr/>
          <p:nvPr/>
        </p:nvSpPr>
        <p:spPr>
          <a:xfrm>
            <a:off x="8725351" y="1274823"/>
            <a:ext cx="2521655" cy="51554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7F1D-B901-9677-2CDE-705113712730}"/>
              </a:ext>
            </a:extLst>
          </p:cNvPr>
          <p:cNvSpPr txBox="1"/>
          <p:nvPr/>
        </p:nvSpPr>
        <p:spPr>
          <a:xfrm>
            <a:off x="941787" y="747075"/>
            <a:ext cx="20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D6AEB-91C4-6132-8E5C-B31F2C682892}"/>
              </a:ext>
            </a:extLst>
          </p:cNvPr>
          <p:cNvSpPr txBox="1"/>
          <p:nvPr/>
        </p:nvSpPr>
        <p:spPr>
          <a:xfrm>
            <a:off x="3238262" y="747075"/>
            <a:ext cx="21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CFB0-F05E-2F6C-1204-7614F014D4C4}"/>
              </a:ext>
            </a:extLst>
          </p:cNvPr>
          <p:cNvSpPr txBox="1"/>
          <p:nvPr/>
        </p:nvSpPr>
        <p:spPr>
          <a:xfrm>
            <a:off x="5623515" y="747075"/>
            <a:ext cx="28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 if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D768C-71CB-E231-A8C1-A8CFEAAFF6D0}"/>
              </a:ext>
            </a:extLst>
          </p:cNvPr>
          <p:cNvSpPr txBox="1"/>
          <p:nvPr/>
        </p:nvSpPr>
        <p:spPr>
          <a:xfrm>
            <a:off x="8725352" y="742455"/>
            <a:ext cx="252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Вложенный</a:t>
            </a:r>
            <a:r>
              <a:rPr lang="en-US" b="1" dirty="0"/>
              <a:t> if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313269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If-else</a:t>
            </a:r>
            <a:r>
              <a:rPr lang="ru-RU" dirty="0">
                <a:solidFill>
                  <a:srgbClr val="333333"/>
                </a:solidFill>
              </a:rPr>
              <a:t> (ошибки)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4" y="1825625"/>
            <a:ext cx="82010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ru-RU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c)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205394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Тернарный оператор</a:t>
            </a:r>
            <a:r>
              <a:rPr lang="en-US" dirty="0">
                <a:solidFill>
                  <a:srgbClr val="333333"/>
                </a:solidFill>
              </a:rPr>
              <a:t> (?:)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&gt; b ? a : b;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1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результат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условие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1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2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600" dirty="0"/>
              <a:t>* выражение 1 и выражение 2 должны быть одного или приводимого к одному типу</a:t>
            </a:r>
            <a:endParaRPr lang="ru-RU" sz="1600" b="0" dirty="0"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FB5D69C-7461-2A8A-8398-6334FAB74280}"/>
              </a:ext>
            </a:extLst>
          </p:cNvPr>
          <p:cNvGrpSpPr/>
          <p:nvPr/>
        </p:nvGrpSpPr>
        <p:grpSpPr>
          <a:xfrm>
            <a:off x="4340888" y="3299468"/>
            <a:ext cx="5336512" cy="1788550"/>
            <a:chOff x="4340888" y="3137543"/>
            <a:chExt cx="5336512" cy="178855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5E37A6AF-12E5-DB5C-7CA7-1350246341CE}"/>
                </a:ext>
              </a:extLst>
            </p:cNvPr>
            <p:cNvCxnSpPr/>
            <p:nvPr/>
          </p:nvCxnSpPr>
          <p:spPr>
            <a:xfrm flipV="1">
              <a:off x="4340888" y="3506875"/>
              <a:ext cx="0" cy="281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A8DB7A0-7AD9-975A-C8B1-9355FD1A8424}"/>
                </a:ext>
              </a:extLst>
            </p:cNvPr>
            <p:cNvCxnSpPr>
              <a:cxnSpLocks/>
            </p:cNvCxnSpPr>
            <p:nvPr/>
          </p:nvCxnSpPr>
          <p:spPr>
            <a:xfrm>
              <a:off x="4340888" y="3506875"/>
              <a:ext cx="24015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B48A2C9-F761-52D2-D690-99FB1D120F66}"/>
                </a:ext>
              </a:extLst>
            </p:cNvPr>
            <p:cNvCxnSpPr/>
            <p:nvPr/>
          </p:nvCxnSpPr>
          <p:spPr>
            <a:xfrm>
              <a:off x="6747159" y="3506875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55AAC0-B804-D9DA-1032-50BA63625E02}"/>
                </a:ext>
              </a:extLst>
            </p:cNvPr>
            <p:cNvSpPr txBox="1"/>
            <p:nvPr/>
          </p:nvSpPr>
          <p:spPr>
            <a:xfrm>
              <a:off x="5252164" y="313754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  <a:endParaRPr lang="ru-RU" dirty="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2EAD4A2-63D0-FBCC-227F-A0ECC15E6025}"/>
                </a:ext>
              </a:extLst>
            </p:cNvPr>
            <p:cNvCxnSpPr/>
            <p:nvPr/>
          </p:nvCxnSpPr>
          <p:spPr>
            <a:xfrm>
              <a:off x="4340888" y="4267200"/>
              <a:ext cx="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B713BC9F-67A6-38E7-A939-79842666374B}"/>
                </a:ext>
              </a:extLst>
            </p:cNvPr>
            <p:cNvCxnSpPr/>
            <p:nvPr/>
          </p:nvCxnSpPr>
          <p:spPr>
            <a:xfrm>
              <a:off x="4340888" y="4549140"/>
              <a:ext cx="5336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80867570-09F7-B843-6D93-4D75D2A12570}"/>
                </a:ext>
              </a:extLst>
            </p:cNvPr>
            <p:cNvCxnSpPr/>
            <p:nvPr/>
          </p:nvCxnSpPr>
          <p:spPr>
            <a:xfrm flipV="1">
              <a:off x="9677400" y="4183380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8679DD-194A-B900-DE3D-89FB79B20073}"/>
                </a:ext>
              </a:extLst>
            </p:cNvPr>
            <p:cNvSpPr txBox="1"/>
            <p:nvPr/>
          </p:nvSpPr>
          <p:spPr>
            <a:xfrm>
              <a:off x="6699444" y="455676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7330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800" dirty="0"/>
              <a:t>Логические операторы применяются только к операндам типа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, поэтому перед их применением будет попытка преобразовать операнды в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. Если это не возможно, то получаем ошибку.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0" dirty="0">
                <a:effectLst/>
              </a:rPr>
              <a:t>Операторы </a:t>
            </a:r>
            <a:r>
              <a:rPr lang="ru-RU" sz="1800" dirty="0"/>
              <a:t>И </a:t>
            </a:r>
            <a:r>
              <a:rPr lang="ru-RU" sz="1800" dirty="0" err="1"/>
              <a:t>и</a:t>
            </a:r>
            <a:r>
              <a:rPr lang="ru-RU" sz="1800" dirty="0"/>
              <a:t> ИЛИ вычисляются по сокращённым правилам, т.к. если результат можно получить вычислив первый аргумент, второй не вычисляется: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пусто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51B323FB-86CA-2F23-AD9D-CE78769242D2}"/>
              </a:ext>
            </a:extLst>
          </p:cNvPr>
          <p:cNvGraphicFramePr>
            <a:graphicFrameLocks noGrp="1"/>
          </p:cNvGraphicFramePr>
          <p:nvPr/>
        </p:nvGraphicFramePr>
        <p:xfrm>
          <a:off x="1188974" y="1886427"/>
          <a:ext cx="46689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746379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1039304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Название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выглядит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использовать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4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||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or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612D97-C4FA-DD33-EBFD-8A3A730681EA}"/>
              </a:ext>
            </a:extLst>
          </p:cNvPr>
          <p:cNvGraphicFramePr>
            <a:graphicFrameLocks noGrp="1"/>
          </p:cNvGraphicFramePr>
          <p:nvPr/>
        </p:nvGraphicFramePr>
        <p:xfrm>
          <a:off x="6856094" y="1701007"/>
          <a:ext cx="37376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798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665798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and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or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a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422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or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/>
              <a:t>Последнее выражение вычисляется последовательно: </a:t>
            </a:r>
            <a:r>
              <a:rPr lang="ru-RU" sz="1800" dirty="0"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–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&gt;  true &lt;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2</a:t>
            </a: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если хотите получить результат по математическим правилам</a:t>
            </a:r>
            <a:r>
              <a:rPr lang="en-US" sz="1800" dirty="0"/>
              <a:t> </a:t>
            </a:r>
            <a:r>
              <a:rPr lang="ru-RU" sz="1800" dirty="0"/>
              <a:t>пишите: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or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44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6213</Words>
  <Application>Microsoft Office PowerPoint</Application>
  <PresentationFormat>Широкоэкранный</PresentationFormat>
  <Paragraphs>1199</Paragraphs>
  <Slides>139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139</vt:i4>
      </vt:variant>
    </vt:vector>
  </HeadingPairs>
  <TitlesOfParts>
    <vt:vector size="148" baseType="lpstr">
      <vt:lpstr>Arial</vt:lpstr>
      <vt:lpstr>Calibri</vt:lpstr>
      <vt:lpstr>Calibri Light</vt:lpstr>
      <vt:lpstr>Cambria Math</vt:lpstr>
      <vt:lpstr>Circe</vt:lpstr>
      <vt:lpstr>Consolas</vt:lpstr>
      <vt:lpstr>inherit</vt:lpstr>
      <vt:lpstr>Symbol</vt:lpstr>
      <vt:lpstr>Тема Office</vt:lpstr>
      <vt:lpstr>Алгоритмизация и программирование</vt:lpstr>
      <vt:lpstr>О преподавателях</vt:lpstr>
      <vt:lpstr>О курсе</vt:lpstr>
      <vt:lpstr>Презентация PowerPoint</vt:lpstr>
      <vt:lpstr>Материалы курса</vt:lpstr>
      <vt:lpstr>Система оценивания</vt:lpstr>
      <vt:lpstr>Система оценивания</vt:lpstr>
      <vt:lpstr>Система оценивания</vt:lpstr>
      <vt:lpstr>Система оценивания</vt:lpstr>
      <vt:lpstr>Практика</vt:lpstr>
      <vt:lpstr>О чём предмет</vt:lpstr>
      <vt:lpstr>О предмете</vt:lpstr>
      <vt:lpstr>О предмете</vt:lpstr>
      <vt:lpstr>О предмете</vt:lpstr>
      <vt:lpstr>На каком языке будем писать</vt:lpstr>
      <vt:lpstr>С++</vt:lpstr>
      <vt:lpstr>Где писать код</vt:lpstr>
      <vt:lpstr>Онлайн-компиляторы</vt:lpstr>
      <vt:lpstr>Локально</vt:lpstr>
      <vt:lpstr>Что такое код/программа на С++</vt:lpstr>
      <vt:lpstr>Что такое код?</vt:lpstr>
      <vt:lpstr>Стандарт</vt:lpstr>
      <vt:lpstr>Компиляторы</vt:lpstr>
      <vt:lpstr>Программа</vt:lpstr>
      <vt:lpstr>Этапы компиляции (трансляции)</vt:lpstr>
      <vt:lpstr>Комментарии</vt:lpstr>
      <vt:lpstr>Ввод вывод</vt:lpstr>
      <vt:lpstr>Презентация PowerPoint</vt:lpstr>
      <vt:lpstr>Крокозябры</vt:lpstr>
      <vt:lpstr>setlocale</vt:lpstr>
      <vt:lpstr>Пробельные символы</vt:lpstr>
      <vt:lpstr>Переменная</vt:lpstr>
      <vt:lpstr>Переменная</vt:lpstr>
      <vt:lpstr>Презентация PowerPoint</vt:lpstr>
      <vt:lpstr>One definition rule (ODR)</vt:lpstr>
      <vt:lpstr>Массивы</vt:lpstr>
      <vt:lpstr>Массивы</vt:lpstr>
      <vt:lpstr>Презентация PowerPoint</vt:lpstr>
      <vt:lpstr>Презентация PowerPoint</vt:lpstr>
      <vt:lpstr>Итераторы (начало)</vt:lpstr>
      <vt:lpstr>Итераторы (начало)</vt:lpstr>
      <vt:lpstr>Структуры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Как работать со структурой </vt:lpstr>
      <vt:lpstr>Как работать со структурой </vt:lpstr>
      <vt:lpstr>Инициализация структуры  I</vt:lpstr>
      <vt:lpstr>Инициализация структуры  II  C++11/C++14</vt:lpstr>
      <vt:lpstr>Инициализация структуры  III  C++11/C++14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</vt:lpstr>
      <vt:lpstr>Передача структуры как параметр в функцию</vt:lpstr>
      <vt:lpstr>Передача структуры в функцию через указатель</vt:lpstr>
      <vt:lpstr>Возврат структур из функций</vt:lpstr>
      <vt:lpstr>Презентация PowerPoint</vt:lpstr>
      <vt:lpstr>Разные типы</vt:lpstr>
      <vt:lpstr>Массив структур</vt:lpstr>
      <vt:lpstr>Вложенные структуры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Перечисления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Объединения</vt:lpstr>
      <vt:lpstr>Презентация PowerPoint</vt:lpstr>
      <vt:lpstr>Указатели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  <vt:lpstr>Презентация PowerPoint</vt:lpstr>
      <vt:lpstr>Псевдонимы</vt:lpstr>
      <vt:lpstr>Презентация PowerPoint</vt:lpstr>
      <vt:lpstr>Управление потоком исполнения</vt:lpstr>
      <vt:lpstr>Условный оператор</vt:lpstr>
      <vt:lpstr>if</vt:lpstr>
      <vt:lpstr>if (выражение)</vt:lpstr>
      <vt:lpstr>if(инициализация; проверка)</vt:lpstr>
      <vt:lpstr>if-else</vt:lpstr>
      <vt:lpstr>Презентация PowerPoint</vt:lpstr>
      <vt:lpstr>If-else (ошибки)</vt:lpstr>
      <vt:lpstr>Тернарный оператор (?:)</vt:lpstr>
      <vt:lpstr>Логические операторы</vt:lpstr>
      <vt:lpstr>Логические операторы</vt:lpstr>
      <vt:lpstr>switch</vt:lpstr>
      <vt:lpstr>switch (выражение)</vt:lpstr>
      <vt:lpstr>switch(инициализация; выражение)</vt:lpstr>
      <vt:lpstr>goto</vt:lpstr>
      <vt:lpstr>Оператор цикла</vt:lpstr>
      <vt:lpstr>while</vt:lpstr>
      <vt:lpstr>do-while</vt:lpstr>
      <vt:lpstr>while (выражение)</vt:lpstr>
      <vt:lpstr>Оператор цикла for</vt:lpstr>
      <vt:lpstr>for</vt:lpstr>
      <vt:lpstr>for (выражение1; выражение2; выражение3)</vt:lpstr>
      <vt:lpstr>range-based for</vt:lpstr>
      <vt:lpstr>for (range-declaration : range-expression)</vt:lpstr>
      <vt:lpstr>for(инициализация; range-declaration : range-expression)</vt:lpstr>
      <vt:lpstr>Функции</vt:lpstr>
      <vt:lpstr>Функция</vt:lpstr>
      <vt:lpstr>Функция</vt:lpstr>
      <vt:lpstr>Объявление функции</vt:lpstr>
      <vt:lpstr>Вызов функции</vt:lpstr>
      <vt:lpstr>Код внутри функции</vt:lpstr>
      <vt:lpstr>Время жизни и область видимости локальных переменных</vt:lpstr>
      <vt:lpstr>Стек вызова функций</vt:lpstr>
      <vt:lpstr>Стек вызова функций</vt:lpstr>
      <vt:lpstr>Передача данных в функцию</vt:lpstr>
      <vt:lpstr>Параметры</vt:lpstr>
      <vt:lpstr>const</vt:lpstr>
      <vt:lpstr>Параметры функции main</vt:lpstr>
      <vt:lpstr>Получение данных из функции</vt:lpstr>
      <vt:lpstr>Оператор return</vt:lpstr>
      <vt:lpstr>Возвращаемое значение</vt:lpstr>
      <vt:lpstr>const</vt:lpstr>
      <vt:lpstr>Значение возвращаемое main</vt:lpstr>
      <vt:lpstr>Рекурсия</vt:lpstr>
      <vt:lpstr>Рекурсия</vt:lpstr>
      <vt:lpstr>Перегрузка</vt:lpstr>
      <vt:lpstr>Рекурсия</vt:lpstr>
      <vt:lpstr>Шаблон функции</vt:lpstr>
      <vt:lpstr>Шаблон функции</vt:lpstr>
      <vt:lpstr>Проектирование функций</vt:lpstr>
      <vt:lpstr>Проектирование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133</cp:revision>
  <dcterms:created xsi:type="dcterms:W3CDTF">2022-09-17T16:00:43Z</dcterms:created>
  <dcterms:modified xsi:type="dcterms:W3CDTF">2023-02-06T19:00:27Z</dcterms:modified>
</cp:coreProperties>
</file>